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2 – Weighing using kilograms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FB7AE-4B92-457E-9F8C-BB135D5D16CA}"/>
              </a:ext>
            </a:extLst>
          </p:cNvPr>
          <p:cNvSpPr txBox="1"/>
          <p:nvPr/>
        </p:nvSpPr>
        <p:spPr>
          <a:xfrm>
            <a:off x="1708518" y="137472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How much does 1 pear weigh?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50F55-030F-4719-862B-DA1B4CA6EB2B}"/>
              </a:ext>
            </a:extLst>
          </p:cNvPr>
          <p:cNvSpPr txBox="1"/>
          <p:nvPr/>
        </p:nvSpPr>
        <p:spPr>
          <a:xfrm>
            <a:off x="1599661" y="5896015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One pear weighs 4 kilograms.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BFEB2-EC5C-4906-8462-CCE3E8B5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1" y="592653"/>
            <a:ext cx="3128621" cy="505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88642-709D-405A-898B-7C21FA756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73" y="506804"/>
            <a:ext cx="4525534" cy="2586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F59FB-067B-4EEE-828C-F5C06A84EFA2}"/>
              </a:ext>
            </a:extLst>
          </p:cNvPr>
          <p:cNvSpPr txBox="1"/>
          <p:nvPr/>
        </p:nvSpPr>
        <p:spPr>
          <a:xfrm>
            <a:off x="7040880" y="1379800"/>
            <a:ext cx="438912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needle is pointing to 8kg.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There are 2 pears on the scale.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D4692-31D0-4687-B519-F7E1B8810225}"/>
              </a:ext>
            </a:extLst>
          </p:cNvPr>
          <p:cNvSpPr txBox="1"/>
          <p:nvPr/>
        </p:nvSpPr>
        <p:spPr>
          <a:xfrm>
            <a:off x="7040880" y="2663664"/>
            <a:ext cx="43891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 need to divide 8kg into 2 to find the weight of one pear.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B570E1-FCD5-464D-9CE2-EBB116D57B02}"/>
              </a:ext>
            </a:extLst>
          </p:cNvPr>
          <p:cNvSpPr/>
          <p:nvPr/>
        </p:nvSpPr>
        <p:spPr>
          <a:xfrm>
            <a:off x="6779863" y="3511296"/>
            <a:ext cx="2217833" cy="1966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28F914-032D-4F3A-AE50-58D68DA8A061}"/>
              </a:ext>
            </a:extLst>
          </p:cNvPr>
          <p:cNvSpPr/>
          <p:nvPr/>
        </p:nvSpPr>
        <p:spPr>
          <a:xfrm>
            <a:off x="9312751" y="3465812"/>
            <a:ext cx="2217833" cy="19669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6AB44-F01C-436A-9CF1-48093663E57A}"/>
              </a:ext>
            </a:extLst>
          </p:cNvPr>
          <p:cNvSpPr txBox="1"/>
          <p:nvPr/>
        </p:nvSpPr>
        <p:spPr>
          <a:xfrm>
            <a:off x="7445296" y="4044492"/>
            <a:ext cx="1709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 </a:t>
            </a:r>
            <a:r>
              <a:rPr lang="en-GB" dirty="0" err="1"/>
              <a:t>O</a:t>
            </a:r>
            <a:r>
              <a:rPr lang="en-GB" dirty="0"/>
              <a:t> </a:t>
            </a:r>
            <a:r>
              <a:rPr lang="en-GB" dirty="0" err="1"/>
              <a:t>O</a:t>
            </a:r>
            <a:r>
              <a:rPr lang="en-GB" dirty="0"/>
              <a:t> </a:t>
            </a:r>
            <a:r>
              <a:rPr lang="en-GB" dirty="0" err="1"/>
              <a:t>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7D743-6CD6-49CB-A574-52A46BD77E3E}"/>
              </a:ext>
            </a:extLst>
          </p:cNvPr>
          <p:cNvSpPr txBox="1"/>
          <p:nvPr/>
        </p:nvSpPr>
        <p:spPr>
          <a:xfrm>
            <a:off x="10135711" y="4096205"/>
            <a:ext cx="1709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 </a:t>
            </a:r>
            <a:r>
              <a:rPr lang="en-GB" dirty="0" err="1"/>
              <a:t>O</a:t>
            </a:r>
            <a:r>
              <a:rPr lang="en-GB" dirty="0"/>
              <a:t> </a:t>
            </a:r>
            <a:r>
              <a:rPr lang="en-GB" dirty="0" err="1"/>
              <a:t>O</a:t>
            </a:r>
            <a:r>
              <a:rPr lang="en-GB" dirty="0"/>
              <a:t> </a:t>
            </a:r>
            <a:r>
              <a:rPr lang="en-GB" dirty="0" err="1"/>
              <a:t>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33367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5DEC4-FBD2-4CFF-8B37-E3F25D16D35A}"/>
              </a:ext>
            </a:extLst>
          </p:cNvPr>
          <p:cNvSpPr txBox="1"/>
          <p:nvPr/>
        </p:nvSpPr>
        <p:spPr>
          <a:xfrm>
            <a:off x="1391250" y="196542"/>
            <a:ext cx="1036040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Yesterday, we learnt to compare mass using a balance scale.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Today, we are going to begin looking at standard units for measuring mass.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 standard measure is the same where ever you go in the world. Our unit of measure today is kilograms.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7F102-C2D1-49AE-A228-D55919EA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290" y="2185775"/>
            <a:ext cx="4710323" cy="24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043CF-3DB1-487B-9288-1FC4DACDE57F}"/>
              </a:ext>
            </a:extLst>
          </p:cNvPr>
          <p:cNvSpPr txBox="1"/>
          <p:nvPr/>
        </p:nvSpPr>
        <p:spPr>
          <a:xfrm>
            <a:off x="674915" y="3614057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one side of the balance is a bag of peas.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1900-F8E2-4800-AEAA-1A2DD1992D36}"/>
              </a:ext>
            </a:extLst>
          </p:cNvPr>
          <p:cNvSpPr txBox="1"/>
          <p:nvPr/>
        </p:nvSpPr>
        <p:spPr>
          <a:xfrm>
            <a:off x="8215194" y="3614057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other is a 1 kilogram weight.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2E82F-B35E-44FB-B9FA-B963116DB3D5}"/>
              </a:ext>
            </a:extLst>
          </p:cNvPr>
          <p:cNvSpPr txBox="1"/>
          <p:nvPr/>
        </p:nvSpPr>
        <p:spPr>
          <a:xfrm>
            <a:off x="5486399" y="4639568"/>
            <a:ext cx="618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balance is level.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8BDC6-F60E-4E25-90BC-C0018E879F20}"/>
              </a:ext>
            </a:extLst>
          </p:cNvPr>
          <p:cNvSpPr txBox="1"/>
          <p:nvPr/>
        </p:nvSpPr>
        <p:spPr>
          <a:xfrm>
            <a:off x="4158343" y="5654356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mass (weight) of the bag of peas is 1 kilogram.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C8FC0-D9A2-40A6-A13D-2FF3EB0E0113}"/>
              </a:ext>
            </a:extLst>
          </p:cNvPr>
          <p:cNvSpPr txBox="1"/>
          <p:nvPr/>
        </p:nvSpPr>
        <p:spPr>
          <a:xfrm>
            <a:off x="10841771" y="5613921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Kg is a short way of writing </a:t>
            </a:r>
          </a:p>
          <a:p>
            <a:r>
              <a:rPr lang="en-GB" dirty="0"/>
              <a:t>Kilograms.</a:t>
            </a:r>
          </a:p>
        </p:txBody>
      </p:sp>
    </p:spTree>
    <p:extLst>
      <p:ext uri="{BB962C8B-B14F-4D97-AF65-F5344CB8AC3E}">
        <p14:creationId xmlns:p14="http://schemas.microsoft.com/office/powerpoint/2010/main" val="1494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5DEC4-FBD2-4CFF-8B37-E3F25D16D35A}"/>
              </a:ext>
            </a:extLst>
          </p:cNvPr>
          <p:cNvSpPr txBox="1"/>
          <p:nvPr/>
        </p:nvSpPr>
        <p:spPr>
          <a:xfrm>
            <a:off x="1391250" y="196542"/>
            <a:ext cx="1036040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Yesterday, we learnt to compare mass using a balance scale.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Today, we are going to begin looking at standard units for measuring mass.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 standard measure is the same where ever you go in the world. Our unit of measure today is kilograms.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7F102-C2D1-49AE-A228-D55919EA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91" y="2185775"/>
            <a:ext cx="4710321" cy="24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043CF-3DB1-487B-9288-1FC4DACDE57F}"/>
              </a:ext>
            </a:extLst>
          </p:cNvPr>
          <p:cNvSpPr txBox="1"/>
          <p:nvPr/>
        </p:nvSpPr>
        <p:spPr>
          <a:xfrm>
            <a:off x="674915" y="3614057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one side of the balance is a bag of rice.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1900-F8E2-4800-AEAA-1A2DD1992D36}"/>
              </a:ext>
            </a:extLst>
          </p:cNvPr>
          <p:cNvSpPr txBox="1"/>
          <p:nvPr/>
        </p:nvSpPr>
        <p:spPr>
          <a:xfrm>
            <a:off x="8215194" y="3614057"/>
            <a:ext cx="458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other there are three 1 kilogram</a:t>
            </a:r>
          </a:p>
          <a:p>
            <a:r>
              <a:rPr lang="en-GB" dirty="0"/>
              <a:t>   weights.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2E82F-B35E-44FB-B9FA-B963116DB3D5}"/>
              </a:ext>
            </a:extLst>
          </p:cNvPr>
          <p:cNvSpPr txBox="1"/>
          <p:nvPr/>
        </p:nvSpPr>
        <p:spPr>
          <a:xfrm>
            <a:off x="5486399" y="4639568"/>
            <a:ext cx="618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balance is level.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8BDC6-F60E-4E25-90BC-C0018E879F20}"/>
              </a:ext>
            </a:extLst>
          </p:cNvPr>
          <p:cNvSpPr txBox="1"/>
          <p:nvPr/>
        </p:nvSpPr>
        <p:spPr>
          <a:xfrm>
            <a:off x="4158343" y="5654356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mass (weight) of the bag of rice is 3 kilograms.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C8FC0-D9A2-40A6-A13D-2FF3EB0E0113}"/>
              </a:ext>
            </a:extLst>
          </p:cNvPr>
          <p:cNvSpPr txBox="1"/>
          <p:nvPr/>
        </p:nvSpPr>
        <p:spPr>
          <a:xfrm>
            <a:off x="10841771" y="5613921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Kg is a short way of writing </a:t>
            </a:r>
          </a:p>
          <a:p>
            <a:r>
              <a:rPr lang="en-GB" dirty="0"/>
              <a:t>Kilograms.</a:t>
            </a:r>
          </a:p>
        </p:txBody>
      </p:sp>
    </p:spTree>
    <p:extLst>
      <p:ext uri="{BB962C8B-B14F-4D97-AF65-F5344CB8AC3E}">
        <p14:creationId xmlns:p14="http://schemas.microsoft.com/office/powerpoint/2010/main" val="27189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C8598-21E8-41E6-B5DF-94294981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9" y="1546803"/>
            <a:ext cx="7272550" cy="3274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1537A-192D-454C-A037-27D7F5C75CAC}"/>
              </a:ext>
            </a:extLst>
          </p:cNvPr>
          <p:cNvSpPr txBox="1"/>
          <p:nvPr/>
        </p:nvSpPr>
        <p:spPr>
          <a:xfrm>
            <a:off x="8460418" y="1198936"/>
            <a:ext cx="3409027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will also be looking at a different </a:t>
            </a:r>
          </a:p>
          <a:p>
            <a:pPr algn="ctr"/>
            <a:r>
              <a:rPr lang="en-GB" dirty="0"/>
              <a:t>type of weighing scale today called a mechanical scale.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Mechanical scales have a dial on the front.  When something is placed</a:t>
            </a:r>
          </a:p>
          <a:p>
            <a:pPr algn="ctr"/>
            <a:r>
              <a:rPr lang="en-GB" dirty="0"/>
              <a:t>on top of the scales. A needle moves around the dial and points to how heavy an item is.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Today we will be working with a large unit of measure called a Kilogram (kg)</a:t>
            </a:r>
          </a:p>
        </p:txBody>
      </p:sp>
    </p:spTree>
    <p:extLst>
      <p:ext uri="{BB962C8B-B14F-4D97-AF65-F5344CB8AC3E}">
        <p14:creationId xmlns:p14="http://schemas.microsoft.com/office/powerpoint/2010/main" val="16142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E6881A-70F4-4DA9-8AD9-1F8A5B39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48" y="909961"/>
            <a:ext cx="11620343" cy="5232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B42B18-8D9B-47E5-A7F9-FB47D7AEEF93}"/>
              </a:ext>
            </a:extLst>
          </p:cNvPr>
          <p:cNvSpPr txBox="1"/>
          <p:nvPr/>
        </p:nvSpPr>
        <p:spPr>
          <a:xfrm>
            <a:off x="1487472" y="144318"/>
            <a:ext cx="103604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Let’s measure the mass of the pumpkin.</a:t>
            </a:r>
          </a:p>
          <a:p>
            <a:pPr algn="ctr"/>
            <a:r>
              <a:rPr lang="en-GB" dirty="0"/>
              <a:t>We need to look carefully at where the needle is pointing.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428BF4-3068-4E27-B7B7-F39C19AAD1B2}"/>
              </a:ext>
            </a:extLst>
          </p:cNvPr>
          <p:cNvSpPr/>
          <p:nvPr/>
        </p:nvSpPr>
        <p:spPr>
          <a:xfrm>
            <a:off x="4606978" y="4671702"/>
            <a:ext cx="896645" cy="1074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B4BC-3B5D-481D-A9EC-90539C3D8613}"/>
              </a:ext>
            </a:extLst>
          </p:cNvPr>
          <p:cNvSpPr txBox="1"/>
          <p:nvPr/>
        </p:nvSpPr>
        <p:spPr>
          <a:xfrm>
            <a:off x="1091232" y="6142211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needle is pointing at 4kg.   The mass of the pumpkin is  4 kilograms.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020F8B-B5C8-4D27-9FF9-694A4C09AD64}"/>
              </a:ext>
            </a:extLst>
          </p:cNvPr>
          <p:cNvSpPr/>
          <p:nvPr/>
        </p:nvSpPr>
        <p:spPr>
          <a:xfrm>
            <a:off x="9722887" y="3145376"/>
            <a:ext cx="1652249" cy="2231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C9BD4-277B-44C5-A7D6-DB296DA55F5F}"/>
              </a:ext>
            </a:extLst>
          </p:cNvPr>
          <p:cNvSpPr txBox="1"/>
          <p:nvPr/>
        </p:nvSpPr>
        <p:spPr>
          <a:xfrm>
            <a:off x="1850171" y="3660859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Kg is a short way of writing </a:t>
            </a:r>
          </a:p>
          <a:p>
            <a:r>
              <a:rPr lang="en-GB" dirty="0"/>
              <a:t>Kilograms.</a:t>
            </a:r>
          </a:p>
        </p:txBody>
      </p:sp>
    </p:spTree>
    <p:extLst>
      <p:ext uri="{BB962C8B-B14F-4D97-AF65-F5344CB8AC3E}">
        <p14:creationId xmlns:p14="http://schemas.microsoft.com/office/powerpoint/2010/main" val="3357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B42B18-8D9B-47E5-A7F9-FB47D7AEEF93}"/>
              </a:ext>
            </a:extLst>
          </p:cNvPr>
          <p:cNvSpPr txBox="1"/>
          <p:nvPr/>
        </p:nvSpPr>
        <p:spPr>
          <a:xfrm>
            <a:off x="1487472" y="0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Try this one….How heavy is the flour?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B4BC-3B5D-481D-A9EC-90539C3D8613}"/>
              </a:ext>
            </a:extLst>
          </p:cNvPr>
          <p:cNvSpPr txBox="1"/>
          <p:nvPr/>
        </p:nvSpPr>
        <p:spPr>
          <a:xfrm>
            <a:off x="1091232" y="6142211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needle is pointing at 1kg.   The mass of the flour is  1 kilogram.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C9BD4-277B-44C5-A7D6-DB296DA55F5F}"/>
              </a:ext>
            </a:extLst>
          </p:cNvPr>
          <p:cNvSpPr txBox="1"/>
          <p:nvPr/>
        </p:nvSpPr>
        <p:spPr>
          <a:xfrm>
            <a:off x="1727886" y="1000401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Kg is a short way of writing </a:t>
            </a:r>
          </a:p>
          <a:p>
            <a:r>
              <a:rPr lang="en-GB" dirty="0"/>
              <a:t>Kilograms.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67CA5-6EE1-424D-81F9-E477E686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77" y="785430"/>
            <a:ext cx="4360674" cy="419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B39A7-B524-4EB9-BD49-B72FBC44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22" y="346457"/>
            <a:ext cx="10099023" cy="56798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F4D15C-B389-4390-9820-176F207A5AC4}"/>
              </a:ext>
            </a:extLst>
          </p:cNvPr>
          <p:cNvSpPr/>
          <p:nvPr/>
        </p:nvSpPr>
        <p:spPr>
          <a:xfrm>
            <a:off x="2859741" y="4500282"/>
            <a:ext cx="1739153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0E3AE8-144C-4554-B5E7-3578AAFF4792}"/>
              </a:ext>
            </a:extLst>
          </p:cNvPr>
          <p:cNvSpPr/>
          <p:nvPr/>
        </p:nvSpPr>
        <p:spPr>
          <a:xfrm>
            <a:off x="8113059" y="2771677"/>
            <a:ext cx="2987709" cy="74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4C9BD4-277B-44C5-A7D6-DB296DA55F5F}"/>
              </a:ext>
            </a:extLst>
          </p:cNvPr>
          <p:cNvSpPr txBox="1"/>
          <p:nvPr/>
        </p:nvSpPr>
        <p:spPr>
          <a:xfrm>
            <a:off x="1727886" y="1000401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Kg is a short way of writing </a:t>
            </a:r>
          </a:p>
          <a:p>
            <a:r>
              <a:rPr lang="en-GB" dirty="0"/>
              <a:t>Kilograms.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67CA5-6EE1-424D-81F9-E477E6868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00" y="858076"/>
            <a:ext cx="3709748" cy="4198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10EDCF-DBB9-44CB-A2FA-3033F85A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02" y="369332"/>
            <a:ext cx="10760144" cy="591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B42B18-8D9B-47E5-A7F9-FB47D7AEEF93}"/>
              </a:ext>
            </a:extLst>
          </p:cNvPr>
          <p:cNvSpPr txBox="1"/>
          <p:nvPr/>
        </p:nvSpPr>
        <p:spPr>
          <a:xfrm>
            <a:off x="1487472" y="0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Try this one….How heavy are the potatoes?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EB4BC-3B5D-481D-A9EC-90539C3D8613}"/>
              </a:ext>
            </a:extLst>
          </p:cNvPr>
          <p:cNvSpPr txBox="1"/>
          <p:nvPr/>
        </p:nvSpPr>
        <p:spPr>
          <a:xfrm>
            <a:off x="1091232" y="6142211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needle is pointing at 9kg.   The mass of the potatoes is  9 kilograms.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F4D15C-B389-4390-9820-176F207A5AC4}"/>
              </a:ext>
            </a:extLst>
          </p:cNvPr>
          <p:cNvSpPr/>
          <p:nvPr/>
        </p:nvSpPr>
        <p:spPr>
          <a:xfrm>
            <a:off x="3163824" y="3869346"/>
            <a:ext cx="1115568" cy="1068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0E3AE8-144C-4554-B5E7-3578AAFF4792}"/>
              </a:ext>
            </a:extLst>
          </p:cNvPr>
          <p:cNvSpPr/>
          <p:nvPr/>
        </p:nvSpPr>
        <p:spPr>
          <a:xfrm>
            <a:off x="8046720" y="858076"/>
            <a:ext cx="1801368" cy="28178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561AE-679C-447C-9E42-9E895AED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55" y="209766"/>
            <a:ext cx="3984783" cy="6438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97A0B-9E3B-4FE1-B794-D42DA7453E3F}"/>
              </a:ext>
            </a:extLst>
          </p:cNvPr>
          <p:cNvSpPr txBox="1"/>
          <p:nvPr/>
        </p:nvSpPr>
        <p:spPr>
          <a:xfrm>
            <a:off x="5779362" y="435006"/>
            <a:ext cx="600636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needle has fallen off this mechanical scale.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I’m going to fix it by drawing the needle back on.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bag weighs 5kg.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needle needs to point to 5kg.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5D0D8D-F97E-4D21-BABE-BDEB1211174B}"/>
              </a:ext>
            </a:extLst>
          </p:cNvPr>
          <p:cNvCxnSpPr/>
          <p:nvPr/>
        </p:nvCxnSpPr>
        <p:spPr>
          <a:xfrm>
            <a:off x="3160450" y="4918229"/>
            <a:ext cx="0" cy="9587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E180A-FD82-4192-AAF3-707FB23DD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79" y="137472"/>
            <a:ext cx="5547841" cy="5342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C77332-1A61-4755-A601-849F51B1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159" y="137472"/>
            <a:ext cx="5547841" cy="5342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9FB7AE-4B92-457E-9F8C-BB135D5D16CA}"/>
              </a:ext>
            </a:extLst>
          </p:cNvPr>
          <p:cNvSpPr txBox="1"/>
          <p:nvPr/>
        </p:nvSpPr>
        <p:spPr>
          <a:xfrm>
            <a:off x="1708518" y="137472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Which is heavier?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50F55-030F-4719-862B-DA1B4CA6EB2B}"/>
              </a:ext>
            </a:extLst>
          </p:cNvPr>
          <p:cNvSpPr txBox="1"/>
          <p:nvPr/>
        </p:nvSpPr>
        <p:spPr>
          <a:xfrm>
            <a:off x="1599661" y="5896015"/>
            <a:ext cx="103604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sugar is heavier because it weighs 2kg and the flour only weighs 1kg.</a:t>
            </a:r>
          </a:p>
        </p:txBody>
      </p:sp>
    </p:spTree>
    <p:extLst>
      <p:ext uri="{BB962C8B-B14F-4D97-AF65-F5344CB8AC3E}">
        <p14:creationId xmlns:p14="http://schemas.microsoft.com/office/powerpoint/2010/main" val="37111761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1209</TotalTime>
  <Words>499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Year 2–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90</cp:revision>
  <dcterms:created xsi:type="dcterms:W3CDTF">2020-03-20T11:22:32Z</dcterms:created>
  <dcterms:modified xsi:type="dcterms:W3CDTF">2020-06-04T18:54:22Z</dcterms:modified>
</cp:coreProperties>
</file>