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9" r:id="rId2"/>
  </p:sldMasterIdLst>
  <p:notesMasterIdLst>
    <p:notesMasterId r:id="rId9"/>
  </p:notesMasterIdLst>
  <p:handoutMasterIdLst>
    <p:handoutMasterId r:id="rId10"/>
  </p:handoutMasterIdLst>
  <p:sldIdLst>
    <p:sldId id="262" r:id="rId3"/>
    <p:sldId id="271" r:id="rId4"/>
    <p:sldId id="264" r:id="rId5"/>
    <p:sldId id="273" r:id="rId6"/>
    <p:sldId id="274" r:id="rId7"/>
    <p:sldId id="27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ranklin Gothic Book" panose="020B0503020102020204" pitchFamily="34" charset="0"/>
      <p:regular r:id="rId15"/>
      <p:italic r:id="rId16"/>
    </p:embeddedFont>
    <p:embeddedFont>
      <p:font typeface="Sassoon Infant Rg" panose="02000503030000020003" pitchFamily="50" charset="0"/>
      <p:regular r:id="rId17"/>
      <p:bold r:id="rId18"/>
    </p:embeddedFont>
    <p:embeddedFont>
      <p:font typeface="Twinkl" panose="020B0604020202020204" pitchFamily="2" charset="0"/>
      <p:regular r:id="rId19"/>
      <p:bold r:id="rId20"/>
    </p:embeddedFont>
    <p:embeddedFont>
      <p:font typeface="Twinkl SemiBold" pitchFamily="2" charset="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9FA"/>
    <a:srgbClr val="AFDEF7"/>
    <a:srgbClr val="20988A"/>
    <a:srgbClr val="2AC5B1"/>
    <a:srgbClr val="5DFF74"/>
    <a:srgbClr val="C3FFCB"/>
    <a:srgbClr val="5873FA"/>
    <a:srgbClr val="B6C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04" y="7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E5C5B7-8C17-4094-BEB3-19AFAAD649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F1E4F-C085-4638-BA60-F9E0F8AA5C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33251A-6BD3-4AF8-8BD4-02FF5AE18833}" type="datetimeFigureOut">
              <a:rPr lang="en-GB"/>
              <a:pPr>
                <a:defRPr/>
              </a:pPr>
              <a:t>05/07/2020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43B99-A0EF-42D1-82DD-24B8DC8A3C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5AEFB-BA1B-4AB1-A49B-04B4988F26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A7AF3D-AAEF-4BB0-9093-D9A0A8C4C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2B0EA1-4338-46D2-AFF8-DEE94CF1D1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46AED-924E-4329-BE49-AD136FB15BE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81ABC0-FDBF-4401-AE8B-2A66F16083B1}" type="datetimeFigureOut">
              <a:rPr lang="en-GB"/>
              <a:pPr>
                <a:defRPr/>
              </a:pPr>
              <a:t>05/07/2020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E25DC49-3890-4981-A2B1-E60EBC9E6C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84E964-0068-4419-8EF6-28CFD20BF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7920C-4B29-4353-A339-4AB83C4CA5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17A3B-7756-4B6D-9001-E21760B35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1D895E6-5DEB-4EE6-9C0D-811547CD68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FA45206-DB27-4614-A1EB-588F9BE2FF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34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32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92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30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68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499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63426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327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624156"/>
            <a:ext cx="1174325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613473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05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7E66EF14-B406-4AEA-B8B7-571204F401E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F0F6050-1B74-4FFA-8DD0-FD6C0CC2A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40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98B0A53-B693-43DC-ACD7-D46CA7E5CE5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30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F4B0F28-317C-4A5B-8193-961269F9999D}"/>
              </a:ext>
            </a:extLst>
          </p:cNvPr>
          <p:cNvSpPr/>
          <p:nvPr userDrawn="1"/>
        </p:nvSpPr>
        <p:spPr bwMode="auto">
          <a:xfrm>
            <a:off x="503238" y="512763"/>
            <a:ext cx="8137525" cy="5832475"/>
          </a:xfrm>
          <a:prstGeom prst="roundRect">
            <a:avLst>
              <a:gd name="adj" fmla="val 3306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E220FA-273D-4640-A7B5-90545A2E0919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9157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7F7682E-2F58-4CD2-BD0E-A303650C93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83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64644" y="744470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3394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564644" y="744470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24054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57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74014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B7EFBF9-B504-461A-8BCE-971E2EFCB4C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C6C562F-D468-4554-A03A-87944E850E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252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500" dirty="0"/>
              <a:t>Year 2– Number knowledge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GB" dirty="0"/>
              <a:t>Odd and Even</a:t>
            </a:r>
          </a:p>
        </p:txBody>
      </p:sp>
    </p:spTree>
    <p:extLst>
      <p:ext uri="{BB962C8B-B14F-4D97-AF65-F5344CB8AC3E}">
        <p14:creationId xmlns:p14="http://schemas.microsoft.com/office/powerpoint/2010/main" val="380932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F81C94BD-F751-4CB5-99B3-45E4E24A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638" y="427038"/>
            <a:ext cx="7200900" cy="1485900"/>
          </a:xfrm>
        </p:spPr>
        <p:txBody>
          <a:bodyPr/>
          <a:lstStyle/>
          <a:p>
            <a:r>
              <a:rPr lang="en-GB" altLang="en-US" sz="3600" dirty="0">
                <a:latin typeface="Twinkl" pitchFamily="2" charset="0"/>
              </a:rPr>
              <a:t>What Is An Even Number?</a:t>
            </a:r>
            <a:endParaRPr lang="en-GB" altLang="en-US" sz="3600" dirty="0"/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CD1CFF6B-A3D0-4CB3-870F-FEAA39DE2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044583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0, 2, 4 , 6, 8</a:t>
            </a:r>
          </a:p>
          <a:p>
            <a:pPr algn="ctr" eaLnBrk="1" hangingPunct="1"/>
            <a:r>
              <a:rPr lang="en-GB" altLang="en-US" dirty="0"/>
              <a:t>Even numbers have a mate. </a:t>
            </a:r>
          </a:p>
          <a:p>
            <a:pPr algn="ctr" eaLnBrk="1" hangingPunct="1"/>
            <a:r>
              <a:rPr lang="en-GB" altLang="en-US" dirty="0"/>
              <a:t>If a number ends in a </a:t>
            </a:r>
            <a:r>
              <a:rPr lang="en-GB" altLang="en-US" b="1" dirty="0"/>
              <a:t>0</a:t>
            </a:r>
            <a:r>
              <a:rPr lang="en-GB" altLang="en-US" dirty="0"/>
              <a:t>, </a:t>
            </a:r>
            <a:r>
              <a:rPr lang="en-GB" altLang="en-US" b="1" dirty="0"/>
              <a:t>2</a:t>
            </a:r>
            <a:r>
              <a:rPr lang="en-GB" altLang="en-US" dirty="0"/>
              <a:t>, </a:t>
            </a:r>
            <a:r>
              <a:rPr lang="en-GB" altLang="en-US" b="1" dirty="0"/>
              <a:t>4</a:t>
            </a:r>
            <a:r>
              <a:rPr lang="en-GB" altLang="en-US" dirty="0"/>
              <a:t>, </a:t>
            </a:r>
            <a:r>
              <a:rPr lang="en-GB" altLang="en-US" b="1" dirty="0"/>
              <a:t>6</a:t>
            </a:r>
            <a:r>
              <a:rPr lang="en-GB" altLang="en-US" dirty="0"/>
              <a:t> or </a:t>
            </a:r>
            <a:r>
              <a:rPr lang="en-GB" altLang="en-US" b="1" dirty="0"/>
              <a:t>8</a:t>
            </a:r>
            <a:r>
              <a:rPr lang="en-GB" altLang="en-US" dirty="0"/>
              <a:t> it is an even number.</a:t>
            </a:r>
          </a:p>
        </p:txBody>
      </p:sp>
      <p:sp>
        <p:nvSpPr>
          <p:cNvPr id="11268" name="TextBox 12">
            <a:extLst>
              <a:ext uri="{FF2B5EF4-FFF2-40B4-BE49-F238E27FC236}">
                <a16:creationId xmlns:a16="http://schemas.microsoft.com/office/drawing/2014/main" id="{FCF228EC-61E0-4AD1-BD7F-55A3BA3F2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441483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1269" name="TextBox 14">
            <a:extLst>
              <a:ext uri="{FF2B5EF4-FFF2-40B4-BE49-F238E27FC236}">
                <a16:creationId xmlns:a16="http://schemas.microsoft.com/office/drawing/2014/main" id="{72391399-DA84-4B31-8BEC-4B81FD78B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441483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5873FA"/>
                </a:solidFill>
              </a:rPr>
              <a:t>2</a:t>
            </a:r>
          </a:p>
        </p:txBody>
      </p:sp>
      <p:sp>
        <p:nvSpPr>
          <p:cNvPr id="11270" name="TextBox 15">
            <a:extLst>
              <a:ext uri="{FF2B5EF4-FFF2-40B4-BE49-F238E27FC236}">
                <a16:creationId xmlns:a16="http://schemas.microsoft.com/office/drawing/2014/main" id="{D2643A91-1C03-4951-BDBD-3684EB6BA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441483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5DFF74"/>
                </a:solidFill>
              </a:rPr>
              <a:t>4</a:t>
            </a:r>
          </a:p>
        </p:txBody>
      </p:sp>
      <p:sp>
        <p:nvSpPr>
          <p:cNvPr id="11271" name="TextBox 16">
            <a:extLst>
              <a:ext uri="{FF2B5EF4-FFF2-40B4-BE49-F238E27FC236}">
                <a16:creationId xmlns:a16="http://schemas.microsoft.com/office/drawing/2014/main" id="{81D9CDA1-EFBF-42AE-9EC3-390DABA38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441483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20988A"/>
                </a:solidFill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D610B2-22AC-41B5-9281-06D2A89867DC}"/>
              </a:ext>
            </a:extLst>
          </p:cNvPr>
          <p:cNvSpPr txBox="1"/>
          <p:nvPr/>
        </p:nvSpPr>
        <p:spPr>
          <a:xfrm>
            <a:off x="7148513" y="4414838"/>
            <a:ext cx="1295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B2835D-6F10-4755-A9DD-01DB46F30F2E}"/>
              </a:ext>
            </a:extLst>
          </p:cNvPr>
          <p:cNvSpPr/>
          <p:nvPr/>
        </p:nvSpPr>
        <p:spPr>
          <a:xfrm>
            <a:off x="1947069" y="5981700"/>
            <a:ext cx="5653087" cy="654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Even numbers are in the 2 times table.</a:t>
            </a:r>
          </a:p>
        </p:txBody>
      </p:sp>
      <p:pic>
        <p:nvPicPr>
          <p:cNvPr id="11275" name="Picture 2">
            <a:extLst>
              <a:ext uri="{FF2B5EF4-FFF2-40B4-BE49-F238E27FC236}">
                <a16:creationId xmlns:a16="http://schemas.microsoft.com/office/drawing/2014/main" id="{DFA10C3A-E676-432F-92B1-741A497B1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981450"/>
            <a:ext cx="7937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5">
            <a:extLst>
              <a:ext uri="{FF2B5EF4-FFF2-40B4-BE49-F238E27FC236}">
                <a16:creationId xmlns:a16="http://schemas.microsoft.com/office/drawing/2014/main" id="{EED60B4D-493B-4F9D-8AC4-5D78F3EF0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3565525"/>
            <a:ext cx="79375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9">
            <a:extLst>
              <a:ext uri="{FF2B5EF4-FFF2-40B4-BE49-F238E27FC236}">
                <a16:creationId xmlns:a16="http://schemas.microsoft.com/office/drawing/2014/main" id="{A08EB13D-C806-4CD4-8707-BB49D6D9E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3101975"/>
            <a:ext cx="793750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0">
            <a:extLst>
              <a:ext uri="{FF2B5EF4-FFF2-40B4-BE49-F238E27FC236}">
                <a16:creationId xmlns:a16="http://schemas.microsoft.com/office/drawing/2014/main" id="{D8FFC089-FCBF-4553-A313-7D8B729B86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827338"/>
            <a:ext cx="78898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736B8F0-D249-452C-A6D5-BF263021B2C7}"/>
              </a:ext>
            </a:extLst>
          </p:cNvPr>
          <p:cNvSpPr/>
          <p:nvPr/>
        </p:nvSpPr>
        <p:spPr>
          <a:xfrm>
            <a:off x="1877736" y="5274376"/>
            <a:ext cx="5653087" cy="654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can see that on the </a:t>
            </a:r>
            <a:r>
              <a:rPr lang="en-GB" dirty="0" err="1">
                <a:solidFill>
                  <a:schemeClr val="tx1"/>
                </a:solidFill>
              </a:rPr>
              <a:t>numicon</a:t>
            </a:r>
            <a:r>
              <a:rPr lang="en-GB" dirty="0">
                <a:solidFill>
                  <a:schemeClr val="tx1"/>
                </a:solidFill>
              </a:rPr>
              <a:t>, that the numbers match in neat pairs..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DB9968C3-C5DB-4897-9584-E18C4692D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3600">
                <a:latin typeface="Twinkl" pitchFamily="2" charset="0"/>
              </a:rPr>
              <a:t>What Is An Odd Number?</a:t>
            </a:r>
            <a:endParaRPr lang="en-GB" altLang="en-US" sz="36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78D383-C5D5-419E-9C8F-865FE55A73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42752-7505-4435-ABA6-C7D6D0CCF5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C64DC000-BFBB-48E7-9150-929782D4D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73200"/>
            <a:ext cx="76327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1 ,3, 5, 7, 9</a:t>
            </a:r>
          </a:p>
          <a:p>
            <a:pPr algn="ctr" eaLnBrk="1" hangingPunct="1"/>
            <a:r>
              <a:rPr lang="en-GB" altLang="en-US"/>
              <a:t>Odd numbers have one out of line.</a:t>
            </a:r>
          </a:p>
          <a:p>
            <a:pPr algn="ctr" eaLnBrk="1" hangingPunct="1"/>
            <a:r>
              <a:rPr lang="en-GB" altLang="en-US"/>
              <a:t>If a number ends in a </a:t>
            </a:r>
            <a:r>
              <a:rPr lang="en-GB" altLang="en-US" b="1"/>
              <a:t>1</a:t>
            </a:r>
            <a:r>
              <a:rPr lang="en-GB" altLang="en-US"/>
              <a:t>,</a:t>
            </a:r>
            <a:r>
              <a:rPr lang="en-GB" altLang="en-US" b="1"/>
              <a:t>3</a:t>
            </a:r>
            <a:r>
              <a:rPr lang="en-GB" altLang="en-US"/>
              <a:t>,</a:t>
            </a:r>
            <a:r>
              <a:rPr lang="en-GB" altLang="en-US" b="1"/>
              <a:t>5</a:t>
            </a:r>
            <a:r>
              <a:rPr lang="en-GB" altLang="en-US"/>
              <a:t>,</a:t>
            </a:r>
            <a:r>
              <a:rPr lang="en-GB" altLang="en-US" b="1"/>
              <a:t>7</a:t>
            </a:r>
            <a:r>
              <a:rPr lang="en-GB" altLang="en-US"/>
              <a:t> or </a:t>
            </a:r>
            <a:r>
              <a:rPr lang="en-GB" altLang="en-US" b="1"/>
              <a:t>9</a:t>
            </a:r>
            <a:r>
              <a:rPr lang="en-GB" altLang="en-US"/>
              <a:t> it is an odd number.</a:t>
            </a: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BB1D0310-2671-45F6-8454-E37B7BC6F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71875"/>
            <a:ext cx="7937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>
            <a:extLst>
              <a:ext uri="{FF2B5EF4-FFF2-40B4-BE49-F238E27FC236}">
                <a16:creationId xmlns:a16="http://schemas.microsoft.com/office/drawing/2014/main" id="{0E569FD0-85E4-4751-980C-D251E02F1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3122613"/>
            <a:ext cx="7937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>
            <a:extLst>
              <a:ext uri="{FF2B5EF4-FFF2-40B4-BE49-F238E27FC236}">
                <a16:creationId xmlns:a16="http://schemas.microsoft.com/office/drawing/2014/main" id="{57CA460C-92BB-4F2E-9661-04FAD2476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2862263"/>
            <a:ext cx="793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>
            <a:extLst>
              <a:ext uri="{FF2B5EF4-FFF2-40B4-BE49-F238E27FC236}">
                <a16:creationId xmlns:a16="http://schemas.microsoft.com/office/drawing/2014/main" id="{705F8459-C453-400F-AE53-18BEC027E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0" y="2443163"/>
            <a:ext cx="7842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">
            <a:extLst>
              <a:ext uri="{FF2B5EF4-FFF2-40B4-BE49-F238E27FC236}">
                <a16:creationId xmlns:a16="http://schemas.microsoft.com/office/drawing/2014/main" id="{A3CFC66E-1730-41D8-BAA2-89D8ECC6D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990975"/>
            <a:ext cx="39687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Box 12">
            <a:extLst>
              <a:ext uri="{FF2B5EF4-FFF2-40B4-BE49-F238E27FC236}">
                <a16:creationId xmlns:a16="http://schemas.microsoft.com/office/drawing/2014/main" id="{56A68F62-9D72-4A8E-BAA2-4EA745C65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441483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6D20E4-3124-4BE6-B154-CF9B2A02307E}"/>
              </a:ext>
            </a:extLst>
          </p:cNvPr>
          <p:cNvSpPr txBox="1"/>
          <p:nvPr/>
        </p:nvSpPr>
        <p:spPr>
          <a:xfrm>
            <a:off x="2017713" y="4414838"/>
            <a:ext cx="1295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3"/>
                </a:solidFill>
                <a:latin typeface="+mn-lt"/>
              </a:rPr>
              <a:t>3</a:t>
            </a:r>
          </a:p>
        </p:txBody>
      </p:sp>
      <p:sp>
        <p:nvSpPr>
          <p:cNvPr id="10251" name="TextBox 15">
            <a:extLst>
              <a:ext uri="{FF2B5EF4-FFF2-40B4-BE49-F238E27FC236}">
                <a16:creationId xmlns:a16="http://schemas.microsoft.com/office/drawing/2014/main" id="{4EB62262-248F-4368-AADF-1218F1795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9038" y="441483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252" name="TextBox 16">
            <a:extLst>
              <a:ext uri="{FF2B5EF4-FFF2-40B4-BE49-F238E27FC236}">
                <a16:creationId xmlns:a16="http://schemas.microsoft.com/office/drawing/2014/main" id="{DF9613E2-C9E2-47BA-8CCC-A7B72ACF2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4414838"/>
            <a:ext cx="129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7B0432-CBF7-4506-A033-83999F3074EF}"/>
              </a:ext>
            </a:extLst>
          </p:cNvPr>
          <p:cNvSpPr txBox="1"/>
          <p:nvPr/>
        </p:nvSpPr>
        <p:spPr>
          <a:xfrm>
            <a:off x="7148513" y="4414838"/>
            <a:ext cx="1295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9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318C9B-404D-4374-8BF4-4A0E340456ED}"/>
              </a:ext>
            </a:extLst>
          </p:cNvPr>
          <p:cNvSpPr/>
          <p:nvPr/>
        </p:nvSpPr>
        <p:spPr>
          <a:xfrm>
            <a:off x="1909050" y="5576888"/>
            <a:ext cx="5653087" cy="654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can see that on the </a:t>
            </a:r>
            <a:r>
              <a:rPr lang="en-GB" dirty="0" err="1">
                <a:solidFill>
                  <a:schemeClr val="tx1"/>
                </a:solidFill>
              </a:rPr>
              <a:t>numicon</a:t>
            </a:r>
            <a:r>
              <a:rPr lang="en-GB" dirty="0">
                <a:solidFill>
                  <a:schemeClr val="tx1"/>
                </a:solidFill>
              </a:rPr>
              <a:t>, that the numbers do not match in neat pairs. There is always an odd one out!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DFB316-8BE9-4710-9E52-CA6447D63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90" y="132414"/>
            <a:ext cx="7506456" cy="4581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06689-2B79-4753-9C11-733787E67B6C}"/>
              </a:ext>
            </a:extLst>
          </p:cNvPr>
          <p:cNvSpPr txBox="1"/>
          <p:nvPr/>
        </p:nvSpPr>
        <p:spPr>
          <a:xfrm>
            <a:off x="1731145" y="4834760"/>
            <a:ext cx="635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objects from the house, can you make these numbers by building in neat pairs? Or do they have an odd one out?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7A793-06D0-4768-84AE-F3F4D2C8A3DD}"/>
              </a:ext>
            </a:extLst>
          </p:cNvPr>
          <p:cNvSpPr txBox="1"/>
          <p:nvPr/>
        </p:nvSpPr>
        <p:spPr>
          <a:xfrm>
            <a:off x="1731144" y="5803906"/>
            <a:ext cx="690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ones are even?  (Remember these have equal pairs.)</a:t>
            </a:r>
          </a:p>
          <a:p>
            <a:r>
              <a:rPr lang="en-GB" dirty="0"/>
              <a:t>Which ones are odd?   (Remember these have an odd one out.)</a:t>
            </a:r>
          </a:p>
        </p:txBody>
      </p:sp>
    </p:spTree>
    <p:extLst>
      <p:ext uri="{BB962C8B-B14F-4D97-AF65-F5344CB8AC3E}">
        <p14:creationId xmlns:p14="http://schemas.microsoft.com/office/powerpoint/2010/main" val="130116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3C6B9-A228-4C16-808E-BB186C9B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54D34-FECB-4F33-9813-5E7C090C59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414B0A-3A87-42B4-8CC7-DC2C6C8E8B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2BCC1-C8F4-45E2-8EF9-55054DC0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58" y="514152"/>
            <a:ext cx="9144000" cy="558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0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4AEF76C9-1396-497B-ADF1-2348A2CC6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Twinkl" pitchFamily="2" charset="0"/>
              </a:rPr>
              <a:t>Can You Sort These Numbers?</a:t>
            </a:r>
            <a:endParaRPr lang="en-GB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3651F6-831A-42B6-B6CD-EA498DF2C6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BADD9-429E-4BED-BADF-A43C21285E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781600F-DA61-4F99-B442-1C8CD4331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368425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Read each number out loud and then write down </a:t>
            </a:r>
            <a:r>
              <a:rPr lang="en-GB" altLang="en-US" b="1" dirty="0"/>
              <a:t>odd</a:t>
            </a:r>
            <a:r>
              <a:rPr lang="en-GB" altLang="en-US" dirty="0"/>
              <a:t> or </a:t>
            </a:r>
            <a:r>
              <a:rPr lang="en-GB" altLang="en-US" b="1" dirty="0"/>
              <a:t>even</a:t>
            </a:r>
            <a:r>
              <a:rPr lang="en-GB" altLang="en-US" dirty="0"/>
              <a:t>.</a:t>
            </a:r>
          </a:p>
          <a:p>
            <a:pPr algn="ctr" eaLnBrk="1" hangingPunct="1"/>
            <a:r>
              <a:rPr lang="en-GB" altLang="en-US" dirty="0"/>
              <a:t>Click on the numbers to reveal the answers!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9DB829-BD50-4456-BEB5-90477A936AE2}"/>
              </a:ext>
            </a:extLst>
          </p:cNvPr>
          <p:cNvSpPr/>
          <p:nvPr/>
        </p:nvSpPr>
        <p:spPr>
          <a:xfrm>
            <a:off x="755650" y="3429000"/>
            <a:ext cx="3692525" cy="2663825"/>
          </a:xfrm>
          <a:prstGeom prst="rect">
            <a:avLst/>
          </a:prstGeom>
          <a:solidFill>
            <a:srgbClr val="AFDE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1"/>
                </a:solidFill>
              </a:rPr>
              <a:t>Odd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4118FE-B0B1-4A9C-8762-14D4991BA482}"/>
              </a:ext>
            </a:extLst>
          </p:cNvPr>
          <p:cNvSpPr/>
          <p:nvPr/>
        </p:nvSpPr>
        <p:spPr>
          <a:xfrm>
            <a:off x="4695825" y="3429000"/>
            <a:ext cx="3692525" cy="2663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chemeClr val="tx1"/>
                </a:solidFill>
              </a:rPr>
              <a:t>Even</a:t>
            </a:r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CFB62063-F3D4-4C3B-9658-2A8C4EB99B9C}"/>
              </a:ext>
            </a:extLst>
          </p:cNvPr>
          <p:cNvSpPr txBox="1"/>
          <p:nvPr/>
        </p:nvSpPr>
        <p:spPr>
          <a:xfrm>
            <a:off x="1436052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1</a:t>
            </a: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374C4EB3-ABB3-4286-A173-F8C14A89D2E5}"/>
              </a:ext>
            </a:extLst>
          </p:cNvPr>
          <p:cNvSpPr txBox="1"/>
          <p:nvPr/>
        </p:nvSpPr>
        <p:spPr>
          <a:xfrm>
            <a:off x="5294826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2</a:t>
            </a:r>
          </a:p>
        </p:txBody>
      </p:sp>
      <p:sp>
        <p:nvSpPr>
          <p:cNvPr id="9" name="3">
            <a:extLst>
              <a:ext uri="{FF2B5EF4-FFF2-40B4-BE49-F238E27FC236}">
                <a16:creationId xmlns:a16="http://schemas.microsoft.com/office/drawing/2014/main" id="{1F257FC5-4385-4EFB-8D33-D4E0B258A2C8}"/>
              </a:ext>
            </a:extLst>
          </p:cNvPr>
          <p:cNvSpPr txBox="1"/>
          <p:nvPr/>
        </p:nvSpPr>
        <p:spPr>
          <a:xfrm>
            <a:off x="2796856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3</a:t>
            </a:r>
          </a:p>
        </p:txBody>
      </p:sp>
      <p:sp>
        <p:nvSpPr>
          <p:cNvPr id="10" name="4">
            <a:extLst>
              <a:ext uri="{FF2B5EF4-FFF2-40B4-BE49-F238E27FC236}">
                <a16:creationId xmlns:a16="http://schemas.microsoft.com/office/drawing/2014/main" id="{A6AEA2CC-585F-4709-8819-847061746D1D}"/>
              </a:ext>
            </a:extLst>
          </p:cNvPr>
          <p:cNvSpPr txBox="1"/>
          <p:nvPr/>
        </p:nvSpPr>
        <p:spPr>
          <a:xfrm>
            <a:off x="3477258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4</a:t>
            </a:r>
          </a:p>
        </p:txBody>
      </p:sp>
      <p:sp>
        <p:nvSpPr>
          <p:cNvPr id="11" name="5">
            <a:extLst>
              <a:ext uri="{FF2B5EF4-FFF2-40B4-BE49-F238E27FC236}">
                <a16:creationId xmlns:a16="http://schemas.microsoft.com/office/drawing/2014/main" id="{02B2B104-AB5B-4671-81A8-622C5D6319B2}"/>
              </a:ext>
            </a:extLst>
          </p:cNvPr>
          <p:cNvSpPr txBox="1"/>
          <p:nvPr/>
        </p:nvSpPr>
        <p:spPr>
          <a:xfrm>
            <a:off x="765138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5</a:t>
            </a:r>
          </a:p>
        </p:txBody>
      </p:sp>
      <p:sp>
        <p:nvSpPr>
          <p:cNvPr id="12" name="6">
            <a:extLst>
              <a:ext uri="{FF2B5EF4-FFF2-40B4-BE49-F238E27FC236}">
                <a16:creationId xmlns:a16="http://schemas.microsoft.com/office/drawing/2014/main" id="{FD9249C5-73B6-45DD-9782-990F61A7A6FA}"/>
              </a:ext>
            </a:extLst>
          </p:cNvPr>
          <p:cNvSpPr txBox="1"/>
          <p:nvPr/>
        </p:nvSpPr>
        <p:spPr>
          <a:xfrm>
            <a:off x="4838062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6</a:t>
            </a:r>
          </a:p>
        </p:txBody>
      </p:sp>
      <p:sp>
        <p:nvSpPr>
          <p:cNvPr id="13" name="7">
            <a:extLst>
              <a:ext uri="{FF2B5EF4-FFF2-40B4-BE49-F238E27FC236}">
                <a16:creationId xmlns:a16="http://schemas.microsoft.com/office/drawing/2014/main" id="{3566B846-5D0C-477A-A75C-4030BA07D350}"/>
              </a:ext>
            </a:extLst>
          </p:cNvPr>
          <p:cNvSpPr txBox="1"/>
          <p:nvPr/>
        </p:nvSpPr>
        <p:spPr>
          <a:xfrm>
            <a:off x="755650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7</a:t>
            </a:r>
          </a:p>
        </p:txBody>
      </p:sp>
      <p:sp>
        <p:nvSpPr>
          <p:cNvPr id="14" name="8">
            <a:extLst>
              <a:ext uri="{FF2B5EF4-FFF2-40B4-BE49-F238E27FC236}">
                <a16:creationId xmlns:a16="http://schemas.microsoft.com/office/drawing/2014/main" id="{A2AFB6D7-A094-44CF-8ACC-33206AAE228E}"/>
              </a:ext>
            </a:extLst>
          </p:cNvPr>
          <p:cNvSpPr txBox="1"/>
          <p:nvPr/>
        </p:nvSpPr>
        <p:spPr>
          <a:xfrm>
            <a:off x="6804722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8</a:t>
            </a:r>
          </a:p>
        </p:txBody>
      </p:sp>
      <p:sp>
        <p:nvSpPr>
          <p:cNvPr id="15" name="9">
            <a:extLst>
              <a:ext uri="{FF2B5EF4-FFF2-40B4-BE49-F238E27FC236}">
                <a16:creationId xmlns:a16="http://schemas.microsoft.com/office/drawing/2014/main" id="{7FF6A2E3-3F53-4A2F-8074-EE2BAA82CEFD}"/>
              </a:ext>
            </a:extLst>
          </p:cNvPr>
          <p:cNvSpPr txBox="1"/>
          <p:nvPr/>
        </p:nvSpPr>
        <p:spPr>
          <a:xfrm>
            <a:off x="7027541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9</a:t>
            </a:r>
          </a:p>
        </p:txBody>
      </p:sp>
      <p:sp>
        <p:nvSpPr>
          <p:cNvPr id="16" name="10">
            <a:extLst>
              <a:ext uri="{FF2B5EF4-FFF2-40B4-BE49-F238E27FC236}">
                <a16:creationId xmlns:a16="http://schemas.microsoft.com/office/drawing/2014/main" id="{CE931789-BA3B-46F7-93B0-E39EA600288F}"/>
              </a:ext>
            </a:extLst>
          </p:cNvPr>
          <p:cNvSpPr txBox="1"/>
          <p:nvPr/>
        </p:nvSpPr>
        <p:spPr>
          <a:xfrm>
            <a:off x="3029982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10</a:t>
            </a:r>
          </a:p>
        </p:txBody>
      </p:sp>
      <p:sp>
        <p:nvSpPr>
          <p:cNvPr id="17" name="11">
            <a:extLst>
              <a:ext uri="{FF2B5EF4-FFF2-40B4-BE49-F238E27FC236}">
                <a16:creationId xmlns:a16="http://schemas.microsoft.com/office/drawing/2014/main" id="{48E67294-49B4-4351-ADB2-39F0B932116A}"/>
              </a:ext>
            </a:extLst>
          </p:cNvPr>
          <p:cNvSpPr txBox="1"/>
          <p:nvPr/>
        </p:nvSpPr>
        <p:spPr>
          <a:xfrm>
            <a:off x="6198866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11</a:t>
            </a:r>
          </a:p>
        </p:txBody>
      </p:sp>
      <p:sp>
        <p:nvSpPr>
          <p:cNvPr id="18" name="12">
            <a:extLst>
              <a:ext uri="{FF2B5EF4-FFF2-40B4-BE49-F238E27FC236}">
                <a16:creationId xmlns:a16="http://schemas.microsoft.com/office/drawing/2014/main" id="{3BFD2265-92E8-4259-8A59-DAF27F55392E}"/>
              </a:ext>
            </a:extLst>
          </p:cNvPr>
          <p:cNvSpPr txBox="1"/>
          <p:nvPr/>
        </p:nvSpPr>
        <p:spPr>
          <a:xfrm>
            <a:off x="3784930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12</a:t>
            </a:r>
          </a:p>
        </p:txBody>
      </p:sp>
      <p:sp>
        <p:nvSpPr>
          <p:cNvPr id="19" name="13">
            <a:extLst>
              <a:ext uri="{FF2B5EF4-FFF2-40B4-BE49-F238E27FC236}">
                <a16:creationId xmlns:a16="http://schemas.microsoft.com/office/drawing/2014/main" id="{231D02DD-F870-4344-9719-8E99BA6477C1}"/>
              </a:ext>
            </a:extLst>
          </p:cNvPr>
          <p:cNvSpPr txBox="1"/>
          <p:nvPr/>
        </p:nvSpPr>
        <p:spPr>
          <a:xfrm>
            <a:off x="5518464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13</a:t>
            </a:r>
          </a:p>
        </p:txBody>
      </p:sp>
      <p:sp>
        <p:nvSpPr>
          <p:cNvPr id="20" name="14">
            <a:extLst>
              <a:ext uri="{FF2B5EF4-FFF2-40B4-BE49-F238E27FC236}">
                <a16:creationId xmlns:a16="http://schemas.microsoft.com/office/drawing/2014/main" id="{65E57C0A-C263-48BB-B08B-8929054B7CD0}"/>
              </a:ext>
            </a:extLst>
          </p:cNvPr>
          <p:cNvSpPr txBox="1"/>
          <p:nvPr/>
        </p:nvSpPr>
        <p:spPr>
          <a:xfrm>
            <a:off x="7559674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14</a:t>
            </a:r>
          </a:p>
        </p:txBody>
      </p:sp>
      <p:sp>
        <p:nvSpPr>
          <p:cNvPr id="21" name="15">
            <a:extLst>
              <a:ext uri="{FF2B5EF4-FFF2-40B4-BE49-F238E27FC236}">
                <a16:creationId xmlns:a16="http://schemas.microsoft.com/office/drawing/2014/main" id="{DFD4A417-FC7F-4B70-A33F-9452736E4633}"/>
              </a:ext>
            </a:extLst>
          </p:cNvPr>
          <p:cNvSpPr txBox="1"/>
          <p:nvPr/>
        </p:nvSpPr>
        <p:spPr>
          <a:xfrm>
            <a:off x="2116454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15</a:t>
            </a:r>
          </a:p>
        </p:txBody>
      </p:sp>
      <p:sp>
        <p:nvSpPr>
          <p:cNvPr id="22" name="16">
            <a:extLst>
              <a:ext uri="{FF2B5EF4-FFF2-40B4-BE49-F238E27FC236}">
                <a16:creationId xmlns:a16="http://schemas.microsoft.com/office/drawing/2014/main" id="{E287D978-2639-40E1-892F-955F31A7E82B}"/>
              </a:ext>
            </a:extLst>
          </p:cNvPr>
          <p:cNvSpPr txBox="1"/>
          <p:nvPr/>
        </p:nvSpPr>
        <p:spPr>
          <a:xfrm>
            <a:off x="1520086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16</a:t>
            </a:r>
          </a:p>
        </p:txBody>
      </p:sp>
      <p:sp>
        <p:nvSpPr>
          <p:cNvPr id="23" name="17">
            <a:extLst>
              <a:ext uri="{FF2B5EF4-FFF2-40B4-BE49-F238E27FC236}">
                <a16:creationId xmlns:a16="http://schemas.microsoft.com/office/drawing/2014/main" id="{B2A75145-FEB2-4ACB-8700-5AADB984DD83}"/>
              </a:ext>
            </a:extLst>
          </p:cNvPr>
          <p:cNvSpPr txBox="1"/>
          <p:nvPr/>
        </p:nvSpPr>
        <p:spPr>
          <a:xfrm>
            <a:off x="6049774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17</a:t>
            </a:r>
          </a:p>
        </p:txBody>
      </p:sp>
      <p:sp>
        <p:nvSpPr>
          <p:cNvPr id="24" name="18">
            <a:extLst>
              <a:ext uri="{FF2B5EF4-FFF2-40B4-BE49-F238E27FC236}">
                <a16:creationId xmlns:a16="http://schemas.microsoft.com/office/drawing/2014/main" id="{BBE0B826-658C-47AC-BE65-EF1506CD5546}"/>
              </a:ext>
            </a:extLst>
          </p:cNvPr>
          <p:cNvSpPr txBox="1"/>
          <p:nvPr/>
        </p:nvSpPr>
        <p:spPr>
          <a:xfrm>
            <a:off x="4539878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18</a:t>
            </a:r>
          </a:p>
        </p:txBody>
      </p:sp>
      <p:sp>
        <p:nvSpPr>
          <p:cNvPr id="25" name="19">
            <a:extLst>
              <a:ext uri="{FF2B5EF4-FFF2-40B4-BE49-F238E27FC236}">
                <a16:creationId xmlns:a16="http://schemas.microsoft.com/office/drawing/2014/main" id="{F894C84D-A78A-4C88-B549-C6C1880DFDA4}"/>
              </a:ext>
            </a:extLst>
          </p:cNvPr>
          <p:cNvSpPr txBox="1"/>
          <p:nvPr/>
        </p:nvSpPr>
        <p:spPr>
          <a:xfrm>
            <a:off x="2275034" y="2681896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19</a:t>
            </a:r>
          </a:p>
        </p:txBody>
      </p:sp>
      <p:sp>
        <p:nvSpPr>
          <p:cNvPr id="26" name="20">
            <a:extLst>
              <a:ext uri="{FF2B5EF4-FFF2-40B4-BE49-F238E27FC236}">
                <a16:creationId xmlns:a16="http://schemas.microsoft.com/office/drawing/2014/main" id="{A1ACED07-918A-4A1F-9640-30B922191C03}"/>
              </a:ext>
            </a:extLst>
          </p:cNvPr>
          <p:cNvSpPr txBox="1"/>
          <p:nvPr/>
        </p:nvSpPr>
        <p:spPr>
          <a:xfrm>
            <a:off x="4157660" y="1957710"/>
            <a:ext cx="8286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 ExtraBold" pitchFamily="2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6 L 0.00208 0.5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02 0.37917 " pathEditMode="relative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00787 L -0.07674 0.49629 " pathEditMode="relative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3 0.00185 L -0.0783 0.49768 " pathEditMode="relative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51 L 0.12344 0.49352 " pathEditMode="relative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46 L 0.125 0.49074 " pathEditMode="relative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371 L -0.01615 0.3824 " pathEditMode="relative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046 L -0.3019 0.49074 " pathEditMode="relative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787 L -0.52118 0.38379 " pathEditMode="relative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3 L -0.50451 0.36574 " pathEditMode="relative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9 0.00324 L 0.30226 0.38797 " pathEditMode="relative" ptsTypes="AA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02 0.38889 " pathEditMode="relative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509 L 0.11423 0.27408 " pathEditMode="relative" ptsTypes="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231 L 0.40659 0.39074 " pathEditMode="relative" ptsTypes="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185 L 0.40538 0.39213 " pathEditMode="relative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231 L 0.11024 0.29491 " pathEditMode="relative" ptsTypes="AA">
                                      <p:cBhvr>
                                        <p:cTn id="8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231 L 0.10277 0.28519 " pathEditMode="relative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2 L -0.54756 0.18102 " pathEditMode="relative" ptsTypes="AA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0463 L 0.01892 0.27963 " pathEditMode="relative" ptsTypes="AA"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88 L -0.03247 0.16991 " pathEditMode="relative" ptsTypes="AA">
                                      <p:cBhvr>
                                        <p:cTn id="10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45</TotalTime>
  <Words>251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Franklin Gothic Book</vt:lpstr>
      <vt:lpstr>Twinkl ExtraBold</vt:lpstr>
      <vt:lpstr>Twinkl SemiBold</vt:lpstr>
      <vt:lpstr>Twinkl</vt:lpstr>
      <vt:lpstr>Sassoon Infant Rg</vt:lpstr>
      <vt:lpstr>Office Theme</vt:lpstr>
      <vt:lpstr>Crop</vt:lpstr>
      <vt:lpstr>Year 2– Number knowledge</vt:lpstr>
      <vt:lpstr>What Is An Even Number?</vt:lpstr>
      <vt:lpstr>What Is An Odd Number?</vt:lpstr>
      <vt:lpstr>PowerPoint Presentation</vt:lpstr>
      <vt:lpstr>PowerPoint Presentation</vt:lpstr>
      <vt:lpstr>Can You Sort These Numbers?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Jay Lacey</cp:lastModifiedBy>
  <cp:revision>9</cp:revision>
  <dcterms:created xsi:type="dcterms:W3CDTF">2017-03-23T15:09:11Z</dcterms:created>
  <dcterms:modified xsi:type="dcterms:W3CDTF">2020-07-05T13:26:19Z</dcterms:modified>
</cp:coreProperties>
</file>