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 snapToGrid="0">
      <p:cViewPr>
        <p:scale>
          <a:sx n="100" d="100"/>
          <a:sy n="100" d="100"/>
        </p:scale>
        <p:origin x="-6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Addition and subtraction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/>
              <a:t>Session </a:t>
            </a:r>
            <a:r>
              <a:rPr lang="en-GB" dirty="0"/>
              <a:t>6</a:t>
            </a:r>
            <a:r>
              <a:rPr lang="en-GB"/>
              <a:t> </a:t>
            </a:r>
            <a:r>
              <a:rPr lang="en-GB" dirty="0"/>
              <a:t>– Subtracting 2 digit numbers with exchanging.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F28C-54E9-4776-8266-A3CC53BF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9482" y="497541"/>
            <a:ext cx="9601200" cy="1485900"/>
          </a:xfrm>
        </p:spPr>
        <p:txBody>
          <a:bodyPr/>
          <a:lstStyle/>
          <a:p>
            <a:r>
              <a:rPr lang="en-GB" dirty="0"/>
              <a:t>In Year 2, we use visual maths to solve two digit - two digit questions.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88EDC4-C25A-4256-A55A-0E5CC1F52337}"/>
              </a:ext>
            </a:extLst>
          </p:cNvPr>
          <p:cNvSpPr txBox="1"/>
          <p:nvPr/>
        </p:nvSpPr>
        <p:spPr>
          <a:xfrm>
            <a:off x="3890682" y="2214283"/>
            <a:ext cx="793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Before we start.. Let’s remind ourselves….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10FEC4-340C-4E30-9157-F61A2C863826}"/>
              </a:ext>
            </a:extLst>
          </p:cNvPr>
          <p:cNvSpPr txBox="1">
            <a:spLocks/>
          </p:cNvSpPr>
          <p:nvPr/>
        </p:nvSpPr>
        <p:spPr>
          <a:xfrm>
            <a:off x="5350853" y="3688455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1500" dirty="0"/>
              <a:t>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40596B-F06D-4DD9-B093-901E804FEBA0}"/>
              </a:ext>
            </a:extLst>
          </p:cNvPr>
          <p:cNvSpPr txBox="1"/>
          <p:nvPr/>
        </p:nvSpPr>
        <p:spPr>
          <a:xfrm>
            <a:off x="4165360" y="3010805"/>
            <a:ext cx="793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 two digit number has tens and ones.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6B7206-3C1F-4B53-BB57-ABE801E8409A}"/>
              </a:ext>
            </a:extLst>
          </p:cNvPr>
          <p:cNvSpPr txBox="1"/>
          <p:nvPr/>
        </p:nvSpPr>
        <p:spPr>
          <a:xfrm>
            <a:off x="2962656" y="5112294"/>
            <a:ext cx="2877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tens</a:t>
            </a:r>
          </a:p>
          <a:p>
            <a:endParaRPr lang="en-GB" sz="2800" dirty="0"/>
          </a:p>
          <a:p>
            <a:r>
              <a:rPr lang="en-GB" sz="2800" dirty="0"/>
              <a:t>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4FC0FC-D86C-44B9-B6C0-2F2BB7768E86}"/>
              </a:ext>
            </a:extLst>
          </p:cNvPr>
          <p:cNvSpPr txBox="1"/>
          <p:nvPr/>
        </p:nvSpPr>
        <p:spPr>
          <a:xfrm>
            <a:off x="9064034" y="4975464"/>
            <a:ext cx="2877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0 ones</a:t>
            </a:r>
          </a:p>
          <a:p>
            <a:endParaRPr lang="en-GB" sz="2800" dirty="0"/>
          </a:p>
          <a:p>
            <a:r>
              <a:rPr lang="en-GB" sz="2800" dirty="0"/>
              <a:t>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71210B-2BA7-4B61-8378-4865D647A60B}"/>
              </a:ext>
            </a:extLst>
          </p:cNvPr>
          <p:cNvCxnSpPr/>
          <p:nvPr/>
        </p:nvCxnSpPr>
        <p:spPr>
          <a:xfrm flipH="1">
            <a:off x="3995928" y="4700016"/>
            <a:ext cx="1289304" cy="474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F81A563-E744-4DC7-8FD8-07B492A6E33D}"/>
              </a:ext>
            </a:extLst>
          </p:cNvPr>
          <p:cNvCxnSpPr>
            <a:cxnSpLocks/>
          </p:cNvCxnSpPr>
          <p:nvPr/>
        </p:nvCxnSpPr>
        <p:spPr>
          <a:xfrm>
            <a:off x="7517892" y="4637955"/>
            <a:ext cx="1480521" cy="474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23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956" y="61735"/>
            <a:ext cx="9601200" cy="1485900"/>
          </a:xfrm>
        </p:spPr>
        <p:txBody>
          <a:bodyPr>
            <a:noAutofit/>
          </a:bodyPr>
          <a:lstStyle/>
          <a:p>
            <a:r>
              <a:rPr lang="en-GB" sz="3200" dirty="0"/>
              <a:t>Let’s start by taking a one digit number away from a two digit number using visual maths.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4878256" y="1008922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32 – 7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5964964" y="1486149"/>
            <a:ext cx="6161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 32 has 3 tens and 2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DC672E-501E-4178-95E1-54FAAE7CC2B5}"/>
              </a:ext>
            </a:extLst>
          </p:cNvPr>
          <p:cNvSpPr/>
          <p:nvPr/>
        </p:nvSpPr>
        <p:spPr>
          <a:xfrm>
            <a:off x="3185162" y="328391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5964964" y="2286353"/>
            <a:ext cx="6161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look to cross out the second number.</a:t>
            </a:r>
          </a:p>
          <a:p>
            <a:r>
              <a:rPr lang="en-GB" dirty="0"/>
              <a:t>This number is too big! We don’t have 7 ones to cross out.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065229" y="4717496"/>
            <a:ext cx="6061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124964" y="5584857"/>
            <a:ext cx="590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175265" y="6128914"/>
            <a:ext cx="5082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2 tens and  5  ones.</a:t>
            </a:r>
          </a:p>
          <a:p>
            <a:r>
              <a:rPr lang="en-GB" dirty="0"/>
              <a:t>                   2 tens = 20 + 5= 25.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260666" y="98805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E2828B0-0217-4074-8237-E795D0C5F604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0E4A849-9F99-4A6E-9245-1889570A175F}"/>
              </a:ext>
            </a:extLst>
          </p:cNvPr>
          <p:cNvSpPr/>
          <p:nvPr/>
        </p:nvSpPr>
        <p:spPr>
          <a:xfrm>
            <a:off x="4520202" y="335584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44F920-C1BA-4664-BD73-115E00F74AC0}"/>
              </a:ext>
            </a:extLst>
          </p:cNvPr>
          <p:cNvSpPr txBox="1"/>
          <p:nvPr/>
        </p:nvSpPr>
        <p:spPr>
          <a:xfrm>
            <a:off x="4520202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927095-BC5D-4A00-8F18-2B2F912B19D5}"/>
              </a:ext>
            </a:extLst>
          </p:cNvPr>
          <p:cNvSpPr txBox="1"/>
          <p:nvPr/>
        </p:nvSpPr>
        <p:spPr>
          <a:xfrm>
            <a:off x="2991628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38C1563-4ABD-4331-A0B9-AFDF4BB06FB8}"/>
              </a:ext>
            </a:extLst>
          </p:cNvPr>
          <p:cNvSpPr txBox="1"/>
          <p:nvPr/>
        </p:nvSpPr>
        <p:spPr>
          <a:xfrm>
            <a:off x="6053327" y="3132277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need to break down a ten stick into ten ones.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D9DE3A7-DBFF-4DA2-AF6E-55F119784D16}"/>
              </a:ext>
            </a:extLst>
          </p:cNvPr>
          <p:cNvSpPr txBox="1"/>
          <p:nvPr/>
        </p:nvSpPr>
        <p:spPr>
          <a:xfrm>
            <a:off x="6064691" y="3555985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cross out 1 ten and draw ten ones instead.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DAE1A1-D102-42C3-A7F9-C87D81ECF94F}"/>
              </a:ext>
            </a:extLst>
          </p:cNvPr>
          <p:cNvSpPr txBox="1"/>
          <p:nvPr/>
        </p:nvSpPr>
        <p:spPr>
          <a:xfrm>
            <a:off x="6030157" y="4051180"/>
            <a:ext cx="6025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we can cross out the 7 ones the question’s asked us to. 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154595B-F747-4B1E-B061-652BBFD3B415}"/>
              </a:ext>
            </a:extLst>
          </p:cNvPr>
          <p:cNvCxnSpPr/>
          <p:nvPr/>
        </p:nvCxnSpPr>
        <p:spPr>
          <a:xfrm flipV="1">
            <a:off x="3151162" y="3457479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411B64C-56FA-426F-8E2A-D49AE19421ED}"/>
              </a:ext>
            </a:extLst>
          </p:cNvPr>
          <p:cNvSpPr/>
          <p:nvPr/>
        </p:nvSpPr>
        <p:spPr>
          <a:xfrm>
            <a:off x="4172075" y="4265765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812C6C-3869-420D-BC6D-5CD9AEAD8483}"/>
              </a:ext>
            </a:extLst>
          </p:cNvPr>
          <p:cNvSpPr/>
          <p:nvPr/>
        </p:nvSpPr>
        <p:spPr>
          <a:xfrm>
            <a:off x="4539199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F18D866-EB12-4D15-8748-91DD30CA25E7}"/>
              </a:ext>
            </a:extLst>
          </p:cNvPr>
          <p:cNvSpPr/>
          <p:nvPr/>
        </p:nvSpPr>
        <p:spPr>
          <a:xfrm>
            <a:off x="4889212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7E90A51-8FA3-4A66-88E5-4176B9F4A4A2}"/>
              </a:ext>
            </a:extLst>
          </p:cNvPr>
          <p:cNvSpPr/>
          <p:nvPr/>
        </p:nvSpPr>
        <p:spPr>
          <a:xfrm>
            <a:off x="4568872" y="552313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006CEA-A87B-4EB0-B22C-FFD0DE3BAED0}"/>
              </a:ext>
            </a:extLst>
          </p:cNvPr>
          <p:cNvSpPr/>
          <p:nvPr/>
        </p:nvSpPr>
        <p:spPr>
          <a:xfrm>
            <a:off x="4879922" y="468527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93D0FF0-39AA-4E2F-93BA-FB9DCC8EDC4E}"/>
              </a:ext>
            </a:extLst>
          </p:cNvPr>
          <p:cNvSpPr/>
          <p:nvPr/>
        </p:nvSpPr>
        <p:spPr>
          <a:xfrm>
            <a:off x="4201748" y="511036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E3503F-79F2-4DF2-B079-01EEE80AC974}"/>
              </a:ext>
            </a:extLst>
          </p:cNvPr>
          <p:cNvSpPr/>
          <p:nvPr/>
        </p:nvSpPr>
        <p:spPr>
          <a:xfrm>
            <a:off x="4568872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FA99C16-2CB5-4AB0-B572-0E620A1B0FD0}"/>
              </a:ext>
            </a:extLst>
          </p:cNvPr>
          <p:cNvSpPr/>
          <p:nvPr/>
        </p:nvSpPr>
        <p:spPr>
          <a:xfrm>
            <a:off x="4918885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F817701-1125-4325-A347-230A472CFC40}"/>
              </a:ext>
            </a:extLst>
          </p:cNvPr>
          <p:cNvSpPr/>
          <p:nvPr/>
        </p:nvSpPr>
        <p:spPr>
          <a:xfrm>
            <a:off x="4166709" y="469850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62345FF-8A60-4C00-9FF7-DB0B3B421AAE}"/>
              </a:ext>
            </a:extLst>
          </p:cNvPr>
          <p:cNvSpPr/>
          <p:nvPr/>
        </p:nvSpPr>
        <p:spPr>
          <a:xfrm>
            <a:off x="4520202" y="469850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B982FA3-666E-4741-B0F6-C89AC0E00769}"/>
              </a:ext>
            </a:extLst>
          </p:cNvPr>
          <p:cNvCxnSpPr/>
          <p:nvPr/>
        </p:nvCxnSpPr>
        <p:spPr>
          <a:xfrm>
            <a:off x="3521569" y="3912536"/>
            <a:ext cx="529138" cy="517808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99213DD-2245-4F43-8CEB-7B1909B1A64E}"/>
              </a:ext>
            </a:extLst>
          </p:cNvPr>
          <p:cNvCxnSpPr/>
          <p:nvPr/>
        </p:nvCxnSpPr>
        <p:spPr>
          <a:xfrm flipV="1">
            <a:off x="4108602" y="3328456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7991E94-66AC-4F2E-A216-85A45385BE2A}"/>
              </a:ext>
            </a:extLst>
          </p:cNvPr>
          <p:cNvCxnSpPr/>
          <p:nvPr/>
        </p:nvCxnSpPr>
        <p:spPr>
          <a:xfrm flipV="1">
            <a:off x="4517031" y="334652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26A5129-8E0D-43CF-83A0-65B3104A0B23}"/>
              </a:ext>
            </a:extLst>
          </p:cNvPr>
          <p:cNvCxnSpPr/>
          <p:nvPr/>
        </p:nvCxnSpPr>
        <p:spPr>
          <a:xfrm flipV="1">
            <a:off x="4168792" y="4147397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A049D6C-8AEA-4905-8373-5E24EF2FD61E}"/>
              </a:ext>
            </a:extLst>
          </p:cNvPr>
          <p:cNvCxnSpPr/>
          <p:nvPr/>
        </p:nvCxnSpPr>
        <p:spPr>
          <a:xfrm flipV="1">
            <a:off x="4575892" y="4146601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F71FC99-C613-4237-947F-60CC246C383C}"/>
              </a:ext>
            </a:extLst>
          </p:cNvPr>
          <p:cNvCxnSpPr/>
          <p:nvPr/>
        </p:nvCxnSpPr>
        <p:spPr>
          <a:xfrm flipV="1">
            <a:off x="4941863" y="4123829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4099978-666A-4E28-81A6-E207940A1777}"/>
              </a:ext>
            </a:extLst>
          </p:cNvPr>
          <p:cNvCxnSpPr/>
          <p:nvPr/>
        </p:nvCxnSpPr>
        <p:spPr>
          <a:xfrm flipV="1">
            <a:off x="4149621" y="458337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88154E4-8704-4871-918E-8BE597325015}"/>
              </a:ext>
            </a:extLst>
          </p:cNvPr>
          <p:cNvCxnSpPr/>
          <p:nvPr/>
        </p:nvCxnSpPr>
        <p:spPr>
          <a:xfrm flipV="1">
            <a:off x="4526429" y="4571697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83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5" grpId="0" animBg="1"/>
      <p:bldP spid="19" grpId="0"/>
      <p:bldP spid="27" grpId="0"/>
      <p:bldP spid="30" grpId="0"/>
      <p:bldP spid="31" grpId="0"/>
      <p:bldP spid="32" grpId="0"/>
      <p:bldP spid="33" grpId="0" animBg="1"/>
      <p:bldP spid="34" grpId="0" animBg="1"/>
      <p:bldP spid="8" grpId="0"/>
      <p:bldP spid="45" grpId="0"/>
      <p:bldP spid="46" grpId="0"/>
      <p:bldP spid="47" grpId="0"/>
      <p:bldP spid="48" grpId="0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210BE047-E56D-4588-83C4-ED2A92B70E29}"/>
              </a:ext>
            </a:extLst>
          </p:cNvPr>
          <p:cNvSpPr/>
          <p:nvPr/>
        </p:nvSpPr>
        <p:spPr>
          <a:xfrm>
            <a:off x="4881576" y="3370915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956" y="61735"/>
            <a:ext cx="9601200" cy="1485900"/>
          </a:xfrm>
        </p:spPr>
        <p:txBody>
          <a:bodyPr>
            <a:noAutofit/>
          </a:bodyPr>
          <a:lstStyle/>
          <a:p>
            <a:r>
              <a:rPr lang="en-GB" sz="3200" dirty="0"/>
              <a:t>Your turn….. Try this questions and then check your answer with my steps afterwards.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4878256" y="1008922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24 – 8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5964964" y="1486149"/>
            <a:ext cx="6161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 24 has 2 tens and 4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5964964" y="2286353"/>
            <a:ext cx="6161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look to cross out the second number.</a:t>
            </a:r>
          </a:p>
          <a:p>
            <a:r>
              <a:rPr lang="en-GB" dirty="0"/>
              <a:t>This number is too big! We don’t have 8 ones to cross out.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065229" y="4717496"/>
            <a:ext cx="6061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124964" y="5584857"/>
            <a:ext cx="590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175265" y="6128914"/>
            <a:ext cx="5082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1 tens and  6  ones.</a:t>
            </a:r>
          </a:p>
          <a:p>
            <a:r>
              <a:rPr lang="en-GB" dirty="0"/>
              <a:t>                   1 tens = 10 + 6= 16.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260666" y="98805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16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E2828B0-0217-4074-8237-E795D0C5F604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0E4A849-9F99-4A6E-9245-1889570A175F}"/>
              </a:ext>
            </a:extLst>
          </p:cNvPr>
          <p:cNvSpPr/>
          <p:nvPr/>
        </p:nvSpPr>
        <p:spPr>
          <a:xfrm>
            <a:off x="4520202" y="335584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44F920-C1BA-4664-BD73-115E00F74AC0}"/>
              </a:ext>
            </a:extLst>
          </p:cNvPr>
          <p:cNvSpPr txBox="1"/>
          <p:nvPr/>
        </p:nvSpPr>
        <p:spPr>
          <a:xfrm>
            <a:off x="4520202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927095-BC5D-4A00-8F18-2B2F912B19D5}"/>
              </a:ext>
            </a:extLst>
          </p:cNvPr>
          <p:cNvSpPr txBox="1"/>
          <p:nvPr/>
        </p:nvSpPr>
        <p:spPr>
          <a:xfrm>
            <a:off x="2991628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38C1563-4ABD-4331-A0B9-AFDF4BB06FB8}"/>
              </a:ext>
            </a:extLst>
          </p:cNvPr>
          <p:cNvSpPr txBox="1"/>
          <p:nvPr/>
        </p:nvSpPr>
        <p:spPr>
          <a:xfrm>
            <a:off x="6053327" y="3132277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need to break down a ten stick into ten ones.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D9DE3A7-DBFF-4DA2-AF6E-55F119784D16}"/>
              </a:ext>
            </a:extLst>
          </p:cNvPr>
          <p:cNvSpPr txBox="1"/>
          <p:nvPr/>
        </p:nvSpPr>
        <p:spPr>
          <a:xfrm>
            <a:off x="6064691" y="3555985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cross out 1 ten and draw ten ones instead.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DAE1A1-D102-42C3-A7F9-C87D81ECF94F}"/>
              </a:ext>
            </a:extLst>
          </p:cNvPr>
          <p:cNvSpPr txBox="1"/>
          <p:nvPr/>
        </p:nvSpPr>
        <p:spPr>
          <a:xfrm>
            <a:off x="6030157" y="4051180"/>
            <a:ext cx="6025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we can cross out the 8 ones the question’s asked us to. 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154595B-F747-4B1E-B061-652BBFD3B415}"/>
              </a:ext>
            </a:extLst>
          </p:cNvPr>
          <p:cNvCxnSpPr/>
          <p:nvPr/>
        </p:nvCxnSpPr>
        <p:spPr>
          <a:xfrm flipV="1">
            <a:off x="2823945" y="3419493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411B64C-56FA-426F-8E2A-D49AE19421ED}"/>
              </a:ext>
            </a:extLst>
          </p:cNvPr>
          <p:cNvSpPr/>
          <p:nvPr/>
        </p:nvSpPr>
        <p:spPr>
          <a:xfrm>
            <a:off x="4172075" y="4265765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812C6C-3869-420D-BC6D-5CD9AEAD8483}"/>
              </a:ext>
            </a:extLst>
          </p:cNvPr>
          <p:cNvSpPr/>
          <p:nvPr/>
        </p:nvSpPr>
        <p:spPr>
          <a:xfrm>
            <a:off x="4539199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F18D866-EB12-4D15-8748-91DD30CA25E7}"/>
              </a:ext>
            </a:extLst>
          </p:cNvPr>
          <p:cNvSpPr/>
          <p:nvPr/>
        </p:nvSpPr>
        <p:spPr>
          <a:xfrm>
            <a:off x="4889212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7E90A51-8FA3-4A66-88E5-4176B9F4A4A2}"/>
              </a:ext>
            </a:extLst>
          </p:cNvPr>
          <p:cNvSpPr/>
          <p:nvPr/>
        </p:nvSpPr>
        <p:spPr>
          <a:xfrm>
            <a:off x="4568872" y="552313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006CEA-A87B-4EB0-B22C-FFD0DE3BAED0}"/>
              </a:ext>
            </a:extLst>
          </p:cNvPr>
          <p:cNvSpPr/>
          <p:nvPr/>
        </p:nvSpPr>
        <p:spPr>
          <a:xfrm>
            <a:off x="4879922" y="468527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93D0FF0-39AA-4E2F-93BA-FB9DCC8EDC4E}"/>
              </a:ext>
            </a:extLst>
          </p:cNvPr>
          <p:cNvSpPr/>
          <p:nvPr/>
        </p:nvSpPr>
        <p:spPr>
          <a:xfrm>
            <a:off x="4201748" y="511036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E3503F-79F2-4DF2-B079-01EEE80AC974}"/>
              </a:ext>
            </a:extLst>
          </p:cNvPr>
          <p:cNvSpPr/>
          <p:nvPr/>
        </p:nvSpPr>
        <p:spPr>
          <a:xfrm>
            <a:off x="4568872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FA99C16-2CB5-4AB0-B572-0E620A1B0FD0}"/>
              </a:ext>
            </a:extLst>
          </p:cNvPr>
          <p:cNvSpPr/>
          <p:nvPr/>
        </p:nvSpPr>
        <p:spPr>
          <a:xfrm>
            <a:off x="4918885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F817701-1125-4325-A347-230A472CFC40}"/>
              </a:ext>
            </a:extLst>
          </p:cNvPr>
          <p:cNvSpPr/>
          <p:nvPr/>
        </p:nvSpPr>
        <p:spPr>
          <a:xfrm>
            <a:off x="4166709" y="469850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62345FF-8A60-4C00-9FF7-DB0B3B421AAE}"/>
              </a:ext>
            </a:extLst>
          </p:cNvPr>
          <p:cNvSpPr/>
          <p:nvPr/>
        </p:nvSpPr>
        <p:spPr>
          <a:xfrm>
            <a:off x="4520202" y="469850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B982FA3-666E-4741-B0F6-C89AC0E00769}"/>
              </a:ext>
            </a:extLst>
          </p:cNvPr>
          <p:cNvCxnSpPr/>
          <p:nvPr/>
        </p:nvCxnSpPr>
        <p:spPr>
          <a:xfrm>
            <a:off x="3521569" y="3912536"/>
            <a:ext cx="529138" cy="517808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99213DD-2245-4F43-8CEB-7B1909B1A64E}"/>
              </a:ext>
            </a:extLst>
          </p:cNvPr>
          <p:cNvCxnSpPr/>
          <p:nvPr/>
        </p:nvCxnSpPr>
        <p:spPr>
          <a:xfrm flipV="1">
            <a:off x="4108602" y="3328456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7991E94-66AC-4F2E-A216-85A45385BE2A}"/>
              </a:ext>
            </a:extLst>
          </p:cNvPr>
          <p:cNvCxnSpPr/>
          <p:nvPr/>
        </p:nvCxnSpPr>
        <p:spPr>
          <a:xfrm flipV="1">
            <a:off x="4517031" y="334652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26A5129-8E0D-43CF-83A0-65B3104A0B23}"/>
              </a:ext>
            </a:extLst>
          </p:cNvPr>
          <p:cNvCxnSpPr/>
          <p:nvPr/>
        </p:nvCxnSpPr>
        <p:spPr>
          <a:xfrm flipV="1">
            <a:off x="4864271" y="3374722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F71FC99-C613-4237-947F-60CC246C383C}"/>
              </a:ext>
            </a:extLst>
          </p:cNvPr>
          <p:cNvCxnSpPr/>
          <p:nvPr/>
        </p:nvCxnSpPr>
        <p:spPr>
          <a:xfrm flipV="1">
            <a:off x="4206359" y="4159834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4099978-666A-4E28-81A6-E207940A1777}"/>
              </a:ext>
            </a:extLst>
          </p:cNvPr>
          <p:cNvCxnSpPr/>
          <p:nvPr/>
        </p:nvCxnSpPr>
        <p:spPr>
          <a:xfrm flipV="1">
            <a:off x="4507849" y="4202118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88154E4-8704-4871-918E-8BE597325015}"/>
              </a:ext>
            </a:extLst>
          </p:cNvPr>
          <p:cNvCxnSpPr/>
          <p:nvPr/>
        </p:nvCxnSpPr>
        <p:spPr>
          <a:xfrm flipV="1">
            <a:off x="4889211" y="4159833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EB9A6C33-8585-46FD-9E98-321092546123}"/>
              </a:ext>
            </a:extLst>
          </p:cNvPr>
          <p:cNvSpPr/>
          <p:nvPr/>
        </p:nvSpPr>
        <p:spPr>
          <a:xfrm>
            <a:off x="5210560" y="337091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A049D6C-8AEA-4905-8373-5E24EF2FD61E}"/>
              </a:ext>
            </a:extLst>
          </p:cNvPr>
          <p:cNvCxnSpPr/>
          <p:nvPr/>
        </p:nvCxnSpPr>
        <p:spPr>
          <a:xfrm flipV="1">
            <a:off x="5170797" y="3382741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EEC2C93-9DD8-474E-8C55-C6FCF6C0E9EF}"/>
              </a:ext>
            </a:extLst>
          </p:cNvPr>
          <p:cNvCxnSpPr/>
          <p:nvPr/>
        </p:nvCxnSpPr>
        <p:spPr>
          <a:xfrm flipV="1">
            <a:off x="4136916" y="4701165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13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2" grpId="0"/>
      <p:bldP spid="13" grpId="0" animBg="1"/>
      <p:bldP spid="14" grpId="0" animBg="1"/>
      <p:bldP spid="19" grpId="0"/>
      <p:bldP spid="27" grpId="0"/>
      <p:bldP spid="30" grpId="0"/>
      <p:bldP spid="31" grpId="0"/>
      <p:bldP spid="32" grpId="0"/>
      <p:bldP spid="33" grpId="0" animBg="1"/>
      <p:bldP spid="34" grpId="0" animBg="1"/>
      <p:bldP spid="8" grpId="0"/>
      <p:bldP spid="45" grpId="0"/>
      <p:bldP spid="46" grpId="0"/>
      <p:bldP spid="47" grpId="0"/>
      <p:bldP spid="48" grpId="0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0B9153E1-62DC-4A14-B4A0-704D094573FC}"/>
              </a:ext>
            </a:extLst>
          </p:cNvPr>
          <p:cNvSpPr/>
          <p:nvPr/>
        </p:nvSpPr>
        <p:spPr>
          <a:xfrm>
            <a:off x="3543575" y="3269980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10BE047-E56D-4588-83C4-ED2A92B70E29}"/>
              </a:ext>
            </a:extLst>
          </p:cNvPr>
          <p:cNvSpPr/>
          <p:nvPr/>
        </p:nvSpPr>
        <p:spPr>
          <a:xfrm>
            <a:off x="4881576" y="3370915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956" y="61735"/>
            <a:ext cx="9601200" cy="1485900"/>
          </a:xfrm>
        </p:spPr>
        <p:txBody>
          <a:bodyPr>
            <a:noAutofit/>
          </a:bodyPr>
          <a:lstStyle/>
          <a:p>
            <a:r>
              <a:rPr lang="en-GB" sz="3200" dirty="0"/>
              <a:t>Now let’s move on to taking a two digit number away from a two digit number using visual maths.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2067073" y="111989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43 – 29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096000" y="1068562"/>
            <a:ext cx="6161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 43 has 4 tens and 3 ones.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085076" y="1935923"/>
            <a:ext cx="6161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look to cross out the second number.</a:t>
            </a:r>
          </a:p>
          <a:p>
            <a:r>
              <a:rPr lang="en-GB" dirty="0"/>
              <a:t>This time we have 2 tens and 9 ones to take away. Let’s start with the ones. We do not have 9 ones to take away.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061967" y="5138534"/>
            <a:ext cx="6061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175265" y="5789438"/>
            <a:ext cx="590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175265" y="6178974"/>
            <a:ext cx="5082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1 tens and  4  ones.</a:t>
            </a:r>
          </a:p>
          <a:p>
            <a:r>
              <a:rPr lang="en-GB" dirty="0"/>
              <a:t>                   1 tens = 10 + 4= 14.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260666" y="98805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E2828B0-0217-4074-8237-E795D0C5F604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0E4A849-9F99-4A6E-9245-1889570A175F}"/>
              </a:ext>
            </a:extLst>
          </p:cNvPr>
          <p:cNvSpPr/>
          <p:nvPr/>
        </p:nvSpPr>
        <p:spPr>
          <a:xfrm>
            <a:off x="4520202" y="335584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44F920-C1BA-4664-BD73-115E00F74AC0}"/>
              </a:ext>
            </a:extLst>
          </p:cNvPr>
          <p:cNvSpPr txBox="1"/>
          <p:nvPr/>
        </p:nvSpPr>
        <p:spPr>
          <a:xfrm>
            <a:off x="4520202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927095-BC5D-4A00-8F18-2B2F912B19D5}"/>
              </a:ext>
            </a:extLst>
          </p:cNvPr>
          <p:cNvSpPr txBox="1"/>
          <p:nvPr/>
        </p:nvSpPr>
        <p:spPr>
          <a:xfrm>
            <a:off x="2991628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38C1563-4ABD-4331-A0B9-AFDF4BB06FB8}"/>
              </a:ext>
            </a:extLst>
          </p:cNvPr>
          <p:cNvSpPr txBox="1"/>
          <p:nvPr/>
        </p:nvSpPr>
        <p:spPr>
          <a:xfrm>
            <a:off x="6061967" y="3022953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need to break down a ten stick into ten ones.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D9DE3A7-DBFF-4DA2-AF6E-55F119784D16}"/>
              </a:ext>
            </a:extLst>
          </p:cNvPr>
          <p:cNvSpPr txBox="1"/>
          <p:nvPr/>
        </p:nvSpPr>
        <p:spPr>
          <a:xfrm>
            <a:off x="6085076" y="3487129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cross out 1 ten and draw ten ones instead.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DAE1A1-D102-42C3-A7F9-C87D81ECF94F}"/>
              </a:ext>
            </a:extLst>
          </p:cNvPr>
          <p:cNvSpPr txBox="1"/>
          <p:nvPr/>
        </p:nvSpPr>
        <p:spPr>
          <a:xfrm>
            <a:off x="6030157" y="4051180"/>
            <a:ext cx="6025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we can cross out the 9 ones the question’s asked us to. 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154595B-F747-4B1E-B061-652BBFD3B415}"/>
              </a:ext>
            </a:extLst>
          </p:cNvPr>
          <p:cNvCxnSpPr/>
          <p:nvPr/>
        </p:nvCxnSpPr>
        <p:spPr>
          <a:xfrm flipV="1">
            <a:off x="3509643" y="3539891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411B64C-56FA-426F-8E2A-D49AE19421ED}"/>
              </a:ext>
            </a:extLst>
          </p:cNvPr>
          <p:cNvSpPr/>
          <p:nvPr/>
        </p:nvSpPr>
        <p:spPr>
          <a:xfrm>
            <a:off x="4172075" y="4265765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812C6C-3869-420D-BC6D-5CD9AEAD8483}"/>
              </a:ext>
            </a:extLst>
          </p:cNvPr>
          <p:cNvSpPr/>
          <p:nvPr/>
        </p:nvSpPr>
        <p:spPr>
          <a:xfrm>
            <a:off x="4539199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F18D866-EB12-4D15-8748-91DD30CA25E7}"/>
              </a:ext>
            </a:extLst>
          </p:cNvPr>
          <p:cNvSpPr/>
          <p:nvPr/>
        </p:nvSpPr>
        <p:spPr>
          <a:xfrm>
            <a:off x="4889212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7E90A51-8FA3-4A66-88E5-4176B9F4A4A2}"/>
              </a:ext>
            </a:extLst>
          </p:cNvPr>
          <p:cNvSpPr/>
          <p:nvPr/>
        </p:nvSpPr>
        <p:spPr>
          <a:xfrm>
            <a:off x="4568872" y="552313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006CEA-A87B-4EB0-B22C-FFD0DE3BAED0}"/>
              </a:ext>
            </a:extLst>
          </p:cNvPr>
          <p:cNvSpPr/>
          <p:nvPr/>
        </p:nvSpPr>
        <p:spPr>
          <a:xfrm>
            <a:off x="4879922" y="468527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93D0FF0-39AA-4E2F-93BA-FB9DCC8EDC4E}"/>
              </a:ext>
            </a:extLst>
          </p:cNvPr>
          <p:cNvSpPr/>
          <p:nvPr/>
        </p:nvSpPr>
        <p:spPr>
          <a:xfrm>
            <a:off x="4201748" y="511036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E3503F-79F2-4DF2-B079-01EEE80AC974}"/>
              </a:ext>
            </a:extLst>
          </p:cNvPr>
          <p:cNvSpPr/>
          <p:nvPr/>
        </p:nvSpPr>
        <p:spPr>
          <a:xfrm>
            <a:off x="4568872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FA99C16-2CB5-4AB0-B572-0E620A1B0FD0}"/>
              </a:ext>
            </a:extLst>
          </p:cNvPr>
          <p:cNvSpPr/>
          <p:nvPr/>
        </p:nvSpPr>
        <p:spPr>
          <a:xfrm>
            <a:off x="4918885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F817701-1125-4325-A347-230A472CFC40}"/>
              </a:ext>
            </a:extLst>
          </p:cNvPr>
          <p:cNvSpPr/>
          <p:nvPr/>
        </p:nvSpPr>
        <p:spPr>
          <a:xfrm>
            <a:off x="4166709" y="469850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62345FF-8A60-4C00-9FF7-DB0B3B421AAE}"/>
              </a:ext>
            </a:extLst>
          </p:cNvPr>
          <p:cNvSpPr/>
          <p:nvPr/>
        </p:nvSpPr>
        <p:spPr>
          <a:xfrm>
            <a:off x="4520202" y="469850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B982FA3-666E-4741-B0F6-C89AC0E00769}"/>
              </a:ext>
            </a:extLst>
          </p:cNvPr>
          <p:cNvCxnSpPr/>
          <p:nvPr/>
        </p:nvCxnSpPr>
        <p:spPr>
          <a:xfrm>
            <a:off x="3521512" y="4277025"/>
            <a:ext cx="529138" cy="517808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99213DD-2245-4F43-8CEB-7B1909B1A64E}"/>
              </a:ext>
            </a:extLst>
          </p:cNvPr>
          <p:cNvCxnSpPr/>
          <p:nvPr/>
        </p:nvCxnSpPr>
        <p:spPr>
          <a:xfrm flipV="1">
            <a:off x="4108602" y="3328456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7991E94-66AC-4F2E-A216-85A45385BE2A}"/>
              </a:ext>
            </a:extLst>
          </p:cNvPr>
          <p:cNvCxnSpPr/>
          <p:nvPr/>
        </p:nvCxnSpPr>
        <p:spPr>
          <a:xfrm flipV="1">
            <a:off x="4517031" y="334652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26A5129-8E0D-43CF-83A0-65B3104A0B23}"/>
              </a:ext>
            </a:extLst>
          </p:cNvPr>
          <p:cNvCxnSpPr/>
          <p:nvPr/>
        </p:nvCxnSpPr>
        <p:spPr>
          <a:xfrm flipV="1">
            <a:off x="4864271" y="3374722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F71FC99-C613-4237-947F-60CC246C383C}"/>
              </a:ext>
            </a:extLst>
          </p:cNvPr>
          <p:cNvCxnSpPr/>
          <p:nvPr/>
        </p:nvCxnSpPr>
        <p:spPr>
          <a:xfrm flipV="1">
            <a:off x="4206359" y="4159834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4099978-666A-4E28-81A6-E207940A1777}"/>
              </a:ext>
            </a:extLst>
          </p:cNvPr>
          <p:cNvCxnSpPr/>
          <p:nvPr/>
        </p:nvCxnSpPr>
        <p:spPr>
          <a:xfrm flipV="1">
            <a:off x="4507849" y="4202118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88154E4-8704-4871-918E-8BE597325015}"/>
              </a:ext>
            </a:extLst>
          </p:cNvPr>
          <p:cNvCxnSpPr/>
          <p:nvPr/>
        </p:nvCxnSpPr>
        <p:spPr>
          <a:xfrm flipV="1">
            <a:off x="4889211" y="4159833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EEC2C93-9DD8-474E-8C55-C6FCF6C0E9EF}"/>
              </a:ext>
            </a:extLst>
          </p:cNvPr>
          <p:cNvCxnSpPr/>
          <p:nvPr/>
        </p:nvCxnSpPr>
        <p:spPr>
          <a:xfrm flipV="1">
            <a:off x="4136916" y="4701165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766087CD-AE80-4323-9001-3E004D372675}"/>
              </a:ext>
            </a:extLst>
          </p:cNvPr>
          <p:cNvSpPr/>
          <p:nvPr/>
        </p:nvSpPr>
        <p:spPr>
          <a:xfrm>
            <a:off x="3205842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A75E20D-A7F2-497B-9F83-45096FAE7149}"/>
              </a:ext>
            </a:extLst>
          </p:cNvPr>
          <p:cNvSpPr txBox="1"/>
          <p:nvPr/>
        </p:nvSpPr>
        <p:spPr>
          <a:xfrm>
            <a:off x="6030157" y="4471999"/>
            <a:ext cx="6025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mustn’t forget to take away then tens in the question. I need to take away 2 more tens. 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0359F9E-708E-4E29-A9FD-BD9289CBCF3B}"/>
              </a:ext>
            </a:extLst>
          </p:cNvPr>
          <p:cNvCxnSpPr/>
          <p:nvPr/>
        </p:nvCxnSpPr>
        <p:spPr>
          <a:xfrm flipV="1">
            <a:off x="4472189" y="4648637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6E8D06E-94C9-4D03-9D3C-95CAB1045A71}"/>
              </a:ext>
            </a:extLst>
          </p:cNvPr>
          <p:cNvCxnSpPr/>
          <p:nvPr/>
        </p:nvCxnSpPr>
        <p:spPr>
          <a:xfrm flipV="1">
            <a:off x="4847717" y="4660094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BD8B850-7267-47C0-81BE-FC10D19638C6}"/>
              </a:ext>
            </a:extLst>
          </p:cNvPr>
          <p:cNvCxnSpPr/>
          <p:nvPr/>
        </p:nvCxnSpPr>
        <p:spPr>
          <a:xfrm flipV="1">
            <a:off x="3189602" y="3508057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2BCE84E-4F4A-4E23-9DA7-00F3E3C681DC}"/>
              </a:ext>
            </a:extLst>
          </p:cNvPr>
          <p:cNvCxnSpPr/>
          <p:nvPr/>
        </p:nvCxnSpPr>
        <p:spPr>
          <a:xfrm flipV="1">
            <a:off x="2816971" y="3472547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4B42896-B6E1-4A41-8A66-E933E0F1D301}"/>
              </a:ext>
            </a:extLst>
          </p:cNvPr>
          <p:cNvSpPr txBox="1"/>
          <p:nvPr/>
        </p:nvSpPr>
        <p:spPr>
          <a:xfrm>
            <a:off x="4577501" y="1003384"/>
            <a:ext cx="1171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84769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44" grpId="0" animBg="1"/>
      <p:bldP spid="12" grpId="0"/>
      <p:bldP spid="13" grpId="0" animBg="1"/>
      <p:bldP spid="14" grpId="0" animBg="1"/>
      <p:bldP spid="19" grpId="0"/>
      <p:bldP spid="27" grpId="0"/>
      <p:bldP spid="30" grpId="0"/>
      <p:bldP spid="31" grpId="0"/>
      <p:bldP spid="33" grpId="0" animBg="1"/>
      <p:bldP spid="34" grpId="0" animBg="1"/>
      <p:bldP spid="8" grpId="0"/>
      <p:bldP spid="45" grpId="0"/>
      <p:bldP spid="46" grpId="0"/>
      <p:bldP spid="47" grpId="0"/>
      <p:bldP spid="48" grpId="0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9" grpId="0" animBg="1"/>
      <p:bldP spid="71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986CD-E6D8-435B-AA3E-EC9AD5526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956" y="61735"/>
            <a:ext cx="9601200" cy="1485900"/>
          </a:xfrm>
        </p:spPr>
        <p:txBody>
          <a:bodyPr>
            <a:noAutofit/>
          </a:bodyPr>
          <a:lstStyle/>
          <a:p>
            <a:r>
              <a:rPr lang="en-GB" sz="3200" dirty="0"/>
              <a:t>Your turn….. Try this questions and then check your answer with my steps afterwards.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EBBB3-C843-4760-8006-6B85F7725375}"/>
              </a:ext>
            </a:extLst>
          </p:cNvPr>
          <p:cNvSpPr txBox="1">
            <a:spLocks/>
          </p:cNvSpPr>
          <p:nvPr/>
        </p:nvSpPr>
        <p:spPr>
          <a:xfrm>
            <a:off x="2067073" y="111989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31 – 25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AB6ED-3770-4867-A93A-0478637CF96A}"/>
              </a:ext>
            </a:extLst>
          </p:cNvPr>
          <p:cNvSpPr/>
          <p:nvPr/>
        </p:nvSpPr>
        <p:spPr>
          <a:xfrm>
            <a:off x="2286000" y="2706624"/>
            <a:ext cx="3310128" cy="38587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4004E47-0AA1-4D6E-B477-59518320D37C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3941064" y="2706624"/>
            <a:ext cx="0" cy="385876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D6975D-70F4-4244-864C-ED8902219143}"/>
              </a:ext>
            </a:extLst>
          </p:cNvPr>
          <p:cNvCxnSpPr/>
          <p:nvPr/>
        </p:nvCxnSpPr>
        <p:spPr>
          <a:xfrm>
            <a:off x="2286000" y="3172968"/>
            <a:ext cx="331012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71E86E8-B036-4286-9C8A-5A7F96195DF7}"/>
              </a:ext>
            </a:extLst>
          </p:cNvPr>
          <p:cNvSpPr txBox="1"/>
          <p:nvPr/>
        </p:nvSpPr>
        <p:spPr>
          <a:xfrm>
            <a:off x="274320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61CFA3-3233-40C4-A4D9-84A684E38538}"/>
              </a:ext>
            </a:extLst>
          </p:cNvPr>
          <p:cNvSpPr txBox="1"/>
          <p:nvPr/>
        </p:nvSpPr>
        <p:spPr>
          <a:xfrm>
            <a:off x="4322120" y="2803636"/>
            <a:ext cx="142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A4BD9D-46CA-4304-B433-5336695C2480}"/>
              </a:ext>
            </a:extLst>
          </p:cNvPr>
          <p:cNvSpPr txBox="1"/>
          <p:nvPr/>
        </p:nvSpPr>
        <p:spPr>
          <a:xfrm>
            <a:off x="6096000" y="1068562"/>
            <a:ext cx="6161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start, we draw the first number (the largest number) in our sum. 31 has 3 tens and 1 one.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3BF916-1AB2-423F-869B-88A32DD156AC}"/>
              </a:ext>
            </a:extLst>
          </p:cNvPr>
          <p:cNvSpPr/>
          <p:nvPr/>
        </p:nvSpPr>
        <p:spPr>
          <a:xfrm>
            <a:off x="2490218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CFE5E2-28F2-45BC-B19E-68E378B67AE3}"/>
              </a:ext>
            </a:extLst>
          </p:cNvPr>
          <p:cNvSpPr/>
          <p:nvPr/>
        </p:nvSpPr>
        <p:spPr>
          <a:xfrm>
            <a:off x="2834613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9BFA4D-5765-476A-A91E-FDAEC694B5A5}"/>
              </a:ext>
            </a:extLst>
          </p:cNvPr>
          <p:cNvSpPr txBox="1"/>
          <p:nvPr/>
        </p:nvSpPr>
        <p:spPr>
          <a:xfrm>
            <a:off x="6085076" y="1935923"/>
            <a:ext cx="6161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we look to cross out the second number.</a:t>
            </a:r>
          </a:p>
          <a:p>
            <a:r>
              <a:rPr lang="en-GB" dirty="0"/>
              <a:t>This time we have 2 tens and 5 ones to take away. Let’s start with the ones. We do not have 5  ones to take away.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302037-B337-4F89-B866-D08E1482752C}"/>
              </a:ext>
            </a:extLst>
          </p:cNvPr>
          <p:cNvSpPr txBox="1"/>
          <p:nvPr/>
        </p:nvSpPr>
        <p:spPr>
          <a:xfrm>
            <a:off x="6061967" y="5138534"/>
            <a:ext cx="6061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Now, we count up what we have left. We must start with the ones.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562A4D-68A8-4D36-85E7-13655682CB44}"/>
              </a:ext>
            </a:extLst>
          </p:cNvPr>
          <p:cNvSpPr txBox="1"/>
          <p:nvPr/>
        </p:nvSpPr>
        <p:spPr>
          <a:xfrm>
            <a:off x="6175265" y="5789438"/>
            <a:ext cx="590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Then the tens.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D66483-9C82-472E-999C-23AD3841EAFA}"/>
              </a:ext>
            </a:extLst>
          </p:cNvPr>
          <p:cNvSpPr txBox="1"/>
          <p:nvPr/>
        </p:nvSpPr>
        <p:spPr>
          <a:xfrm>
            <a:off x="6175265" y="6178974"/>
            <a:ext cx="5082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We’ve got  0 tens and  6  ones.</a:t>
            </a:r>
          </a:p>
          <a:p>
            <a:r>
              <a:rPr lang="en-GB" dirty="0"/>
              <a:t>                  0 tens = 0+ 6 = 6.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AA3B9F48-5E44-4C1B-9048-9A0DA56D4F41}"/>
              </a:ext>
            </a:extLst>
          </p:cNvPr>
          <p:cNvSpPr txBox="1">
            <a:spLocks/>
          </p:cNvSpPr>
          <p:nvPr/>
        </p:nvSpPr>
        <p:spPr>
          <a:xfrm>
            <a:off x="7260666" y="988054"/>
            <a:ext cx="9601200" cy="6163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E2828B0-0217-4074-8237-E795D0C5F604}"/>
              </a:ext>
            </a:extLst>
          </p:cNvPr>
          <p:cNvSpPr/>
          <p:nvPr/>
        </p:nvSpPr>
        <p:spPr>
          <a:xfrm>
            <a:off x="4169664" y="3355848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44F920-C1BA-4664-BD73-115E00F74AC0}"/>
              </a:ext>
            </a:extLst>
          </p:cNvPr>
          <p:cNvSpPr txBox="1"/>
          <p:nvPr/>
        </p:nvSpPr>
        <p:spPr>
          <a:xfrm>
            <a:off x="4520202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927095-BC5D-4A00-8F18-2B2F912B19D5}"/>
              </a:ext>
            </a:extLst>
          </p:cNvPr>
          <p:cNvSpPr txBox="1"/>
          <p:nvPr/>
        </p:nvSpPr>
        <p:spPr>
          <a:xfrm>
            <a:off x="2991628" y="6082748"/>
            <a:ext cx="42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38C1563-4ABD-4331-A0B9-AFDF4BB06FB8}"/>
              </a:ext>
            </a:extLst>
          </p:cNvPr>
          <p:cNvSpPr txBox="1"/>
          <p:nvPr/>
        </p:nvSpPr>
        <p:spPr>
          <a:xfrm>
            <a:off x="6061967" y="3022953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need to break down a ten stick into ten ones.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D9DE3A7-DBFF-4DA2-AF6E-55F119784D16}"/>
              </a:ext>
            </a:extLst>
          </p:cNvPr>
          <p:cNvSpPr txBox="1"/>
          <p:nvPr/>
        </p:nvSpPr>
        <p:spPr>
          <a:xfrm>
            <a:off x="6085076" y="3487129"/>
            <a:ext cx="596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cross out 1 ten and draw ten ones instead.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DAE1A1-D102-42C3-A7F9-C87D81ECF94F}"/>
              </a:ext>
            </a:extLst>
          </p:cNvPr>
          <p:cNvSpPr txBox="1"/>
          <p:nvPr/>
        </p:nvSpPr>
        <p:spPr>
          <a:xfrm>
            <a:off x="6030157" y="4051180"/>
            <a:ext cx="6025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we can cross out the 5 ones the question’s asked us to. 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411B64C-56FA-426F-8E2A-D49AE19421ED}"/>
              </a:ext>
            </a:extLst>
          </p:cNvPr>
          <p:cNvSpPr/>
          <p:nvPr/>
        </p:nvSpPr>
        <p:spPr>
          <a:xfrm>
            <a:off x="4172075" y="4265765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812C6C-3869-420D-BC6D-5CD9AEAD8483}"/>
              </a:ext>
            </a:extLst>
          </p:cNvPr>
          <p:cNvSpPr/>
          <p:nvPr/>
        </p:nvSpPr>
        <p:spPr>
          <a:xfrm>
            <a:off x="4539199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F18D866-EB12-4D15-8748-91DD30CA25E7}"/>
              </a:ext>
            </a:extLst>
          </p:cNvPr>
          <p:cNvSpPr/>
          <p:nvPr/>
        </p:nvSpPr>
        <p:spPr>
          <a:xfrm>
            <a:off x="4889212" y="426576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7E90A51-8FA3-4A66-88E5-4176B9F4A4A2}"/>
              </a:ext>
            </a:extLst>
          </p:cNvPr>
          <p:cNvSpPr/>
          <p:nvPr/>
        </p:nvSpPr>
        <p:spPr>
          <a:xfrm>
            <a:off x="4568872" y="5523139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006CEA-A87B-4EB0-B22C-FFD0DE3BAED0}"/>
              </a:ext>
            </a:extLst>
          </p:cNvPr>
          <p:cNvSpPr/>
          <p:nvPr/>
        </p:nvSpPr>
        <p:spPr>
          <a:xfrm>
            <a:off x="4879922" y="4685270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93D0FF0-39AA-4E2F-93BA-FB9DCC8EDC4E}"/>
              </a:ext>
            </a:extLst>
          </p:cNvPr>
          <p:cNvSpPr/>
          <p:nvPr/>
        </p:nvSpPr>
        <p:spPr>
          <a:xfrm>
            <a:off x="4201748" y="5110367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E3503F-79F2-4DF2-B079-01EEE80AC974}"/>
              </a:ext>
            </a:extLst>
          </p:cNvPr>
          <p:cNvSpPr/>
          <p:nvPr/>
        </p:nvSpPr>
        <p:spPr>
          <a:xfrm>
            <a:off x="4568872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FA99C16-2CB5-4AB0-B572-0E620A1B0FD0}"/>
              </a:ext>
            </a:extLst>
          </p:cNvPr>
          <p:cNvSpPr/>
          <p:nvPr/>
        </p:nvSpPr>
        <p:spPr>
          <a:xfrm>
            <a:off x="4918885" y="5110366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F817701-1125-4325-A347-230A472CFC40}"/>
              </a:ext>
            </a:extLst>
          </p:cNvPr>
          <p:cNvSpPr/>
          <p:nvPr/>
        </p:nvSpPr>
        <p:spPr>
          <a:xfrm>
            <a:off x="4166709" y="4698504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62345FF-8A60-4C00-9FF7-DB0B3B421AAE}"/>
              </a:ext>
            </a:extLst>
          </p:cNvPr>
          <p:cNvSpPr/>
          <p:nvPr/>
        </p:nvSpPr>
        <p:spPr>
          <a:xfrm>
            <a:off x="4520202" y="4698503"/>
            <a:ext cx="268153" cy="329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B982FA3-666E-4741-B0F6-C89AC0E00769}"/>
              </a:ext>
            </a:extLst>
          </p:cNvPr>
          <p:cNvCxnSpPr/>
          <p:nvPr/>
        </p:nvCxnSpPr>
        <p:spPr>
          <a:xfrm>
            <a:off x="3521512" y="4277025"/>
            <a:ext cx="529138" cy="517808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99213DD-2245-4F43-8CEB-7B1909B1A64E}"/>
              </a:ext>
            </a:extLst>
          </p:cNvPr>
          <p:cNvCxnSpPr/>
          <p:nvPr/>
        </p:nvCxnSpPr>
        <p:spPr>
          <a:xfrm flipV="1">
            <a:off x="4108602" y="3328456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7991E94-66AC-4F2E-A216-85A45385BE2A}"/>
              </a:ext>
            </a:extLst>
          </p:cNvPr>
          <p:cNvCxnSpPr/>
          <p:nvPr/>
        </p:nvCxnSpPr>
        <p:spPr>
          <a:xfrm flipV="1">
            <a:off x="4878107" y="4153007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26A5129-8E0D-43CF-83A0-65B3104A0B23}"/>
              </a:ext>
            </a:extLst>
          </p:cNvPr>
          <p:cNvCxnSpPr/>
          <p:nvPr/>
        </p:nvCxnSpPr>
        <p:spPr>
          <a:xfrm flipV="1">
            <a:off x="4082639" y="4697593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F71FC99-C613-4237-947F-60CC246C383C}"/>
              </a:ext>
            </a:extLst>
          </p:cNvPr>
          <p:cNvCxnSpPr/>
          <p:nvPr/>
        </p:nvCxnSpPr>
        <p:spPr>
          <a:xfrm flipV="1">
            <a:off x="4206359" y="4159834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4099978-666A-4E28-81A6-E207940A1777}"/>
              </a:ext>
            </a:extLst>
          </p:cNvPr>
          <p:cNvCxnSpPr/>
          <p:nvPr/>
        </p:nvCxnSpPr>
        <p:spPr>
          <a:xfrm flipV="1">
            <a:off x="4507849" y="4202118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766087CD-AE80-4323-9001-3E004D372675}"/>
              </a:ext>
            </a:extLst>
          </p:cNvPr>
          <p:cNvSpPr/>
          <p:nvPr/>
        </p:nvSpPr>
        <p:spPr>
          <a:xfrm>
            <a:off x="3205842" y="3286552"/>
            <a:ext cx="252928" cy="937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A75E20D-A7F2-497B-9F83-45096FAE7149}"/>
              </a:ext>
            </a:extLst>
          </p:cNvPr>
          <p:cNvSpPr txBox="1"/>
          <p:nvPr/>
        </p:nvSpPr>
        <p:spPr>
          <a:xfrm>
            <a:off x="6030157" y="4471999"/>
            <a:ext cx="6025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mustn’t forget to take away then tens in the question. I need to take away 2 more tens. 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BD8B850-7267-47C0-81BE-FC10D19638C6}"/>
              </a:ext>
            </a:extLst>
          </p:cNvPr>
          <p:cNvCxnSpPr/>
          <p:nvPr/>
        </p:nvCxnSpPr>
        <p:spPr>
          <a:xfrm flipV="1">
            <a:off x="2819062" y="3602250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2BCE84E-4F4A-4E23-9DA7-00F3E3C681DC}"/>
              </a:ext>
            </a:extLst>
          </p:cNvPr>
          <p:cNvCxnSpPr/>
          <p:nvPr/>
        </p:nvCxnSpPr>
        <p:spPr>
          <a:xfrm flipV="1">
            <a:off x="2463110" y="3566611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154595B-F747-4B1E-B061-652BBFD3B415}"/>
              </a:ext>
            </a:extLst>
          </p:cNvPr>
          <p:cNvCxnSpPr/>
          <p:nvPr/>
        </p:nvCxnSpPr>
        <p:spPr>
          <a:xfrm flipV="1">
            <a:off x="3196710" y="3557086"/>
            <a:ext cx="370407" cy="455057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756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9" grpId="0"/>
      <p:bldP spid="27" grpId="0"/>
      <p:bldP spid="30" grpId="0"/>
      <p:bldP spid="31" grpId="0"/>
      <p:bldP spid="33" grpId="0" animBg="1"/>
      <p:bldP spid="8" grpId="0"/>
      <p:bldP spid="45" grpId="0"/>
      <p:bldP spid="46" grpId="0"/>
      <p:bldP spid="47" grpId="0"/>
      <p:bldP spid="48" grpId="0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9" grpId="0" animBg="1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6B0A8-14EE-487D-978D-BB25E5B07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2343" y="2686050"/>
            <a:ext cx="9601200" cy="1485900"/>
          </a:xfrm>
        </p:spPr>
        <p:txBody>
          <a:bodyPr/>
          <a:lstStyle/>
          <a:p>
            <a:r>
              <a:rPr lang="en-GB" dirty="0"/>
              <a:t>Let’s practise these skills on our activity sheet.</a:t>
            </a:r>
          </a:p>
        </p:txBody>
      </p:sp>
    </p:spTree>
    <p:extLst>
      <p:ext uri="{BB962C8B-B14F-4D97-AF65-F5344CB8AC3E}">
        <p14:creationId xmlns:p14="http://schemas.microsoft.com/office/powerpoint/2010/main" val="137637967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1719</TotalTime>
  <Words>745</Words>
  <Application>Microsoft Office PowerPoint</Application>
  <PresentationFormat>Widescreen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2– Addition and subtraction</vt:lpstr>
      <vt:lpstr>In Year 2, we use visual maths to solve two digit - two digit questions.</vt:lpstr>
      <vt:lpstr>Let’s start by taking a one digit number away from a two digit number using visual maths.</vt:lpstr>
      <vt:lpstr>Your turn….. Try this questions and then check your answer with my steps afterwards.</vt:lpstr>
      <vt:lpstr>Now let’s move on to taking a two digit number away from a two digit number using visual maths.</vt:lpstr>
      <vt:lpstr>Your turn….. Try this questions and then check your answer with my steps afterwards.</vt:lpstr>
      <vt:lpstr>Let’s practise these skills on our activity sheet.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123</cp:revision>
  <dcterms:created xsi:type="dcterms:W3CDTF">2020-03-20T11:22:32Z</dcterms:created>
  <dcterms:modified xsi:type="dcterms:W3CDTF">2020-06-17T10:51:58Z</dcterms:modified>
</cp:coreProperties>
</file>