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Whitehouse" initials="LW" lastIdx="1" clrIdx="0">
    <p:extLst>
      <p:ext uri="{19B8F6BF-5375-455C-9EA6-DF929625EA0E}">
        <p15:presenceInfo xmlns:p15="http://schemas.microsoft.com/office/powerpoint/2012/main" userId="S-1-5-21-350061025-2395645628-3419119869-16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7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2– Statistics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Session1 – drawing simple tables </a:t>
            </a:r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Zebra">
            <a:extLst>
              <a:ext uri="{FF2B5EF4-FFF2-40B4-BE49-F238E27FC236}">
                <a16:creationId xmlns:a16="http://schemas.microsoft.com/office/drawing/2014/main" id="{169AE2A7-A795-4602-A08B-1F8267F0B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0414" y="2223083"/>
            <a:ext cx="656438" cy="6564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DC9DB7-E268-4503-9D95-72B5981CA0CA}"/>
              </a:ext>
            </a:extLst>
          </p:cNvPr>
          <p:cNvSpPr txBox="1"/>
          <p:nvPr/>
        </p:nvSpPr>
        <p:spPr>
          <a:xfrm>
            <a:off x="1426128" y="327171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counted my toy animals. Look at the two ways I have sorted them out. </a:t>
            </a:r>
          </a:p>
          <a:p>
            <a:pPr algn="ctr"/>
            <a:r>
              <a:rPr lang="en-GB" dirty="0"/>
              <a:t>Which way do you think is better? </a:t>
            </a:r>
          </a:p>
        </p:txBody>
      </p:sp>
      <p:pic>
        <p:nvPicPr>
          <p:cNvPr id="6" name="Graphic 5" descr="Elephant">
            <a:extLst>
              <a:ext uri="{FF2B5EF4-FFF2-40B4-BE49-F238E27FC236}">
                <a16:creationId xmlns:a16="http://schemas.microsoft.com/office/drawing/2014/main" id="{A4C722AC-A14A-4705-8643-77B0ED351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2161" y="2958136"/>
            <a:ext cx="594221" cy="59422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C9D167-3BCE-45A7-B98A-7B41CDCA9724}"/>
              </a:ext>
            </a:extLst>
          </p:cNvPr>
          <p:cNvCxnSpPr/>
          <p:nvPr/>
        </p:nvCxnSpPr>
        <p:spPr>
          <a:xfrm>
            <a:off x="6249798" y="1090569"/>
            <a:ext cx="0" cy="5461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 descr="Giraffe">
            <a:extLst>
              <a:ext uri="{FF2B5EF4-FFF2-40B4-BE49-F238E27FC236}">
                <a16:creationId xmlns:a16="http://schemas.microsoft.com/office/drawing/2014/main" id="{80391A84-084E-4535-974C-E324761157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25736" y="3429000"/>
            <a:ext cx="594215" cy="5942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07FC0F-4799-479D-800D-BD78F974B818}"/>
              </a:ext>
            </a:extLst>
          </p:cNvPr>
          <p:cNvSpPr txBox="1"/>
          <p:nvPr/>
        </p:nvSpPr>
        <p:spPr>
          <a:xfrm>
            <a:off x="3203222" y="1228960"/>
            <a:ext cx="77316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Way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F826DD-0353-44D1-960A-CFE2088663B3}"/>
              </a:ext>
            </a:extLst>
          </p:cNvPr>
          <p:cNvSpPr txBox="1"/>
          <p:nvPr/>
        </p:nvSpPr>
        <p:spPr>
          <a:xfrm>
            <a:off x="8741354" y="1228960"/>
            <a:ext cx="77316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Way 2</a:t>
            </a:r>
          </a:p>
        </p:txBody>
      </p:sp>
      <p:pic>
        <p:nvPicPr>
          <p:cNvPr id="13" name="Graphic 12" descr="Zebra">
            <a:extLst>
              <a:ext uri="{FF2B5EF4-FFF2-40B4-BE49-F238E27FC236}">
                <a16:creationId xmlns:a16="http://schemas.microsoft.com/office/drawing/2014/main" id="{0A0D2268-683D-4B49-9FD0-4B93214F2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745" y="3164747"/>
            <a:ext cx="656438" cy="656438"/>
          </a:xfrm>
          <a:prstGeom prst="rect">
            <a:avLst/>
          </a:prstGeom>
        </p:spPr>
      </p:pic>
      <p:pic>
        <p:nvPicPr>
          <p:cNvPr id="14" name="Graphic 13" descr="Zebra">
            <a:extLst>
              <a:ext uri="{FF2B5EF4-FFF2-40B4-BE49-F238E27FC236}">
                <a16:creationId xmlns:a16="http://schemas.microsoft.com/office/drawing/2014/main" id="{CCE7BBD7-BE2C-42C9-8B23-A5A05B26B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30024" y="4583982"/>
            <a:ext cx="656438" cy="656438"/>
          </a:xfrm>
          <a:prstGeom prst="rect">
            <a:avLst/>
          </a:prstGeom>
        </p:spPr>
      </p:pic>
      <p:pic>
        <p:nvPicPr>
          <p:cNvPr id="15" name="Graphic 14" descr="Zebra">
            <a:extLst>
              <a:ext uri="{FF2B5EF4-FFF2-40B4-BE49-F238E27FC236}">
                <a16:creationId xmlns:a16="http://schemas.microsoft.com/office/drawing/2014/main" id="{D1927BB5-93A9-4B78-82A8-ED375600F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94913" y="2223083"/>
            <a:ext cx="656438" cy="656438"/>
          </a:xfrm>
          <a:prstGeom prst="rect">
            <a:avLst/>
          </a:prstGeom>
        </p:spPr>
      </p:pic>
      <p:pic>
        <p:nvPicPr>
          <p:cNvPr id="16" name="Graphic 15" descr="Elephant">
            <a:extLst>
              <a:ext uri="{FF2B5EF4-FFF2-40B4-BE49-F238E27FC236}">
                <a16:creationId xmlns:a16="http://schemas.microsoft.com/office/drawing/2014/main" id="{5D227623-95D9-4921-B67A-B54C6BBC7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13356" y="3831991"/>
            <a:ext cx="594221" cy="594221"/>
          </a:xfrm>
          <a:prstGeom prst="rect">
            <a:avLst/>
          </a:prstGeom>
        </p:spPr>
      </p:pic>
      <p:pic>
        <p:nvPicPr>
          <p:cNvPr id="17" name="Graphic 16" descr="Elephant">
            <a:extLst>
              <a:ext uri="{FF2B5EF4-FFF2-40B4-BE49-F238E27FC236}">
                <a16:creationId xmlns:a16="http://schemas.microsoft.com/office/drawing/2014/main" id="{AB32EBC6-E171-470C-98C9-7F429E1D0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28622" y="4943309"/>
            <a:ext cx="594221" cy="594221"/>
          </a:xfrm>
          <a:prstGeom prst="rect">
            <a:avLst/>
          </a:prstGeom>
        </p:spPr>
      </p:pic>
      <p:pic>
        <p:nvPicPr>
          <p:cNvPr id="18" name="Graphic 17" descr="Elephant">
            <a:extLst>
              <a:ext uri="{FF2B5EF4-FFF2-40B4-BE49-F238E27FC236}">
                <a16:creationId xmlns:a16="http://schemas.microsoft.com/office/drawing/2014/main" id="{3A3908B6-F489-448C-AD19-879DB16D0E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8848" y="5143789"/>
            <a:ext cx="594221" cy="594221"/>
          </a:xfrm>
          <a:prstGeom prst="rect">
            <a:avLst/>
          </a:prstGeom>
        </p:spPr>
      </p:pic>
      <p:pic>
        <p:nvPicPr>
          <p:cNvPr id="19" name="Graphic 18" descr="Elephant">
            <a:extLst>
              <a:ext uri="{FF2B5EF4-FFF2-40B4-BE49-F238E27FC236}">
                <a16:creationId xmlns:a16="http://schemas.microsoft.com/office/drawing/2014/main" id="{56C32166-E49C-495F-8C68-EC25453F08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87167" y="1848102"/>
            <a:ext cx="594221" cy="594221"/>
          </a:xfrm>
          <a:prstGeom prst="rect">
            <a:avLst/>
          </a:prstGeom>
        </p:spPr>
      </p:pic>
      <p:pic>
        <p:nvPicPr>
          <p:cNvPr id="20" name="Graphic 19" descr="Giraffe">
            <a:extLst>
              <a:ext uri="{FF2B5EF4-FFF2-40B4-BE49-F238E27FC236}">
                <a16:creationId xmlns:a16="http://schemas.microsoft.com/office/drawing/2014/main" id="{4E06E5D5-6282-4234-831A-A3F736DF01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94424" y="3726107"/>
            <a:ext cx="594215" cy="594215"/>
          </a:xfrm>
          <a:prstGeom prst="rect">
            <a:avLst/>
          </a:prstGeom>
        </p:spPr>
      </p:pic>
      <p:pic>
        <p:nvPicPr>
          <p:cNvPr id="21" name="Graphic 20" descr="Giraffe">
            <a:extLst>
              <a:ext uri="{FF2B5EF4-FFF2-40B4-BE49-F238E27FC236}">
                <a16:creationId xmlns:a16="http://schemas.microsoft.com/office/drawing/2014/main" id="{5BB96E63-1E59-4BEB-AC49-DE3B12778E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85183" y="5489400"/>
            <a:ext cx="594215" cy="594215"/>
          </a:xfrm>
          <a:prstGeom prst="rect">
            <a:avLst/>
          </a:prstGeom>
        </p:spPr>
      </p:pic>
      <p:pic>
        <p:nvPicPr>
          <p:cNvPr id="22" name="Graphic 21" descr="Giraffe">
            <a:extLst>
              <a:ext uri="{FF2B5EF4-FFF2-40B4-BE49-F238E27FC236}">
                <a16:creationId xmlns:a16="http://schemas.microsoft.com/office/drawing/2014/main" id="{3253DDF6-72D4-4000-B83E-4CD798F723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94529" y="4349094"/>
            <a:ext cx="594215" cy="594215"/>
          </a:xfrm>
          <a:prstGeom prst="rect">
            <a:avLst/>
          </a:prstGeom>
        </p:spPr>
      </p:pic>
      <p:pic>
        <p:nvPicPr>
          <p:cNvPr id="23" name="Graphic 22" descr="Zebra">
            <a:extLst>
              <a:ext uri="{FF2B5EF4-FFF2-40B4-BE49-F238E27FC236}">
                <a16:creationId xmlns:a16="http://schemas.microsoft.com/office/drawing/2014/main" id="{D255BC1F-FCCA-4F3C-A8D8-FB6275A6E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2788" y="1191664"/>
            <a:ext cx="656438" cy="656438"/>
          </a:xfrm>
          <a:prstGeom prst="rect">
            <a:avLst/>
          </a:prstGeom>
        </p:spPr>
      </p:pic>
      <p:pic>
        <p:nvPicPr>
          <p:cNvPr id="24" name="Graphic 23" descr="Zebra">
            <a:extLst>
              <a:ext uri="{FF2B5EF4-FFF2-40B4-BE49-F238E27FC236}">
                <a16:creationId xmlns:a16="http://schemas.microsoft.com/office/drawing/2014/main" id="{2116D8DB-D044-47DE-9309-BB7DA30ED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91565" y="1488774"/>
            <a:ext cx="656438" cy="656438"/>
          </a:xfrm>
          <a:prstGeom prst="rect">
            <a:avLst/>
          </a:prstGeom>
        </p:spPr>
      </p:pic>
      <p:pic>
        <p:nvPicPr>
          <p:cNvPr id="25" name="Graphic 24" descr="Zebra">
            <a:extLst>
              <a:ext uri="{FF2B5EF4-FFF2-40B4-BE49-F238E27FC236}">
                <a16:creationId xmlns:a16="http://schemas.microsoft.com/office/drawing/2014/main" id="{E1966BB2-8254-42D7-BC8D-0F54C0452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198" y="5662892"/>
            <a:ext cx="656438" cy="656438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2C18EB7B-6586-4979-8A31-3BC0F28F0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318738"/>
              </p:ext>
            </p:extLst>
          </p:nvPr>
        </p:nvGraphicFramePr>
        <p:xfrm>
          <a:off x="6519996" y="1736521"/>
          <a:ext cx="5157430" cy="5067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86">
                  <a:extLst>
                    <a:ext uri="{9D8B030D-6E8A-4147-A177-3AD203B41FA5}">
                      <a16:colId xmlns:a16="http://schemas.microsoft.com/office/drawing/2014/main" val="3756609196"/>
                    </a:ext>
                  </a:extLst>
                </a:gridCol>
                <a:gridCol w="3094458">
                  <a:extLst>
                    <a:ext uri="{9D8B030D-6E8A-4147-A177-3AD203B41FA5}">
                      <a16:colId xmlns:a16="http://schemas.microsoft.com/office/drawing/2014/main" val="3995677753"/>
                    </a:ext>
                  </a:extLst>
                </a:gridCol>
                <a:gridCol w="1031486">
                  <a:extLst>
                    <a:ext uri="{9D8B030D-6E8A-4147-A177-3AD203B41FA5}">
                      <a16:colId xmlns:a16="http://schemas.microsoft.com/office/drawing/2014/main" val="73215605"/>
                    </a:ext>
                  </a:extLst>
                </a:gridCol>
              </a:tblGrid>
              <a:tr h="69808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 table to show the number of different toy animals I have.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324175"/>
                  </a:ext>
                </a:extLst>
              </a:tr>
              <a:tr h="40055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Picture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91055"/>
                  </a:ext>
                </a:extLst>
              </a:tr>
              <a:tr h="132282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Zebra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941327"/>
                  </a:ext>
                </a:extLst>
              </a:tr>
              <a:tr h="132282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Elephant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99521"/>
                  </a:ext>
                </a:extLst>
              </a:tr>
              <a:tr h="132282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Giraffe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73336"/>
                  </a:ext>
                </a:extLst>
              </a:tr>
            </a:tbl>
          </a:graphicData>
        </a:graphic>
      </p:graphicFrame>
      <p:pic>
        <p:nvPicPr>
          <p:cNvPr id="27" name="Graphic 26" descr="Elephant">
            <a:extLst>
              <a:ext uri="{FF2B5EF4-FFF2-40B4-BE49-F238E27FC236}">
                <a16:creationId xmlns:a16="http://schemas.microsoft.com/office/drawing/2014/main" id="{9307160D-8064-41FB-8401-DC0E88748E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38635" y="4147596"/>
            <a:ext cx="594221" cy="594221"/>
          </a:xfrm>
          <a:prstGeom prst="rect">
            <a:avLst/>
          </a:prstGeom>
        </p:spPr>
      </p:pic>
      <p:pic>
        <p:nvPicPr>
          <p:cNvPr id="28" name="Graphic 27" descr="Elephant">
            <a:extLst>
              <a:ext uri="{FF2B5EF4-FFF2-40B4-BE49-F238E27FC236}">
                <a16:creationId xmlns:a16="http://schemas.microsoft.com/office/drawing/2014/main" id="{CC5422BE-C02A-4186-A293-716AA14FF5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47516" y="4166067"/>
            <a:ext cx="594221" cy="594221"/>
          </a:xfrm>
          <a:prstGeom prst="rect">
            <a:avLst/>
          </a:prstGeom>
        </p:spPr>
      </p:pic>
      <p:pic>
        <p:nvPicPr>
          <p:cNvPr id="29" name="Graphic 28" descr="Elephant">
            <a:extLst>
              <a:ext uri="{FF2B5EF4-FFF2-40B4-BE49-F238E27FC236}">
                <a16:creationId xmlns:a16="http://schemas.microsoft.com/office/drawing/2014/main" id="{4E09BEFA-0CB0-4358-858D-021A495083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82978" y="4227940"/>
            <a:ext cx="594221" cy="594221"/>
          </a:xfrm>
          <a:prstGeom prst="rect">
            <a:avLst/>
          </a:prstGeom>
        </p:spPr>
      </p:pic>
      <p:pic>
        <p:nvPicPr>
          <p:cNvPr id="30" name="Graphic 29" descr="Elephant">
            <a:extLst>
              <a:ext uri="{FF2B5EF4-FFF2-40B4-BE49-F238E27FC236}">
                <a16:creationId xmlns:a16="http://schemas.microsoft.com/office/drawing/2014/main" id="{04CCAE67-69D7-4144-AEE4-AE6BCBDC3B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45937" y="4760288"/>
            <a:ext cx="594221" cy="594221"/>
          </a:xfrm>
          <a:prstGeom prst="rect">
            <a:avLst/>
          </a:prstGeom>
        </p:spPr>
      </p:pic>
      <p:pic>
        <p:nvPicPr>
          <p:cNvPr id="31" name="Graphic 30" descr="Elephant">
            <a:extLst>
              <a:ext uri="{FF2B5EF4-FFF2-40B4-BE49-F238E27FC236}">
                <a16:creationId xmlns:a16="http://schemas.microsoft.com/office/drawing/2014/main" id="{D1F792A4-0A8F-45C3-857D-5F25C7BBE6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61568" y="4760288"/>
            <a:ext cx="594221" cy="594221"/>
          </a:xfrm>
          <a:prstGeom prst="rect">
            <a:avLst/>
          </a:prstGeom>
        </p:spPr>
      </p:pic>
      <p:pic>
        <p:nvPicPr>
          <p:cNvPr id="32" name="Graphic 31" descr="Zebra">
            <a:extLst>
              <a:ext uri="{FF2B5EF4-FFF2-40B4-BE49-F238E27FC236}">
                <a16:creationId xmlns:a16="http://schemas.microsoft.com/office/drawing/2014/main" id="{4CE01299-6BE6-45EA-B822-BFF44F2D9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38635" y="2848321"/>
            <a:ext cx="656438" cy="656438"/>
          </a:xfrm>
          <a:prstGeom prst="rect">
            <a:avLst/>
          </a:prstGeom>
        </p:spPr>
      </p:pic>
      <p:pic>
        <p:nvPicPr>
          <p:cNvPr id="33" name="Graphic 32" descr="Zebra">
            <a:extLst>
              <a:ext uri="{FF2B5EF4-FFF2-40B4-BE49-F238E27FC236}">
                <a16:creationId xmlns:a16="http://schemas.microsoft.com/office/drawing/2014/main" id="{FC82F9E7-D192-41AB-8A28-D33556FD5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2886" y="2848321"/>
            <a:ext cx="656438" cy="656438"/>
          </a:xfrm>
          <a:prstGeom prst="rect">
            <a:avLst/>
          </a:prstGeom>
        </p:spPr>
      </p:pic>
      <p:pic>
        <p:nvPicPr>
          <p:cNvPr id="34" name="Graphic 33" descr="Zebra">
            <a:extLst>
              <a:ext uri="{FF2B5EF4-FFF2-40B4-BE49-F238E27FC236}">
                <a16:creationId xmlns:a16="http://schemas.microsoft.com/office/drawing/2014/main" id="{B38B47CE-487A-44B0-9165-AB6D22575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5871" y="2817213"/>
            <a:ext cx="656438" cy="656438"/>
          </a:xfrm>
          <a:prstGeom prst="rect">
            <a:avLst/>
          </a:prstGeom>
        </p:spPr>
      </p:pic>
      <p:pic>
        <p:nvPicPr>
          <p:cNvPr id="35" name="Graphic 34" descr="Zebra">
            <a:extLst>
              <a:ext uri="{FF2B5EF4-FFF2-40B4-BE49-F238E27FC236}">
                <a16:creationId xmlns:a16="http://schemas.microsoft.com/office/drawing/2014/main" id="{7A32B5A4-0654-41F6-B949-02C114415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7232" y="3397888"/>
            <a:ext cx="656438" cy="656438"/>
          </a:xfrm>
          <a:prstGeom prst="rect">
            <a:avLst/>
          </a:prstGeom>
        </p:spPr>
      </p:pic>
      <p:pic>
        <p:nvPicPr>
          <p:cNvPr id="36" name="Graphic 35" descr="Zebra">
            <a:extLst>
              <a:ext uri="{FF2B5EF4-FFF2-40B4-BE49-F238E27FC236}">
                <a16:creationId xmlns:a16="http://schemas.microsoft.com/office/drawing/2014/main" id="{F6F8935E-2BD4-4ADE-A42E-2B478B6A5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1483" y="3414608"/>
            <a:ext cx="656438" cy="656438"/>
          </a:xfrm>
          <a:prstGeom prst="rect">
            <a:avLst/>
          </a:prstGeom>
        </p:spPr>
      </p:pic>
      <p:pic>
        <p:nvPicPr>
          <p:cNvPr id="37" name="Graphic 36" descr="Zebra">
            <a:extLst>
              <a:ext uri="{FF2B5EF4-FFF2-40B4-BE49-F238E27FC236}">
                <a16:creationId xmlns:a16="http://schemas.microsoft.com/office/drawing/2014/main" id="{F001978B-2A8F-4431-A53A-57F5298D0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90905" y="3387712"/>
            <a:ext cx="656438" cy="656438"/>
          </a:xfrm>
          <a:prstGeom prst="rect">
            <a:avLst/>
          </a:prstGeom>
        </p:spPr>
      </p:pic>
      <p:pic>
        <p:nvPicPr>
          <p:cNvPr id="38" name="Graphic 37" descr="Zebra">
            <a:extLst>
              <a:ext uri="{FF2B5EF4-FFF2-40B4-BE49-F238E27FC236}">
                <a16:creationId xmlns:a16="http://schemas.microsoft.com/office/drawing/2014/main" id="{743EF590-A2B4-4F7C-8DBC-AD0A0FF8E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309" y="3086389"/>
            <a:ext cx="656438" cy="656438"/>
          </a:xfrm>
          <a:prstGeom prst="rect">
            <a:avLst/>
          </a:prstGeom>
        </p:spPr>
      </p:pic>
      <p:pic>
        <p:nvPicPr>
          <p:cNvPr id="39" name="Graphic 38" descr="Giraffe">
            <a:extLst>
              <a:ext uri="{FF2B5EF4-FFF2-40B4-BE49-F238E27FC236}">
                <a16:creationId xmlns:a16="http://schemas.microsoft.com/office/drawing/2014/main" id="{ECD1E236-CD07-4153-9ABF-6D5D30C738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22728" y="5449536"/>
            <a:ext cx="594215" cy="594215"/>
          </a:xfrm>
          <a:prstGeom prst="rect">
            <a:avLst/>
          </a:prstGeom>
        </p:spPr>
      </p:pic>
      <p:pic>
        <p:nvPicPr>
          <p:cNvPr id="40" name="Graphic 39" descr="Giraffe">
            <a:extLst>
              <a:ext uri="{FF2B5EF4-FFF2-40B4-BE49-F238E27FC236}">
                <a16:creationId xmlns:a16="http://schemas.microsoft.com/office/drawing/2014/main" id="{98ABBEB2-7C6C-4270-AF6D-0CE8CDC2A4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51483" y="5429268"/>
            <a:ext cx="594215" cy="594215"/>
          </a:xfrm>
          <a:prstGeom prst="rect">
            <a:avLst/>
          </a:prstGeom>
        </p:spPr>
      </p:pic>
      <p:pic>
        <p:nvPicPr>
          <p:cNvPr id="41" name="Graphic 40" descr="Giraffe">
            <a:extLst>
              <a:ext uri="{FF2B5EF4-FFF2-40B4-BE49-F238E27FC236}">
                <a16:creationId xmlns:a16="http://schemas.microsoft.com/office/drawing/2014/main" id="{1F4844D0-8995-4412-8855-C430491B64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01602" y="5449536"/>
            <a:ext cx="594215" cy="594215"/>
          </a:xfrm>
          <a:prstGeom prst="rect">
            <a:avLst/>
          </a:prstGeom>
        </p:spPr>
      </p:pic>
      <p:pic>
        <p:nvPicPr>
          <p:cNvPr id="42" name="Graphic 41" descr="Giraffe">
            <a:extLst>
              <a:ext uri="{FF2B5EF4-FFF2-40B4-BE49-F238E27FC236}">
                <a16:creationId xmlns:a16="http://schemas.microsoft.com/office/drawing/2014/main" id="{5A3849AC-AD54-4E73-BE53-4016B0AD43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21624" y="5440902"/>
            <a:ext cx="594215" cy="59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Zebra">
            <a:extLst>
              <a:ext uri="{FF2B5EF4-FFF2-40B4-BE49-F238E27FC236}">
                <a16:creationId xmlns:a16="http://schemas.microsoft.com/office/drawing/2014/main" id="{169AE2A7-A795-4602-A08B-1F8267F0B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0414" y="2223083"/>
            <a:ext cx="656438" cy="6564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DC9DB7-E268-4503-9D95-72B5981CA0CA}"/>
              </a:ext>
            </a:extLst>
          </p:cNvPr>
          <p:cNvSpPr txBox="1"/>
          <p:nvPr/>
        </p:nvSpPr>
        <p:spPr>
          <a:xfrm>
            <a:off x="1426128" y="327171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counted my toy animals. Look at the two ways I have sorted them out. </a:t>
            </a:r>
          </a:p>
          <a:p>
            <a:pPr algn="ctr"/>
            <a:r>
              <a:rPr lang="en-GB" dirty="0"/>
              <a:t>Which way do you think is better? </a:t>
            </a:r>
          </a:p>
        </p:txBody>
      </p:sp>
      <p:pic>
        <p:nvPicPr>
          <p:cNvPr id="6" name="Graphic 5" descr="Elephant">
            <a:extLst>
              <a:ext uri="{FF2B5EF4-FFF2-40B4-BE49-F238E27FC236}">
                <a16:creationId xmlns:a16="http://schemas.microsoft.com/office/drawing/2014/main" id="{A4C722AC-A14A-4705-8643-77B0ED351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2161" y="2958136"/>
            <a:ext cx="594221" cy="59422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C9D167-3BCE-45A7-B98A-7B41CDCA9724}"/>
              </a:ext>
            </a:extLst>
          </p:cNvPr>
          <p:cNvCxnSpPr/>
          <p:nvPr/>
        </p:nvCxnSpPr>
        <p:spPr>
          <a:xfrm>
            <a:off x="6249798" y="1090569"/>
            <a:ext cx="0" cy="5461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 descr="Giraffe">
            <a:extLst>
              <a:ext uri="{FF2B5EF4-FFF2-40B4-BE49-F238E27FC236}">
                <a16:creationId xmlns:a16="http://schemas.microsoft.com/office/drawing/2014/main" id="{80391A84-084E-4535-974C-E324761157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25736" y="3429000"/>
            <a:ext cx="594215" cy="5942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07FC0F-4799-479D-800D-BD78F974B818}"/>
              </a:ext>
            </a:extLst>
          </p:cNvPr>
          <p:cNvSpPr txBox="1"/>
          <p:nvPr/>
        </p:nvSpPr>
        <p:spPr>
          <a:xfrm>
            <a:off x="3203222" y="1228960"/>
            <a:ext cx="77316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Way 1</a:t>
            </a:r>
          </a:p>
        </p:txBody>
      </p:sp>
      <p:pic>
        <p:nvPicPr>
          <p:cNvPr id="13" name="Graphic 12" descr="Zebra">
            <a:extLst>
              <a:ext uri="{FF2B5EF4-FFF2-40B4-BE49-F238E27FC236}">
                <a16:creationId xmlns:a16="http://schemas.microsoft.com/office/drawing/2014/main" id="{0A0D2268-683D-4B49-9FD0-4B93214F2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745" y="3164747"/>
            <a:ext cx="656438" cy="656438"/>
          </a:xfrm>
          <a:prstGeom prst="rect">
            <a:avLst/>
          </a:prstGeom>
        </p:spPr>
      </p:pic>
      <p:pic>
        <p:nvPicPr>
          <p:cNvPr id="14" name="Graphic 13" descr="Zebra">
            <a:extLst>
              <a:ext uri="{FF2B5EF4-FFF2-40B4-BE49-F238E27FC236}">
                <a16:creationId xmlns:a16="http://schemas.microsoft.com/office/drawing/2014/main" id="{CCE7BBD7-BE2C-42C9-8B23-A5A05B26B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30024" y="4583982"/>
            <a:ext cx="656438" cy="656438"/>
          </a:xfrm>
          <a:prstGeom prst="rect">
            <a:avLst/>
          </a:prstGeom>
        </p:spPr>
      </p:pic>
      <p:pic>
        <p:nvPicPr>
          <p:cNvPr id="15" name="Graphic 14" descr="Zebra">
            <a:extLst>
              <a:ext uri="{FF2B5EF4-FFF2-40B4-BE49-F238E27FC236}">
                <a16:creationId xmlns:a16="http://schemas.microsoft.com/office/drawing/2014/main" id="{D1927BB5-93A9-4B78-82A8-ED375600F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94913" y="2223083"/>
            <a:ext cx="656438" cy="656438"/>
          </a:xfrm>
          <a:prstGeom prst="rect">
            <a:avLst/>
          </a:prstGeom>
        </p:spPr>
      </p:pic>
      <p:pic>
        <p:nvPicPr>
          <p:cNvPr id="16" name="Graphic 15" descr="Elephant">
            <a:extLst>
              <a:ext uri="{FF2B5EF4-FFF2-40B4-BE49-F238E27FC236}">
                <a16:creationId xmlns:a16="http://schemas.microsoft.com/office/drawing/2014/main" id="{5D227623-95D9-4921-B67A-B54C6BBC7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13356" y="3831991"/>
            <a:ext cx="594221" cy="594221"/>
          </a:xfrm>
          <a:prstGeom prst="rect">
            <a:avLst/>
          </a:prstGeom>
        </p:spPr>
      </p:pic>
      <p:pic>
        <p:nvPicPr>
          <p:cNvPr id="17" name="Graphic 16" descr="Elephant">
            <a:extLst>
              <a:ext uri="{FF2B5EF4-FFF2-40B4-BE49-F238E27FC236}">
                <a16:creationId xmlns:a16="http://schemas.microsoft.com/office/drawing/2014/main" id="{AB32EBC6-E171-470C-98C9-7F429E1D0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28622" y="4943309"/>
            <a:ext cx="594221" cy="594221"/>
          </a:xfrm>
          <a:prstGeom prst="rect">
            <a:avLst/>
          </a:prstGeom>
        </p:spPr>
      </p:pic>
      <p:pic>
        <p:nvPicPr>
          <p:cNvPr id="18" name="Graphic 17" descr="Elephant">
            <a:extLst>
              <a:ext uri="{FF2B5EF4-FFF2-40B4-BE49-F238E27FC236}">
                <a16:creationId xmlns:a16="http://schemas.microsoft.com/office/drawing/2014/main" id="{3A3908B6-F489-448C-AD19-879DB16D0E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8848" y="5143789"/>
            <a:ext cx="594221" cy="594221"/>
          </a:xfrm>
          <a:prstGeom prst="rect">
            <a:avLst/>
          </a:prstGeom>
        </p:spPr>
      </p:pic>
      <p:pic>
        <p:nvPicPr>
          <p:cNvPr id="19" name="Graphic 18" descr="Elephant">
            <a:extLst>
              <a:ext uri="{FF2B5EF4-FFF2-40B4-BE49-F238E27FC236}">
                <a16:creationId xmlns:a16="http://schemas.microsoft.com/office/drawing/2014/main" id="{56C32166-E49C-495F-8C68-EC25453F08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87167" y="1848102"/>
            <a:ext cx="594221" cy="594221"/>
          </a:xfrm>
          <a:prstGeom prst="rect">
            <a:avLst/>
          </a:prstGeom>
        </p:spPr>
      </p:pic>
      <p:pic>
        <p:nvPicPr>
          <p:cNvPr id="20" name="Graphic 19" descr="Giraffe">
            <a:extLst>
              <a:ext uri="{FF2B5EF4-FFF2-40B4-BE49-F238E27FC236}">
                <a16:creationId xmlns:a16="http://schemas.microsoft.com/office/drawing/2014/main" id="{4E06E5D5-6282-4234-831A-A3F736DF01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94424" y="3726107"/>
            <a:ext cx="594215" cy="594215"/>
          </a:xfrm>
          <a:prstGeom prst="rect">
            <a:avLst/>
          </a:prstGeom>
        </p:spPr>
      </p:pic>
      <p:pic>
        <p:nvPicPr>
          <p:cNvPr id="21" name="Graphic 20" descr="Giraffe">
            <a:extLst>
              <a:ext uri="{FF2B5EF4-FFF2-40B4-BE49-F238E27FC236}">
                <a16:creationId xmlns:a16="http://schemas.microsoft.com/office/drawing/2014/main" id="{5BB96E63-1E59-4BEB-AC49-DE3B12778E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85183" y="5489400"/>
            <a:ext cx="594215" cy="594215"/>
          </a:xfrm>
          <a:prstGeom prst="rect">
            <a:avLst/>
          </a:prstGeom>
        </p:spPr>
      </p:pic>
      <p:pic>
        <p:nvPicPr>
          <p:cNvPr id="22" name="Graphic 21" descr="Giraffe">
            <a:extLst>
              <a:ext uri="{FF2B5EF4-FFF2-40B4-BE49-F238E27FC236}">
                <a16:creationId xmlns:a16="http://schemas.microsoft.com/office/drawing/2014/main" id="{3253DDF6-72D4-4000-B83E-4CD798F723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94529" y="4349094"/>
            <a:ext cx="594215" cy="594215"/>
          </a:xfrm>
          <a:prstGeom prst="rect">
            <a:avLst/>
          </a:prstGeom>
        </p:spPr>
      </p:pic>
      <p:pic>
        <p:nvPicPr>
          <p:cNvPr id="23" name="Graphic 22" descr="Zebra">
            <a:extLst>
              <a:ext uri="{FF2B5EF4-FFF2-40B4-BE49-F238E27FC236}">
                <a16:creationId xmlns:a16="http://schemas.microsoft.com/office/drawing/2014/main" id="{D255BC1F-FCCA-4F3C-A8D8-FB6275A6E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2788" y="1191664"/>
            <a:ext cx="656438" cy="656438"/>
          </a:xfrm>
          <a:prstGeom prst="rect">
            <a:avLst/>
          </a:prstGeom>
        </p:spPr>
      </p:pic>
      <p:pic>
        <p:nvPicPr>
          <p:cNvPr id="24" name="Graphic 23" descr="Zebra">
            <a:extLst>
              <a:ext uri="{FF2B5EF4-FFF2-40B4-BE49-F238E27FC236}">
                <a16:creationId xmlns:a16="http://schemas.microsoft.com/office/drawing/2014/main" id="{2116D8DB-D044-47DE-9309-BB7DA30ED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91565" y="1488774"/>
            <a:ext cx="656438" cy="656438"/>
          </a:xfrm>
          <a:prstGeom prst="rect">
            <a:avLst/>
          </a:prstGeom>
        </p:spPr>
      </p:pic>
      <p:pic>
        <p:nvPicPr>
          <p:cNvPr id="25" name="Graphic 24" descr="Zebra">
            <a:extLst>
              <a:ext uri="{FF2B5EF4-FFF2-40B4-BE49-F238E27FC236}">
                <a16:creationId xmlns:a16="http://schemas.microsoft.com/office/drawing/2014/main" id="{E1966BB2-8254-42D7-BC8D-0F54C0452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198" y="5662892"/>
            <a:ext cx="656438" cy="65643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9F8C1C4-D21F-4100-BBB5-4F0C73973FD0}"/>
              </a:ext>
            </a:extLst>
          </p:cNvPr>
          <p:cNvSpPr txBox="1"/>
          <p:nvPr/>
        </p:nvSpPr>
        <p:spPr>
          <a:xfrm>
            <a:off x="6938720" y="1519883"/>
            <a:ext cx="4545801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In way 1 it is not very easy to see how many of each animal I have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95DC29C-D983-42CD-AB4F-5537EE075397}"/>
              </a:ext>
            </a:extLst>
          </p:cNvPr>
          <p:cNvSpPr txBox="1"/>
          <p:nvPr/>
        </p:nvSpPr>
        <p:spPr>
          <a:xfrm>
            <a:off x="6938719" y="2865617"/>
            <a:ext cx="454580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All of the animals are jumbled up.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436444F-ABF6-4C80-987D-8458B3A0ECDC}"/>
              </a:ext>
            </a:extLst>
          </p:cNvPr>
          <p:cNvSpPr txBox="1"/>
          <p:nvPr/>
        </p:nvSpPr>
        <p:spPr>
          <a:xfrm>
            <a:off x="6938719" y="3978199"/>
            <a:ext cx="454580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might accidentally miscount. </a:t>
            </a:r>
          </a:p>
        </p:txBody>
      </p:sp>
    </p:spTree>
    <p:extLst>
      <p:ext uri="{BB962C8B-B14F-4D97-AF65-F5344CB8AC3E}">
        <p14:creationId xmlns:p14="http://schemas.microsoft.com/office/powerpoint/2010/main" val="47709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DC9DB7-E268-4503-9D95-72B5981CA0CA}"/>
              </a:ext>
            </a:extLst>
          </p:cNvPr>
          <p:cNvSpPr txBox="1"/>
          <p:nvPr/>
        </p:nvSpPr>
        <p:spPr>
          <a:xfrm>
            <a:off x="1426128" y="327171"/>
            <a:ext cx="1036040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 counted my toy animals. Look at the two ways I have sorted them out. </a:t>
            </a:r>
          </a:p>
          <a:p>
            <a:pPr algn="ctr"/>
            <a:r>
              <a:rPr lang="en-GB" dirty="0"/>
              <a:t>Which way do you think is better?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C9D167-3BCE-45A7-B98A-7B41CDCA9724}"/>
              </a:ext>
            </a:extLst>
          </p:cNvPr>
          <p:cNvCxnSpPr/>
          <p:nvPr/>
        </p:nvCxnSpPr>
        <p:spPr>
          <a:xfrm>
            <a:off x="6249798" y="1090569"/>
            <a:ext cx="0" cy="5461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407FC0F-4799-479D-800D-BD78F974B818}"/>
              </a:ext>
            </a:extLst>
          </p:cNvPr>
          <p:cNvSpPr txBox="1"/>
          <p:nvPr/>
        </p:nvSpPr>
        <p:spPr>
          <a:xfrm>
            <a:off x="1181474" y="1763134"/>
            <a:ext cx="4128749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Way 2 is much easier to see how many of each animal I have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F826DD-0353-44D1-960A-CFE2088663B3}"/>
              </a:ext>
            </a:extLst>
          </p:cNvPr>
          <p:cNvSpPr txBox="1"/>
          <p:nvPr/>
        </p:nvSpPr>
        <p:spPr>
          <a:xfrm>
            <a:off x="8741354" y="1228960"/>
            <a:ext cx="773160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Way 2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2C18EB7B-6586-4979-8A31-3BC0F28F0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000104"/>
              </p:ext>
            </p:extLst>
          </p:nvPr>
        </p:nvGraphicFramePr>
        <p:xfrm>
          <a:off x="6519996" y="1786856"/>
          <a:ext cx="5157430" cy="5016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86">
                  <a:extLst>
                    <a:ext uri="{9D8B030D-6E8A-4147-A177-3AD203B41FA5}">
                      <a16:colId xmlns:a16="http://schemas.microsoft.com/office/drawing/2014/main" val="3756609196"/>
                    </a:ext>
                  </a:extLst>
                </a:gridCol>
                <a:gridCol w="3094458">
                  <a:extLst>
                    <a:ext uri="{9D8B030D-6E8A-4147-A177-3AD203B41FA5}">
                      <a16:colId xmlns:a16="http://schemas.microsoft.com/office/drawing/2014/main" val="3995677753"/>
                    </a:ext>
                  </a:extLst>
                </a:gridCol>
                <a:gridCol w="1031486">
                  <a:extLst>
                    <a:ext uri="{9D8B030D-6E8A-4147-A177-3AD203B41FA5}">
                      <a16:colId xmlns:a16="http://schemas.microsoft.com/office/drawing/2014/main" val="73215605"/>
                    </a:ext>
                  </a:extLst>
                </a:gridCol>
              </a:tblGrid>
              <a:tr h="691146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 table to show the number of different toy animals I have.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324175"/>
                  </a:ext>
                </a:extLst>
              </a:tr>
              <a:tr h="3965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Picture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91055"/>
                  </a:ext>
                </a:extLst>
              </a:tr>
              <a:tr h="130968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Zebra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941327"/>
                  </a:ext>
                </a:extLst>
              </a:tr>
              <a:tr h="130968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Elephant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99521"/>
                  </a:ext>
                </a:extLst>
              </a:tr>
              <a:tr h="130968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Giraffe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73336"/>
                  </a:ext>
                </a:extLst>
              </a:tr>
            </a:tbl>
          </a:graphicData>
        </a:graphic>
      </p:graphicFrame>
      <p:pic>
        <p:nvPicPr>
          <p:cNvPr id="27" name="Graphic 26" descr="Elephant">
            <a:extLst>
              <a:ext uri="{FF2B5EF4-FFF2-40B4-BE49-F238E27FC236}">
                <a16:creationId xmlns:a16="http://schemas.microsoft.com/office/drawing/2014/main" id="{9307160D-8064-41FB-8401-DC0E88748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38635" y="4147596"/>
            <a:ext cx="594221" cy="594221"/>
          </a:xfrm>
          <a:prstGeom prst="rect">
            <a:avLst/>
          </a:prstGeom>
        </p:spPr>
      </p:pic>
      <p:pic>
        <p:nvPicPr>
          <p:cNvPr id="28" name="Graphic 27" descr="Elephant">
            <a:extLst>
              <a:ext uri="{FF2B5EF4-FFF2-40B4-BE49-F238E27FC236}">
                <a16:creationId xmlns:a16="http://schemas.microsoft.com/office/drawing/2014/main" id="{CC5422BE-C02A-4186-A293-716AA14FF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7516" y="4166067"/>
            <a:ext cx="594221" cy="594221"/>
          </a:xfrm>
          <a:prstGeom prst="rect">
            <a:avLst/>
          </a:prstGeom>
        </p:spPr>
      </p:pic>
      <p:pic>
        <p:nvPicPr>
          <p:cNvPr id="29" name="Graphic 28" descr="Elephant">
            <a:extLst>
              <a:ext uri="{FF2B5EF4-FFF2-40B4-BE49-F238E27FC236}">
                <a16:creationId xmlns:a16="http://schemas.microsoft.com/office/drawing/2014/main" id="{4E09BEFA-0CB0-4358-858D-021A49508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82978" y="4227940"/>
            <a:ext cx="594221" cy="594221"/>
          </a:xfrm>
          <a:prstGeom prst="rect">
            <a:avLst/>
          </a:prstGeom>
        </p:spPr>
      </p:pic>
      <p:pic>
        <p:nvPicPr>
          <p:cNvPr id="30" name="Graphic 29" descr="Elephant">
            <a:extLst>
              <a:ext uri="{FF2B5EF4-FFF2-40B4-BE49-F238E27FC236}">
                <a16:creationId xmlns:a16="http://schemas.microsoft.com/office/drawing/2014/main" id="{04CCAE67-69D7-4144-AEE4-AE6BCBDC3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5937" y="4760288"/>
            <a:ext cx="594221" cy="594221"/>
          </a:xfrm>
          <a:prstGeom prst="rect">
            <a:avLst/>
          </a:prstGeom>
        </p:spPr>
      </p:pic>
      <p:pic>
        <p:nvPicPr>
          <p:cNvPr id="31" name="Graphic 30" descr="Elephant">
            <a:extLst>
              <a:ext uri="{FF2B5EF4-FFF2-40B4-BE49-F238E27FC236}">
                <a16:creationId xmlns:a16="http://schemas.microsoft.com/office/drawing/2014/main" id="{D1F792A4-0A8F-45C3-857D-5F25C7BBE6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1568" y="4760288"/>
            <a:ext cx="594221" cy="594221"/>
          </a:xfrm>
          <a:prstGeom prst="rect">
            <a:avLst/>
          </a:prstGeom>
        </p:spPr>
      </p:pic>
      <p:pic>
        <p:nvPicPr>
          <p:cNvPr id="32" name="Graphic 31" descr="Zebra">
            <a:extLst>
              <a:ext uri="{FF2B5EF4-FFF2-40B4-BE49-F238E27FC236}">
                <a16:creationId xmlns:a16="http://schemas.microsoft.com/office/drawing/2014/main" id="{4CE01299-6BE6-45EA-B822-BFF44F2D91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38635" y="2848321"/>
            <a:ext cx="656438" cy="656438"/>
          </a:xfrm>
          <a:prstGeom prst="rect">
            <a:avLst/>
          </a:prstGeom>
        </p:spPr>
      </p:pic>
      <p:pic>
        <p:nvPicPr>
          <p:cNvPr id="33" name="Graphic 32" descr="Zebra">
            <a:extLst>
              <a:ext uri="{FF2B5EF4-FFF2-40B4-BE49-F238E27FC236}">
                <a16:creationId xmlns:a16="http://schemas.microsoft.com/office/drawing/2014/main" id="{FC82F9E7-D192-41AB-8A28-D33556FD5E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2886" y="2848321"/>
            <a:ext cx="656438" cy="656438"/>
          </a:xfrm>
          <a:prstGeom prst="rect">
            <a:avLst/>
          </a:prstGeom>
        </p:spPr>
      </p:pic>
      <p:pic>
        <p:nvPicPr>
          <p:cNvPr id="34" name="Graphic 33" descr="Zebra">
            <a:extLst>
              <a:ext uri="{FF2B5EF4-FFF2-40B4-BE49-F238E27FC236}">
                <a16:creationId xmlns:a16="http://schemas.microsoft.com/office/drawing/2014/main" id="{B38B47CE-487A-44B0-9165-AB6D225759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85871" y="2817213"/>
            <a:ext cx="656438" cy="656438"/>
          </a:xfrm>
          <a:prstGeom prst="rect">
            <a:avLst/>
          </a:prstGeom>
        </p:spPr>
      </p:pic>
      <p:pic>
        <p:nvPicPr>
          <p:cNvPr id="35" name="Graphic 34" descr="Zebra">
            <a:extLst>
              <a:ext uri="{FF2B5EF4-FFF2-40B4-BE49-F238E27FC236}">
                <a16:creationId xmlns:a16="http://schemas.microsoft.com/office/drawing/2014/main" id="{7A32B5A4-0654-41F6-B949-02C1144154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7232" y="3397888"/>
            <a:ext cx="656438" cy="656438"/>
          </a:xfrm>
          <a:prstGeom prst="rect">
            <a:avLst/>
          </a:prstGeom>
        </p:spPr>
      </p:pic>
      <p:pic>
        <p:nvPicPr>
          <p:cNvPr id="36" name="Graphic 35" descr="Zebra">
            <a:extLst>
              <a:ext uri="{FF2B5EF4-FFF2-40B4-BE49-F238E27FC236}">
                <a16:creationId xmlns:a16="http://schemas.microsoft.com/office/drawing/2014/main" id="{F6F8935E-2BD4-4ADE-A42E-2B478B6A58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51483" y="3414608"/>
            <a:ext cx="656438" cy="656438"/>
          </a:xfrm>
          <a:prstGeom prst="rect">
            <a:avLst/>
          </a:prstGeom>
        </p:spPr>
      </p:pic>
      <p:pic>
        <p:nvPicPr>
          <p:cNvPr id="37" name="Graphic 36" descr="Zebra">
            <a:extLst>
              <a:ext uri="{FF2B5EF4-FFF2-40B4-BE49-F238E27FC236}">
                <a16:creationId xmlns:a16="http://schemas.microsoft.com/office/drawing/2014/main" id="{F001978B-2A8F-4431-A53A-57F5298D07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90905" y="3387712"/>
            <a:ext cx="656438" cy="656438"/>
          </a:xfrm>
          <a:prstGeom prst="rect">
            <a:avLst/>
          </a:prstGeom>
        </p:spPr>
      </p:pic>
      <p:pic>
        <p:nvPicPr>
          <p:cNvPr id="38" name="Graphic 37" descr="Zebra">
            <a:extLst>
              <a:ext uri="{FF2B5EF4-FFF2-40B4-BE49-F238E27FC236}">
                <a16:creationId xmlns:a16="http://schemas.microsoft.com/office/drawing/2014/main" id="{743EF590-A2B4-4F7C-8DBC-AD0A0FF8E9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42309" y="3086389"/>
            <a:ext cx="656438" cy="656438"/>
          </a:xfrm>
          <a:prstGeom prst="rect">
            <a:avLst/>
          </a:prstGeom>
        </p:spPr>
      </p:pic>
      <p:pic>
        <p:nvPicPr>
          <p:cNvPr id="39" name="Graphic 38" descr="Giraffe">
            <a:extLst>
              <a:ext uri="{FF2B5EF4-FFF2-40B4-BE49-F238E27FC236}">
                <a16:creationId xmlns:a16="http://schemas.microsoft.com/office/drawing/2014/main" id="{ECD1E236-CD07-4153-9ABF-6D5D30C738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60835" y="5870755"/>
            <a:ext cx="594215" cy="594215"/>
          </a:xfrm>
          <a:prstGeom prst="rect">
            <a:avLst/>
          </a:prstGeom>
        </p:spPr>
      </p:pic>
      <p:pic>
        <p:nvPicPr>
          <p:cNvPr id="40" name="Graphic 39" descr="Giraffe">
            <a:extLst>
              <a:ext uri="{FF2B5EF4-FFF2-40B4-BE49-F238E27FC236}">
                <a16:creationId xmlns:a16="http://schemas.microsoft.com/office/drawing/2014/main" id="{98ABBEB2-7C6C-4270-AF6D-0CE8CDC2A4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89590" y="5850487"/>
            <a:ext cx="594215" cy="594215"/>
          </a:xfrm>
          <a:prstGeom prst="rect">
            <a:avLst/>
          </a:prstGeom>
        </p:spPr>
      </p:pic>
      <p:pic>
        <p:nvPicPr>
          <p:cNvPr id="41" name="Graphic 40" descr="Giraffe">
            <a:extLst>
              <a:ext uri="{FF2B5EF4-FFF2-40B4-BE49-F238E27FC236}">
                <a16:creationId xmlns:a16="http://schemas.microsoft.com/office/drawing/2014/main" id="{1F4844D0-8995-4412-8855-C430491B64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39709" y="5870755"/>
            <a:ext cx="594215" cy="594215"/>
          </a:xfrm>
          <a:prstGeom prst="rect">
            <a:avLst/>
          </a:prstGeom>
        </p:spPr>
      </p:pic>
      <p:pic>
        <p:nvPicPr>
          <p:cNvPr id="42" name="Graphic 41" descr="Giraffe">
            <a:extLst>
              <a:ext uri="{FF2B5EF4-FFF2-40B4-BE49-F238E27FC236}">
                <a16:creationId xmlns:a16="http://schemas.microsoft.com/office/drawing/2014/main" id="{5A3849AC-AD54-4E73-BE53-4016B0AD43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59731" y="5862121"/>
            <a:ext cx="594215" cy="59421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5E56E775-9A84-48AD-B2A1-132828A4E135}"/>
              </a:ext>
            </a:extLst>
          </p:cNvPr>
          <p:cNvSpPr txBox="1"/>
          <p:nvPr/>
        </p:nvSpPr>
        <p:spPr>
          <a:xfrm>
            <a:off x="1121717" y="2875931"/>
            <a:ext cx="4128749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In way two we have sorted our animals into a table.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B08D363-3875-4274-847E-27DD56BD9717}"/>
              </a:ext>
            </a:extLst>
          </p:cNvPr>
          <p:cNvSpPr txBox="1"/>
          <p:nvPr/>
        </p:nvSpPr>
        <p:spPr>
          <a:xfrm>
            <a:off x="1157289" y="4233793"/>
            <a:ext cx="4128749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Let’s look at the features of our table a little more closely. </a:t>
            </a:r>
          </a:p>
        </p:txBody>
      </p:sp>
    </p:spTree>
    <p:extLst>
      <p:ext uri="{BB962C8B-B14F-4D97-AF65-F5344CB8AC3E}">
        <p14:creationId xmlns:p14="http://schemas.microsoft.com/office/powerpoint/2010/main" val="379637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3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AACADD-7407-4B4D-A4BB-1997F9DD9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790933"/>
              </p:ext>
            </p:extLst>
          </p:nvPr>
        </p:nvGraphicFramePr>
        <p:xfrm>
          <a:off x="3026504" y="1308684"/>
          <a:ext cx="6138991" cy="496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798">
                  <a:extLst>
                    <a:ext uri="{9D8B030D-6E8A-4147-A177-3AD203B41FA5}">
                      <a16:colId xmlns:a16="http://schemas.microsoft.com/office/drawing/2014/main" val="3756609196"/>
                    </a:ext>
                  </a:extLst>
                </a:gridCol>
                <a:gridCol w="3683395">
                  <a:extLst>
                    <a:ext uri="{9D8B030D-6E8A-4147-A177-3AD203B41FA5}">
                      <a16:colId xmlns:a16="http://schemas.microsoft.com/office/drawing/2014/main" val="3995677753"/>
                    </a:ext>
                  </a:extLst>
                </a:gridCol>
                <a:gridCol w="1227798">
                  <a:extLst>
                    <a:ext uri="{9D8B030D-6E8A-4147-A177-3AD203B41FA5}">
                      <a16:colId xmlns:a16="http://schemas.microsoft.com/office/drawing/2014/main" val="73215605"/>
                    </a:ext>
                  </a:extLst>
                </a:gridCol>
              </a:tblGrid>
              <a:tr h="684189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 table to show the number of different toy animals I have.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324175"/>
                  </a:ext>
                </a:extLst>
              </a:tr>
              <a:tr h="392584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Picture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91055"/>
                  </a:ext>
                </a:extLst>
              </a:tr>
              <a:tr h="129650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Zebra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941327"/>
                  </a:ext>
                </a:extLst>
              </a:tr>
              <a:tr h="129650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Elephant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99521"/>
                  </a:ext>
                </a:extLst>
              </a:tr>
              <a:tr h="129650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Giraffe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73336"/>
                  </a:ext>
                </a:extLst>
              </a:tr>
            </a:tbl>
          </a:graphicData>
        </a:graphic>
      </p:graphicFrame>
      <p:pic>
        <p:nvPicPr>
          <p:cNvPr id="3" name="Graphic 2" descr="Elephant">
            <a:extLst>
              <a:ext uri="{FF2B5EF4-FFF2-40B4-BE49-F238E27FC236}">
                <a16:creationId xmlns:a16="http://schemas.microsoft.com/office/drawing/2014/main" id="{255F481E-E6F2-4B9A-B6DD-4B94819B4F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04535" y="3795259"/>
            <a:ext cx="594221" cy="594221"/>
          </a:xfrm>
          <a:prstGeom prst="rect">
            <a:avLst/>
          </a:prstGeom>
        </p:spPr>
      </p:pic>
      <p:pic>
        <p:nvPicPr>
          <p:cNvPr id="4" name="Graphic 3" descr="Elephant">
            <a:extLst>
              <a:ext uri="{FF2B5EF4-FFF2-40B4-BE49-F238E27FC236}">
                <a16:creationId xmlns:a16="http://schemas.microsoft.com/office/drawing/2014/main" id="{865D36A3-DF9E-4E35-8679-2659EC398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13416" y="3813730"/>
            <a:ext cx="594221" cy="594221"/>
          </a:xfrm>
          <a:prstGeom prst="rect">
            <a:avLst/>
          </a:prstGeom>
        </p:spPr>
      </p:pic>
      <p:pic>
        <p:nvPicPr>
          <p:cNvPr id="5" name="Graphic 4" descr="Elephant">
            <a:extLst>
              <a:ext uri="{FF2B5EF4-FFF2-40B4-BE49-F238E27FC236}">
                <a16:creationId xmlns:a16="http://schemas.microsoft.com/office/drawing/2014/main" id="{9F1B9019-FD33-40D0-A121-BDE808227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48878" y="3875603"/>
            <a:ext cx="594221" cy="594221"/>
          </a:xfrm>
          <a:prstGeom prst="rect">
            <a:avLst/>
          </a:prstGeom>
        </p:spPr>
      </p:pic>
      <p:pic>
        <p:nvPicPr>
          <p:cNvPr id="6" name="Graphic 5" descr="Elephant">
            <a:extLst>
              <a:ext uri="{FF2B5EF4-FFF2-40B4-BE49-F238E27FC236}">
                <a16:creationId xmlns:a16="http://schemas.microsoft.com/office/drawing/2014/main" id="{E4C396DD-6E20-46EF-B328-84EF66A4A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11837" y="4407951"/>
            <a:ext cx="594221" cy="594221"/>
          </a:xfrm>
          <a:prstGeom prst="rect">
            <a:avLst/>
          </a:prstGeom>
        </p:spPr>
      </p:pic>
      <p:pic>
        <p:nvPicPr>
          <p:cNvPr id="7" name="Graphic 6" descr="Elephant">
            <a:extLst>
              <a:ext uri="{FF2B5EF4-FFF2-40B4-BE49-F238E27FC236}">
                <a16:creationId xmlns:a16="http://schemas.microsoft.com/office/drawing/2014/main" id="{8509AEFE-A4E0-44B1-BA8E-7162FB0B9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7468" y="4407951"/>
            <a:ext cx="594221" cy="594221"/>
          </a:xfrm>
          <a:prstGeom prst="rect">
            <a:avLst/>
          </a:prstGeom>
        </p:spPr>
      </p:pic>
      <p:pic>
        <p:nvPicPr>
          <p:cNvPr id="8" name="Graphic 7" descr="Zebra">
            <a:extLst>
              <a:ext uri="{FF2B5EF4-FFF2-40B4-BE49-F238E27FC236}">
                <a16:creationId xmlns:a16="http://schemas.microsoft.com/office/drawing/2014/main" id="{1468BE31-884C-4E25-B871-6B52CED15B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04535" y="2495984"/>
            <a:ext cx="656438" cy="656438"/>
          </a:xfrm>
          <a:prstGeom prst="rect">
            <a:avLst/>
          </a:prstGeom>
        </p:spPr>
      </p:pic>
      <p:pic>
        <p:nvPicPr>
          <p:cNvPr id="9" name="Graphic 8" descr="Zebra">
            <a:extLst>
              <a:ext uri="{FF2B5EF4-FFF2-40B4-BE49-F238E27FC236}">
                <a16:creationId xmlns:a16="http://schemas.microsoft.com/office/drawing/2014/main" id="{2A3BAC1C-C8EB-4A7F-8230-82A027DFB6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88786" y="2495984"/>
            <a:ext cx="656438" cy="656438"/>
          </a:xfrm>
          <a:prstGeom prst="rect">
            <a:avLst/>
          </a:prstGeom>
        </p:spPr>
      </p:pic>
      <p:pic>
        <p:nvPicPr>
          <p:cNvPr id="10" name="Graphic 9" descr="Zebra">
            <a:extLst>
              <a:ext uri="{FF2B5EF4-FFF2-40B4-BE49-F238E27FC236}">
                <a16:creationId xmlns:a16="http://schemas.microsoft.com/office/drawing/2014/main" id="{91A6FCDC-8766-4799-8CCC-721F986A1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1771" y="2464876"/>
            <a:ext cx="656438" cy="656438"/>
          </a:xfrm>
          <a:prstGeom prst="rect">
            <a:avLst/>
          </a:prstGeom>
        </p:spPr>
      </p:pic>
      <p:pic>
        <p:nvPicPr>
          <p:cNvPr id="11" name="Graphic 10" descr="Zebra">
            <a:extLst>
              <a:ext uri="{FF2B5EF4-FFF2-40B4-BE49-F238E27FC236}">
                <a16:creationId xmlns:a16="http://schemas.microsoft.com/office/drawing/2014/main" id="{33295421-A2CF-4F77-876A-96F362EA4D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33132" y="3045551"/>
            <a:ext cx="656438" cy="656438"/>
          </a:xfrm>
          <a:prstGeom prst="rect">
            <a:avLst/>
          </a:prstGeom>
        </p:spPr>
      </p:pic>
      <p:pic>
        <p:nvPicPr>
          <p:cNvPr id="12" name="Graphic 11" descr="Zebra">
            <a:extLst>
              <a:ext uri="{FF2B5EF4-FFF2-40B4-BE49-F238E27FC236}">
                <a16:creationId xmlns:a16="http://schemas.microsoft.com/office/drawing/2014/main" id="{C17BF51E-DAF0-4090-ABD0-D155F364F9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17383" y="3062271"/>
            <a:ext cx="656438" cy="656438"/>
          </a:xfrm>
          <a:prstGeom prst="rect">
            <a:avLst/>
          </a:prstGeom>
        </p:spPr>
      </p:pic>
      <p:pic>
        <p:nvPicPr>
          <p:cNvPr id="13" name="Graphic 12" descr="Zebra">
            <a:extLst>
              <a:ext uri="{FF2B5EF4-FFF2-40B4-BE49-F238E27FC236}">
                <a16:creationId xmlns:a16="http://schemas.microsoft.com/office/drawing/2014/main" id="{D0A511BC-568C-4511-B547-216D86ED05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6805" y="3035375"/>
            <a:ext cx="656438" cy="656438"/>
          </a:xfrm>
          <a:prstGeom prst="rect">
            <a:avLst/>
          </a:prstGeom>
        </p:spPr>
      </p:pic>
      <p:pic>
        <p:nvPicPr>
          <p:cNvPr id="14" name="Graphic 13" descr="Zebra">
            <a:extLst>
              <a:ext uri="{FF2B5EF4-FFF2-40B4-BE49-F238E27FC236}">
                <a16:creationId xmlns:a16="http://schemas.microsoft.com/office/drawing/2014/main" id="{EA17B7D4-0B27-40A8-BEC6-8BF926E92D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08209" y="2734052"/>
            <a:ext cx="656438" cy="656438"/>
          </a:xfrm>
          <a:prstGeom prst="rect">
            <a:avLst/>
          </a:prstGeom>
        </p:spPr>
      </p:pic>
      <p:pic>
        <p:nvPicPr>
          <p:cNvPr id="15" name="Graphic 14" descr="Giraffe">
            <a:extLst>
              <a:ext uri="{FF2B5EF4-FFF2-40B4-BE49-F238E27FC236}">
                <a16:creationId xmlns:a16="http://schemas.microsoft.com/office/drawing/2014/main" id="{19213976-16E2-4FC7-AF16-A3036533B8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26735" y="5518418"/>
            <a:ext cx="594215" cy="594215"/>
          </a:xfrm>
          <a:prstGeom prst="rect">
            <a:avLst/>
          </a:prstGeom>
        </p:spPr>
      </p:pic>
      <p:pic>
        <p:nvPicPr>
          <p:cNvPr id="16" name="Graphic 15" descr="Giraffe">
            <a:extLst>
              <a:ext uri="{FF2B5EF4-FFF2-40B4-BE49-F238E27FC236}">
                <a16:creationId xmlns:a16="http://schemas.microsoft.com/office/drawing/2014/main" id="{DA2872C9-590F-472E-AEAC-374495A955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55490" y="5498150"/>
            <a:ext cx="594215" cy="594215"/>
          </a:xfrm>
          <a:prstGeom prst="rect">
            <a:avLst/>
          </a:prstGeom>
        </p:spPr>
      </p:pic>
      <p:pic>
        <p:nvPicPr>
          <p:cNvPr id="17" name="Graphic 16" descr="Giraffe">
            <a:extLst>
              <a:ext uri="{FF2B5EF4-FFF2-40B4-BE49-F238E27FC236}">
                <a16:creationId xmlns:a16="http://schemas.microsoft.com/office/drawing/2014/main" id="{E2C5CB5B-B4FB-494A-B430-D1B6DD847F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05609" y="5518418"/>
            <a:ext cx="594215" cy="594215"/>
          </a:xfrm>
          <a:prstGeom prst="rect">
            <a:avLst/>
          </a:prstGeom>
        </p:spPr>
      </p:pic>
      <p:pic>
        <p:nvPicPr>
          <p:cNvPr id="18" name="Graphic 17" descr="Giraffe">
            <a:extLst>
              <a:ext uri="{FF2B5EF4-FFF2-40B4-BE49-F238E27FC236}">
                <a16:creationId xmlns:a16="http://schemas.microsoft.com/office/drawing/2014/main" id="{E9280F8C-AEDC-4571-83AD-51755BBC6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25631" y="5509784"/>
            <a:ext cx="594215" cy="594215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F373404-8786-4852-9B95-6B643BBA9681}"/>
              </a:ext>
            </a:extLst>
          </p:cNvPr>
          <p:cNvCxnSpPr>
            <a:cxnSpLocks/>
          </p:cNvCxnSpPr>
          <p:nvPr/>
        </p:nvCxnSpPr>
        <p:spPr>
          <a:xfrm>
            <a:off x="2827090" y="914400"/>
            <a:ext cx="696286" cy="3020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DE16256-9106-4F12-9021-EC3C2FF58DDE}"/>
              </a:ext>
            </a:extLst>
          </p:cNvPr>
          <p:cNvSpPr txBox="1"/>
          <p:nvPr/>
        </p:nvSpPr>
        <p:spPr>
          <a:xfrm>
            <a:off x="1098958" y="318782"/>
            <a:ext cx="5634106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This is called the title. It tells us what our table is about.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826E96-95EA-4CD2-A0CE-0C287B05C743}"/>
              </a:ext>
            </a:extLst>
          </p:cNvPr>
          <p:cNvCxnSpPr>
            <a:cxnSpLocks/>
          </p:cNvCxnSpPr>
          <p:nvPr/>
        </p:nvCxnSpPr>
        <p:spPr>
          <a:xfrm flipH="1">
            <a:off x="7332910" y="1778299"/>
            <a:ext cx="1832585" cy="2766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63F5D8A-97B1-401A-B0E3-085D04B31665}"/>
              </a:ext>
            </a:extLst>
          </p:cNvPr>
          <p:cNvSpPr txBox="1"/>
          <p:nvPr/>
        </p:nvSpPr>
        <p:spPr>
          <a:xfrm>
            <a:off x="9395671" y="1471748"/>
            <a:ext cx="2471171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/>
              <a:t>These are the titles to each column on our table.</a:t>
            </a:r>
          </a:p>
          <a:p>
            <a:r>
              <a:rPr lang="en-GB" sz="1600" dirty="0"/>
              <a:t>We have three columns.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E666B28-B30A-478F-9968-D1C00CE8F4EC}"/>
              </a:ext>
            </a:extLst>
          </p:cNvPr>
          <p:cNvSpPr/>
          <p:nvPr/>
        </p:nvSpPr>
        <p:spPr>
          <a:xfrm>
            <a:off x="3026504" y="1895912"/>
            <a:ext cx="1272548" cy="437905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9A58FB-DBC9-4CEE-BEAF-D02B782BB3A6}"/>
              </a:ext>
            </a:extLst>
          </p:cNvPr>
          <p:cNvCxnSpPr>
            <a:cxnSpLocks/>
          </p:cNvCxnSpPr>
          <p:nvPr/>
        </p:nvCxnSpPr>
        <p:spPr>
          <a:xfrm>
            <a:off x="2218858" y="2054972"/>
            <a:ext cx="807646" cy="1524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0A741FE-1B45-4E32-BF52-DDEE87350A68}"/>
              </a:ext>
            </a:extLst>
          </p:cNvPr>
          <p:cNvSpPr txBox="1"/>
          <p:nvPr/>
        </p:nvSpPr>
        <p:spPr>
          <a:xfrm>
            <a:off x="946310" y="2105029"/>
            <a:ext cx="1442871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This columns shows the type of animal. 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61B913D-D7E0-46AC-B3F8-D29E35AAB2D3}"/>
              </a:ext>
            </a:extLst>
          </p:cNvPr>
          <p:cNvSpPr/>
          <p:nvPr/>
        </p:nvSpPr>
        <p:spPr>
          <a:xfrm>
            <a:off x="4244826" y="1916635"/>
            <a:ext cx="3733104" cy="4379054"/>
          </a:xfrm>
          <a:prstGeom prst="roundRect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2EC5241-A9EE-49B6-947E-B4DC00DD3E38}"/>
              </a:ext>
            </a:extLst>
          </p:cNvPr>
          <p:cNvCxnSpPr>
            <a:cxnSpLocks/>
          </p:cNvCxnSpPr>
          <p:nvPr/>
        </p:nvCxnSpPr>
        <p:spPr>
          <a:xfrm flipH="1" flipV="1">
            <a:off x="6420923" y="6256939"/>
            <a:ext cx="115505" cy="2018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5449A8C-15A5-4450-8A7D-B049325B3514}"/>
              </a:ext>
            </a:extLst>
          </p:cNvPr>
          <p:cNvSpPr txBox="1"/>
          <p:nvPr/>
        </p:nvSpPr>
        <p:spPr>
          <a:xfrm>
            <a:off x="4391980" y="6413302"/>
            <a:ext cx="4944967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This column uses a picture to show how many of each animal. 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81A0848-008D-4325-B860-4F20CF028543}"/>
              </a:ext>
            </a:extLst>
          </p:cNvPr>
          <p:cNvSpPr/>
          <p:nvPr/>
        </p:nvSpPr>
        <p:spPr>
          <a:xfrm>
            <a:off x="7934260" y="1895912"/>
            <a:ext cx="1178816" cy="4379054"/>
          </a:xfrm>
          <a:prstGeom prst="roundRect">
            <a:avLst/>
          </a:prstGeom>
          <a:noFill/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7BEA5E3-4C68-4AAF-8D17-DE04B50C2201}"/>
              </a:ext>
            </a:extLst>
          </p:cNvPr>
          <p:cNvCxnSpPr>
            <a:cxnSpLocks/>
          </p:cNvCxnSpPr>
          <p:nvPr/>
        </p:nvCxnSpPr>
        <p:spPr>
          <a:xfrm flipH="1">
            <a:off x="9081534" y="3182247"/>
            <a:ext cx="498694" cy="4077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CDEBF40-E806-4CEF-B8CC-7B133823F9B0}"/>
              </a:ext>
            </a:extLst>
          </p:cNvPr>
          <p:cNvSpPr txBox="1"/>
          <p:nvPr/>
        </p:nvSpPr>
        <p:spPr>
          <a:xfrm>
            <a:off x="9563366" y="3345059"/>
            <a:ext cx="2285531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This column shows the total number of each animal. </a:t>
            </a:r>
          </a:p>
        </p:txBody>
      </p:sp>
    </p:spTree>
    <p:extLst>
      <p:ext uri="{BB962C8B-B14F-4D97-AF65-F5344CB8AC3E}">
        <p14:creationId xmlns:p14="http://schemas.microsoft.com/office/powerpoint/2010/main" val="131064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  <p:bldP spid="30" grpId="0" animBg="1"/>
      <p:bldP spid="33" grpId="0" animBg="1"/>
      <p:bldP spid="34" grpId="0" animBg="1"/>
      <p:bldP spid="42" grpId="0" animBg="1"/>
      <p:bldP spid="43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527AFC-8397-4E53-8CFD-F43E33BFF4CA}"/>
              </a:ext>
            </a:extLst>
          </p:cNvPr>
          <p:cNvSpPr txBox="1"/>
          <p:nvPr/>
        </p:nvSpPr>
        <p:spPr>
          <a:xfrm>
            <a:off x="3716323" y="285226"/>
            <a:ext cx="6065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These are the different coloured cars I saw from my window.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6362AE-8E53-45C0-91C2-C965A26EAD34}"/>
              </a:ext>
            </a:extLst>
          </p:cNvPr>
          <p:cNvSpPr txBox="1"/>
          <p:nvPr/>
        </p:nvSpPr>
        <p:spPr>
          <a:xfrm>
            <a:off x="7539257" y="2205605"/>
            <a:ext cx="413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Let’s organise them into a table.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334D05-9545-4616-A75C-346DBF085B59}"/>
              </a:ext>
            </a:extLst>
          </p:cNvPr>
          <p:cNvSpPr txBox="1"/>
          <p:nvPr/>
        </p:nvSpPr>
        <p:spPr>
          <a:xfrm>
            <a:off x="1020345" y="2646508"/>
            <a:ext cx="15382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First write your title.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8C81B1-3E9E-4D28-BC88-D2841F59539C}"/>
              </a:ext>
            </a:extLst>
          </p:cNvPr>
          <p:cNvSpPr txBox="1"/>
          <p:nvPr/>
        </p:nvSpPr>
        <p:spPr>
          <a:xfrm>
            <a:off x="4779276" y="3388402"/>
            <a:ext cx="60828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This table shows the number of different coloured cars I saw from my window.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D38199-E24E-44E6-9EB8-4E492F94BB84}"/>
              </a:ext>
            </a:extLst>
          </p:cNvPr>
          <p:cNvSpPr txBox="1"/>
          <p:nvPr/>
        </p:nvSpPr>
        <p:spPr>
          <a:xfrm>
            <a:off x="1020345" y="3070495"/>
            <a:ext cx="15382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Now draw you table. 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45FB7C3-421C-42D3-B681-FEABA2487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699255"/>
              </p:ext>
            </p:extLst>
          </p:nvPr>
        </p:nvGraphicFramePr>
        <p:xfrm>
          <a:off x="4779276" y="3840672"/>
          <a:ext cx="6344526" cy="272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518">
                  <a:extLst>
                    <a:ext uri="{9D8B030D-6E8A-4147-A177-3AD203B41FA5}">
                      <a16:colId xmlns:a16="http://schemas.microsoft.com/office/drawing/2014/main" val="282002886"/>
                    </a:ext>
                  </a:extLst>
                </a:gridCol>
                <a:gridCol w="3951215">
                  <a:extLst>
                    <a:ext uri="{9D8B030D-6E8A-4147-A177-3AD203B41FA5}">
                      <a16:colId xmlns:a16="http://schemas.microsoft.com/office/drawing/2014/main" val="600317765"/>
                    </a:ext>
                  </a:extLst>
                </a:gridCol>
                <a:gridCol w="1224793">
                  <a:extLst>
                    <a:ext uri="{9D8B030D-6E8A-4147-A177-3AD203B41FA5}">
                      <a16:colId xmlns:a16="http://schemas.microsoft.com/office/drawing/2014/main" val="1168736868"/>
                    </a:ext>
                  </a:extLst>
                </a:gridCol>
              </a:tblGrid>
              <a:tr h="3622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763877"/>
                  </a:ext>
                </a:extLst>
              </a:tr>
              <a:tr h="74307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45490"/>
                  </a:ext>
                </a:extLst>
              </a:tr>
              <a:tr h="5372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97320"/>
                  </a:ext>
                </a:extLst>
              </a:tr>
              <a:tr h="5372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148359"/>
                  </a:ext>
                </a:extLst>
              </a:tr>
              <a:tr h="5372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10791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E989F696-3F39-42E2-A3EE-676831548CAF}"/>
              </a:ext>
            </a:extLst>
          </p:cNvPr>
          <p:cNvSpPr txBox="1"/>
          <p:nvPr/>
        </p:nvSpPr>
        <p:spPr>
          <a:xfrm>
            <a:off x="1020344" y="3479227"/>
            <a:ext cx="153829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Then put each column title in.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2746FA-FE30-4FDE-A9AD-3E39AF8AAC77}"/>
              </a:ext>
            </a:extLst>
          </p:cNvPr>
          <p:cNvSpPr txBox="1"/>
          <p:nvPr/>
        </p:nvSpPr>
        <p:spPr>
          <a:xfrm>
            <a:off x="4877885" y="3858395"/>
            <a:ext cx="860884" cy="27699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Colour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D1CD0A-E511-477C-B566-7B9AA90022F7}"/>
              </a:ext>
            </a:extLst>
          </p:cNvPr>
          <p:cNvSpPr txBox="1"/>
          <p:nvPr/>
        </p:nvSpPr>
        <p:spPr>
          <a:xfrm>
            <a:off x="7364609" y="3858395"/>
            <a:ext cx="860884" cy="27699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Picture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879982-B775-48C3-B362-2CC2809C01C9}"/>
              </a:ext>
            </a:extLst>
          </p:cNvPr>
          <p:cNvSpPr txBox="1"/>
          <p:nvPr/>
        </p:nvSpPr>
        <p:spPr>
          <a:xfrm>
            <a:off x="10088846" y="3879562"/>
            <a:ext cx="860884" cy="27699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Total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45A02C-C8B8-435D-99C7-69917FFF049A}"/>
              </a:ext>
            </a:extLst>
          </p:cNvPr>
          <p:cNvSpPr txBox="1"/>
          <p:nvPr/>
        </p:nvSpPr>
        <p:spPr>
          <a:xfrm>
            <a:off x="1016847" y="4065029"/>
            <a:ext cx="153829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Fill in each type of colour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7965F9-D665-4F32-A4CC-5DDBB8F03936}"/>
              </a:ext>
            </a:extLst>
          </p:cNvPr>
          <p:cNvSpPr txBox="1"/>
          <p:nvPr/>
        </p:nvSpPr>
        <p:spPr>
          <a:xfrm>
            <a:off x="4942007" y="4402122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Red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B80A9F8-CBA7-467C-97FD-2B2E97B41900}"/>
              </a:ext>
            </a:extLst>
          </p:cNvPr>
          <p:cNvSpPr txBox="1"/>
          <p:nvPr/>
        </p:nvSpPr>
        <p:spPr>
          <a:xfrm>
            <a:off x="4892759" y="5110124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Black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82BD88-F363-4DFC-934A-D18416399759}"/>
              </a:ext>
            </a:extLst>
          </p:cNvPr>
          <p:cNvSpPr txBox="1"/>
          <p:nvPr/>
        </p:nvSpPr>
        <p:spPr>
          <a:xfrm>
            <a:off x="4892759" y="5592431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White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7CA6D5-C3EE-4229-99E0-E32D2D74CA27}"/>
              </a:ext>
            </a:extLst>
          </p:cNvPr>
          <p:cNvSpPr txBox="1"/>
          <p:nvPr/>
        </p:nvSpPr>
        <p:spPr>
          <a:xfrm>
            <a:off x="4892759" y="6153024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Blue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683092-DC7F-400B-9765-32B6B7B25662}"/>
              </a:ext>
            </a:extLst>
          </p:cNvPr>
          <p:cNvSpPr txBox="1"/>
          <p:nvPr/>
        </p:nvSpPr>
        <p:spPr>
          <a:xfrm>
            <a:off x="1026369" y="4588528"/>
            <a:ext cx="1538297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Organise the pictures into the right coloured column</a:t>
            </a:r>
          </a:p>
        </p:txBody>
      </p:sp>
      <p:pic>
        <p:nvPicPr>
          <p:cNvPr id="4" name="Graphic 3" descr="Car">
            <a:extLst>
              <a:ext uri="{FF2B5EF4-FFF2-40B4-BE49-F238E27FC236}">
                <a16:creationId xmlns:a16="http://schemas.microsoft.com/office/drawing/2014/main" id="{46D70D89-0F22-47C2-9DA6-53C846FC7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21141" y="840996"/>
            <a:ext cx="643855" cy="643855"/>
          </a:xfrm>
          <a:prstGeom prst="rect">
            <a:avLst/>
          </a:prstGeom>
        </p:spPr>
      </p:pic>
      <p:pic>
        <p:nvPicPr>
          <p:cNvPr id="5" name="Graphic 4" descr="Car">
            <a:extLst>
              <a:ext uri="{FF2B5EF4-FFF2-40B4-BE49-F238E27FC236}">
                <a16:creationId xmlns:a16="http://schemas.microsoft.com/office/drawing/2014/main" id="{484373C6-3C40-4377-8C86-7ED230D55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21496" y="917895"/>
            <a:ext cx="643855" cy="643855"/>
          </a:xfrm>
          <a:prstGeom prst="rect">
            <a:avLst/>
          </a:prstGeom>
        </p:spPr>
      </p:pic>
      <p:pic>
        <p:nvPicPr>
          <p:cNvPr id="6" name="Graphic 5" descr="Car">
            <a:extLst>
              <a:ext uri="{FF2B5EF4-FFF2-40B4-BE49-F238E27FC236}">
                <a16:creationId xmlns:a16="http://schemas.microsoft.com/office/drawing/2014/main" id="{FAA37DB5-E5DB-4870-99A3-C3603985F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94914" y="1162923"/>
            <a:ext cx="643855" cy="643855"/>
          </a:xfrm>
          <a:prstGeom prst="rect">
            <a:avLst/>
          </a:prstGeom>
        </p:spPr>
      </p:pic>
      <p:pic>
        <p:nvPicPr>
          <p:cNvPr id="7" name="Graphic 6" descr="Car">
            <a:extLst>
              <a:ext uri="{FF2B5EF4-FFF2-40B4-BE49-F238E27FC236}">
                <a16:creationId xmlns:a16="http://schemas.microsoft.com/office/drawing/2014/main" id="{4CF8F9CB-0FF3-4856-B6EB-DFD0F551A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3380" y="840995"/>
            <a:ext cx="643855" cy="643855"/>
          </a:xfrm>
          <a:prstGeom prst="rect">
            <a:avLst/>
          </a:prstGeom>
        </p:spPr>
      </p:pic>
      <p:pic>
        <p:nvPicPr>
          <p:cNvPr id="9" name="Graphic 8" descr="Car">
            <a:extLst>
              <a:ext uri="{FF2B5EF4-FFF2-40B4-BE49-F238E27FC236}">
                <a16:creationId xmlns:a16="http://schemas.microsoft.com/office/drawing/2014/main" id="{7AF9A5C3-6AC8-43AC-916F-F9E76FB62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2631" y="1469820"/>
            <a:ext cx="643855" cy="643855"/>
          </a:xfrm>
          <a:prstGeom prst="rect">
            <a:avLst/>
          </a:prstGeom>
        </p:spPr>
      </p:pic>
      <p:pic>
        <p:nvPicPr>
          <p:cNvPr id="8" name="Graphic 7" descr="Car">
            <a:extLst>
              <a:ext uri="{FF2B5EF4-FFF2-40B4-BE49-F238E27FC236}">
                <a16:creationId xmlns:a16="http://schemas.microsoft.com/office/drawing/2014/main" id="{C39E47E7-DF33-41D9-8717-1A09345FB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48576" y="1094064"/>
            <a:ext cx="643855" cy="643855"/>
          </a:xfrm>
          <a:prstGeom prst="rect">
            <a:avLst/>
          </a:prstGeom>
        </p:spPr>
      </p:pic>
      <p:pic>
        <p:nvPicPr>
          <p:cNvPr id="10" name="Graphic 9" descr="Car">
            <a:extLst>
              <a:ext uri="{FF2B5EF4-FFF2-40B4-BE49-F238E27FC236}">
                <a16:creationId xmlns:a16="http://schemas.microsoft.com/office/drawing/2014/main" id="{E9E4ED30-0DBF-47E7-BFF7-1528F3F25B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55714" y="1561750"/>
            <a:ext cx="643855" cy="643855"/>
          </a:xfrm>
          <a:prstGeom prst="rect">
            <a:avLst/>
          </a:prstGeom>
        </p:spPr>
      </p:pic>
      <p:pic>
        <p:nvPicPr>
          <p:cNvPr id="11" name="Graphic 10" descr="Car">
            <a:extLst>
              <a:ext uri="{FF2B5EF4-FFF2-40B4-BE49-F238E27FC236}">
                <a16:creationId xmlns:a16="http://schemas.microsoft.com/office/drawing/2014/main" id="{40CB8366-5397-411C-9018-E5340FBDFF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75332" y="840995"/>
            <a:ext cx="643855" cy="643855"/>
          </a:xfrm>
          <a:prstGeom prst="rect">
            <a:avLst/>
          </a:prstGeom>
        </p:spPr>
      </p:pic>
      <p:pic>
        <p:nvPicPr>
          <p:cNvPr id="12" name="Graphic 11" descr="Car">
            <a:extLst>
              <a:ext uri="{FF2B5EF4-FFF2-40B4-BE49-F238E27FC236}">
                <a16:creationId xmlns:a16="http://schemas.microsoft.com/office/drawing/2014/main" id="{3F233CFC-D325-40D3-8131-FD3F908FF9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35123" y="1645770"/>
            <a:ext cx="643855" cy="643855"/>
          </a:xfrm>
          <a:prstGeom prst="rect">
            <a:avLst/>
          </a:prstGeom>
        </p:spPr>
      </p:pic>
      <p:pic>
        <p:nvPicPr>
          <p:cNvPr id="13" name="Graphic 12" descr="Car">
            <a:extLst>
              <a:ext uri="{FF2B5EF4-FFF2-40B4-BE49-F238E27FC236}">
                <a16:creationId xmlns:a16="http://schemas.microsoft.com/office/drawing/2014/main" id="{2211E0C4-2A77-4081-86E6-069E99E0B4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57778" y="1323842"/>
            <a:ext cx="643855" cy="643855"/>
          </a:xfrm>
          <a:prstGeom prst="rect">
            <a:avLst/>
          </a:prstGeom>
        </p:spPr>
      </p:pic>
      <p:pic>
        <p:nvPicPr>
          <p:cNvPr id="14" name="Graphic 13" descr="Car">
            <a:extLst>
              <a:ext uri="{FF2B5EF4-FFF2-40B4-BE49-F238E27FC236}">
                <a16:creationId xmlns:a16="http://schemas.microsoft.com/office/drawing/2014/main" id="{6841B7B8-7649-40EE-B244-242D04FD6A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60978" y="1561750"/>
            <a:ext cx="643855" cy="643855"/>
          </a:xfrm>
          <a:prstGeom prst="rect">
            <a:avLst/>
          </a:prstGeom>
        </p:spPr>
      </p:pic>
      <p:pic>
        <p:nvPicPr>
          <p:cNvPr id="15" name="Graphic 14" descr="Car">
            <a:extLst>
              <a:ext uri="{FF2B5EF4-FFF2-40B4-BE49-F238E27FC236}">
                <a16:creationId xmlns:a16="http://schemas.microsoft.com/office/drawing/2014/main" id="{FC4DC750-2152-4140-A651-C425CDC6BF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82849" y="889012"/>
            <a:ext cx="643855" cy="643855"/>
          </a:xfrm>
          <a:prstGeom prst="rect">
            <a:avLst/>
          </a:prstGeom>
        </p:spPr>
      </p:pic>
      <p:pic>
        <p:nvPicPr>
          <p:cNvPr id="16" name="Graphic 15" descr="Car">
            <a:extLst>
              <a:ext uri="{FF2B5EF4-FFF2-40B4-BE49-F238E27FC236}">
                <a16:creationId xmlns:a16="http://schemas.microsoft.com/office/drawing/2014/main" id="{F84D86FE-C59E-4D36-929B-3CE8EBC0F4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14358" y="1501277"/>
            <a:ext cx="643855" cy="64385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5612CFA-7348-4EE4-B6E2-240AF589C110}"/>
              </a:ext>
            </a:extLst>
          </p:cNvPr>
          <p:cNvSpPr txBox="1"/>
          <p:nvPr/>
        </p:nvSpPr>
        <p:spPr>
          <a:xfrm>
            <a:off x="1016847" y="5525385"/>
            <a:ext cx="153829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Count to find the totals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803D5C2-84D3-4E8F-A707-0B80635F3050}"/>
              </a:ext>
            </a:extLst>
          </p:cNvPr>
          <p:cNvSpPr txBox="1"/>
          <p:nvPr/>
        </p:nvSpPr>
        <p:spPr>
          <a:xfrm>
            <a:off x="10336285" y="4359765"/>
            <a:ext cx="406405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3D16AA-1488-4B10-AA55-C5B65101C6D9}"/>
              </a:ext>
            </a:extLst>
          </p:cNvPr>
          <p:cNvSpPr txBox="1"/>
          <p:nvPr/>
        </p:nvSpPr>
        <p:spPr>
          <a:xfrm>
            <a:off x="10336285" y="5056740"/>
            <a:ext cx="406405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4759C1-4F97-4983-BA91-B1104CFA354C}"/>
              </a:ext>
            </a:extLst>
          </p:cNvPr>
          <p:cNvSpPr txBox="1"/>
          <p:nvPr/>
        </p:nvSpPr>
        <p:spPr>
          <a:xfrm>
            <a:off x="10316085" y="5595135"/>
            <a:ext cx="406405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639BBF-86B0-4AA6-9A4F-4FE4715038B5}"/>
              </a:ext>
            </a:extLst>
          </p:cNvPr>
          <p:cNvSpPr txBox="1"/>
          <p:nvPr/>
        </p:nvSpPr>
        <p:spPr>
          <a:xfrm>
            <a:off x="10336285" y="6156817"/>
            <a:ext cx="406405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9905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6 L 0.35599 0.47963 L 0.35599 0.47986 " pathEditMode="relative" rAng="0" ptsTypes="AAA"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9" y="2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35 0.00393 L 0.31393 0.45902 " pathEditMode="relative" ptsTypes="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18099 0.4145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9" y="2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0.10313 0.4622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2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94 -0.00046 L 0.42383 0.36644 " pathEditMode="relative" ptsTypes="AA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625 L -0.24688 0.49329 " pathEditMode="relative" ptsTypes="AA">
                                      <p:cBhvr>
                                        <p:cTn id="8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00069 L 0.32005 0.48634 L 0.32005 0.48634 L 0.32005 0.48634 " pathEditMode="relative" ptsTypes="AAAA">
                                      <p:cBhvr>
                                        <p:cTn id="9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0.00069 L 0.20482 0.59514 " pathEditMode="relative" ptsTypes="AA">
                                      <p:cBhvr>
                                        <p:cTn id="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1 -0.00047 L 0.22643 0.46666 " pathEditMode="relative" ptsTypes="AA">
                                      <p:cBhvr>
                                        <p:cTn id="9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0.00602 L 0.14857 0.50996 " pathEditMode="relative" ptsTypes="AA">
                                      <p:cBhvr>
                                        <p:cTn id="10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03 0.00069 L -0.1681 0.57315 " pathEditMode="relative" ptsTypes="AA">
                                      <p:cBhvr>
                                        <p:cTn id="10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4 -0.00301 L -0.10651 0.66875 " pathEditMode="relative" ptsTypes="AA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0.00023 L -0.33451 0.66505 " pathEditMode="relative" ptsTypes="AA">
                                      <p:cBhvr>
                                        <p:cTn id="1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847831-8776-4A86-8A13-7C9FFFCAE81D}"/>
              </a:ext>
            </a:extLst>
          </p:cNvPr>
          <p:cNvSpPr txBox="1"/>
          <p:nvPr/>
        </p:nvSpPr>
        <p:spPr>
          <a:xfrm>
            <a:off x="1157680" y="226503"/>
            <a:ext cx="10763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These are the different flavoured sweets in my pack. Let’s draw a table to show how many there are of each.  </a:t>
            </a:r>
          </a:p>
        </p:txBody>
      </p:sp>
      <p:pic>
        <p:nvPicPr>
          <p:cNvPr id="4" name="Graphic 3" descr="Apple">
            <a:extLst>
              <a:ext uri="{FF2B5EF4-FFF2-40B4-BE49-F238E27FC236}">
                <a16:creationId xmlns:a16="http://schemas.microsoft.com/office/drawing/2014/main" id="{CABCEF04-F946-47F2-866D-37E8CCCCA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9981" y="1245763"/>
            <a:ext cx="606105" cy="606105"/>
          </a:xfrm>
          <a:prstGeom prst="rect">
            <a:avLst/>
          </a:prstGeom>
        </p:spPr>
      </p:pic>
      <p:pic>
        <p:nvPicPr>
          <p:cNvPr id="6" name="Graphic 5" descr="Cherries">
            <a:extLst>
              <a:ext uri="{FF2B5EF4-FFF2-40B4-BE49-F238E27FC236}">
                <a16:creationId xmlns:a16="http://schemas.microsoft.com/office/drawing/2014/main" id="{5D7680A6-5093-4DE9-83E2-CCCEDFEDC5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61543" y="1245763"/>
            <a:ext cx="606105" cy="606105"/>
          </a:xfrm>
          <a:prstGeom prst="rect">
            <a:avLst/>
          </a:prstGeom>
        </p:spPr>
      </p:pic>
      <p:pic>
        <p:nvPicPr>
          <p:cNvPr id="8" name="Graphic 7" descr="Orange">
            <a:extLst>
              <a:ext uri="{FF2B5EF4-FFF2-40B4-BE49-F238E27FC236}">
                <a16:creationId xmlns:a16="http://schemas.microsoft.com/office/drawing/2014/main" id="{81254518-9751-4D76-8194-2BBBCD36E0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53386" y="973820"/>
            <a:ext cx="543886" cy="543886"/>
          </a:xfrm>
          <a:prstGeom prst="rect">
            <a:avLst/>
          </a:prstGeom>
        </p:spPr>
      </p:pic>
      <p:pic>
        <p:nvPicPr>
          <p:cNvPr id="10" name="Graphic 9" descr="Watermelon">
            <a:extLst>
              <a:ext uri="{FF2B5EF4-FFF2-40B4-BE49-F238E27FC236}">
                <a16:creationId xmlns:a16="http://schemas.microsoft.com/office/drawing/2014/main" id="{B21A3DC5-26C1-4F86-A06D-3ADD0A0F5A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68748" y="1373695"/>
            <a:ext cx="679507" cy="679507"/>
          </a:xfrm>
          <a:prstGeom prst="rect">
            <a:avLst/>
          </a:prstGeom>
        </p:spPr>
      </p:pic>
      <p:pic>
        <p:nvPicPr>
          <p:cNvPr id="11" name="Graphic 10" descr="Cherries">
            <a:extLst>
              <a:ext uri="{FF2B5EF4-FFF2-40B4-BE49-F238E27FC236}">
                <a16:creationId xmlns:a16="http://schemas.microsoft.com/office/drawing/2014/main" id="{47F67D0F-5C86-4E81-930D-DF7AED2433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67041" y="825258"/>
            <a:ext cx="606105" cy="606105"/>
          </a:xfrm>
          <a:prstGeom prst="rect">
            <a:avLst/>
          </a:prstGeom>
        </p:spPr>
      </p:pic>
      <p:pic>
        <p:nvPicPr>
          <p:cNvPr id="12" name="Graphic 11" descr="Cherries">
            <a:extLst>
              <a:ext uri="{FF2B5EF4-FFF2-40B4-BE49-F238E27FC236}">
                <a16:creationId xmlns:a16="http://schemas.microsoft.com/office/drawing/2014/main" id="{C46D02DE-5F26-41F7-8034-1E9657ED6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7709" y="639658"/>
            <a:ext cx="606105" cy="606105"/>
          </a:xfrm>
          <a:prstGeom prst="rect">
            <a:avLst/>
          </a:prstGeom>
        </p:spPr>
      </p:pic>
      <p:pic>
        <p:nvPicPr>
          <p:cNvPr id="13" name="Graphic 12" descr="Orange">
            <a:extLst>
              <a:ext uri="{FF2B5EF4-FFF2-40B4-BE49-F238E27FC236}">
                <a16:creationId xmlns:a16="http://schemas.microsoft.com/office/drawing/2014/main" id="{E40A94BE-60DE-48BD-A69B-10F7270BA7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46476" y="829809"/>
            <a:ext cx="543886" cy="543886"/>
          </a:xfrm>
          <a:prstGeom prst="rect">
            <a:avLst/>
          </a:prstGeom>
        </p:spPr>
      </p:pic>
      <p:pic>
        <p:nvPicPr>
          <p:cNvPr id="14" name="Graphic 13" descr="Orange">
            <a:extLst>
              <a:ext uri="{FF2B5EF4-FFF2-40B4-BE49-F238E27FC236}">
                <a16:creationId xmlns:a16="http://schemas.microsoft.com/office/drawing/2014/main" id="{9DD45893-A54A-43E4-824D-C3CA0F3268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52411" y="1548815"/>
            <a:ext cx="543886" cy="543886"/>
          </a:xfrm>
          <a:prstGeom prst="rect">
            <a:avLst/>
          </a:prstGeom>
        </p:spPr>
      </p:pic>
      <p:pic>
        <p:nvPicPr>
          <p:cNvPr id="15" name="Graphic 14" descr="Orange">
            <a:extLst>
              <a:ext uri="{FF2B5EF4-FFF2-40B4-BE49-F238E27FC236}">
                <a16:creationId xmlns:a16="http://schemas.microsoft.com/office/drawing/2014/main" id="{05630CBD-1668-43BD-B8DD-0875E73ABB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06600" y="1159420"/>
            <a:ext cx="543886" cy="543886"/>
          </a:xfrm>
          <a:prstGeom prst="rect">
            <a:avLst/>
          </a:prstGeom>
        </p:spPr>
      </p:pic>
      <p:pic>
        <p:nvPicPr>
          <p:cNvPr id="16" name="Graphic 15" descr="Apple">
            <a:extLst>
              <a:ext uri="{FF2B5EF4-FFF2-40B4-BE49-F238E27FC236}">
                <a16:creationId xmlns:a16="http://schemas.microsoft.com/office/drawing/2014/main" id="{0AC270B0-FF3F-4A04-B857-511B4CE8FA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0872" y="767590"/>
            <a:ext cx="606105" cy="606105"/>
          </a:xfrm>
          <a:prstGeom prst="rect">
            <a:avLst/>
          </a:prstGeom>
        </p:spPr>
      </p:pic>
      <p:pic>
        <p:nvPicPr>
          <p:cNvPr id="17" name="Graphic 16" descr="Apple">
            <a:extLst>
              <a:ext uri="{FF2B5EF4-FFF2-40B4-BE49-F238E27FC236}">
                <a16:creationId xmlns:a16="http://schemas.microsoft.com/office/drawing/2014/main" id="{12DE0CC5-E0A4-4B37-A370-C54467EC3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2432" y="1548815"/>
            <a:ext cx="606105" cy="606105"/>
          </a:xfrm>
          <a:prstGeom prst="rect">
            <a:avLst/>
          </a:prstGeom>
        </p:spPr>
      </p:pic>
      <p:pic>
        <p:nvPicPr>
          <p:cNvPr id="18" name="Graphic 17" descr="Apple">
            <a:extLst>
              <a:ext uri="{FF2B5EF4-FFF2-40B4-BE49-F238E27FC236}">
                <a16:creationId xmlns:a16="http://schemas.microsoft.com/office/drawing/2014/main" id="{3C308A9E-1918-4650-AB85-35C75F58E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71146" y="1411441"/>
            <a:ext cx="606105" cy="606105"/>
          </a:xfrm>
          <a:prstGeom prst="rect">
            <a:avLst/>
          </a:prstGeom>
        </p:spPr>
      </p:pic>
      <p:pic>
        <p:nvPicPr>
          <p:cNvPr id="19" name="Graphic 18" descr="Apple">
            <a:extLst>
              <a:ext uri="{FF2B5EF4-FFF2-40B4-BE49-F238E27FC236}">
                <a16:creationId xmlns:a16="http://schemas.microsoft.com/office/drawing/2014/main" id="{2FA4704F-3608-45A1-AAA6-8D1A09FE7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3400" y="767589"/>
            <a:ext cx="606105" cy="60610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B3A2D00-7B88-4772-9296-4F4E502FAE97}"/>
              </a:ext>
            </a:extLst>
          </p:cNvPr>
          <p:cNvSpPr txBox="1"/>
          <p:nvPr/>
        </p:nvSpPr>
        <p:spPr>
          <a:xfrm>
            <a:off x="1020345" y="2646508"/>
            <a:ext cx="15382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First write your title.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0FB6DC-2FF3-4FA4-9C30-7041171C1F55}"/>
              </a:ext>
            </a:extLst>
          </p:cNvPr>
          <p:cNvSpPr txBox="1"/>
          <p:nvPr/>
        </p:nvSpPr>
        <p:spPr>
          <a:xfrm>
            <a:off x="6087574" y="2949497"/>
            <a:ext cx="436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This table shows the different flavour sweets in a pack.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E0F49F-AA84-4BEA-877D-84503BBD8A6C}"/>
              </a:ext>
            </a:extLst>
          </p:cNvPr>
          <p:cNvSpPr txBox="1"/>
          <p:nvPr/>
        </p:nvSpPr>
        <p:spPr>
          <a:xfrm>
            <a:off x="1020345" y="3070495"/>
            <a:ext cx="15382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Now draw you table. 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68992258-7594-4BB5-82E2-5A14BC138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298020"/>
              </p:ext>
            </p:extLst>
          </p:nvPr>
        </p:nvGraphicFramePr>
        <p:xfrm>
          <a:off x="4563610" y="3568536"/>
          <a:ext cx="6645594" cy="289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97">
                  <a:extLst>
                    <a:ext uri="{9D8B030D-6E8A-4147-A177-3AD203B41FA5}">
                      <a16:colId xmlns:a16="http://schemas.microsoft.com/office/drawing/2014/main" val="830175397"/>
                    </a:ext>
                  </a:extLst>
                </a:gridCol>
                <a:gridCol w="3322797">
                  <a:extLst>
                    <a:ext uri="{9D8B030D-6E8A-4147-A177-3AD203B41FA5}">
                      <a16:colId xmlns:a16="http://schemas.microsoft.com/office/drawing/2014/main" val="3651306293"/>
                    </a:ext>
                  </a:extLst>
                </a:gridCol>
              </a:tblGrid>
              <a:tr h="57966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207901"/>
                  </a:ext>
                </a:extLst>
              </a:tr>
              <a:tr h="57966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64960"/>
                  </a:ext>
                </a:extLst>
              </a:tr>
              <a:tr h="57966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561508"/>
                  </a:ext>
                </a:extLst>
              </a:tr>
              <a:tr h="57966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397538"/>
                  </a:ext>
                </a:extLst>
              </a:tr>
              <a:tr h="57966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284425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AC97C81-1658-4EFA-8250-50DF700C3DCA}"/>
              </a:ext>
            </a:extLst>
          </p:cNvPr>
          <p:cNvSpPr txBox="1"/>
          <p:nvPr/>
        </p:nvSpPr>
        <p:spPr>
          <a:xfrm>
            <a:off x="982796" y="3510507"/>
            <a:ext cx="153829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Then put each column title in.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034D81-90A5-402E-B382-E6FFA50F1355}"/>
              </a:ext>
            </a:extLst>
          </p:cNvPr>
          <p:cNvSpPr txBox="1"/>
          <p:nvPr/>
        </p:nvSpPr>
        <p:spPr>
          <a:xfrm>
            <a:off x="5794887" y="3732868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Flavour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5F2925-64A3-4896-899C-2C4C209C2C45}"/>
              </a:ext>
            </a:extLst>
          </p:cNvPr>
          <p:cNvSpPr txBox="1"/>
          <p:nvPr/>
        </p:nvSpPr>
        <p:spPr>
          <a:xfrm>
            <a:off x="9159920" y="3727357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Total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0889DE-C125-408B-A667-900BA5C32F75}"/>
              </a:ext>
            </a:extLst>
          </p:cNvPr>
          <p:cNvSpPr txBox="1"/>
          <p:nvPr/>
        </p:nvSpPr>
        <p:spPr>
          <a:xfrm>
            <a:off x="982796" y="4097507"/>
            <a:ext cx="15382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Fill in each flavour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65AF482-21A2-49D7-B0A1-0016D9C01D4A}"/>
              </a:ext>
            </a:extLst>
          </p:cNvPr>
          <p:cNvSpPr txBox="1"/>
          <p:nvPr/>
        </p:nvSpPr>
        <p:spPr>
          <a:xfrm>
            <a:off x="5776600" y="4284120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Apple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DBF317D-24BC-4303-B8F2-F8F5E2C1E921}"/>
              </a:ext>
            </a:extLst>
          </p:cNvPr>
          <p:cNvSpPr txBox="1"/>
          <p:nvPr/>
        </p:nvSpPr>
        <p:spPr>
          <a:xfrm>
            <a:off x="5815858" y="4835372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Cherry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EE990B1-F1EE-4AE0-BA03-1907E725D9AB}"/>
              </a:ext>
            </a:extLst>
          </p:cNvPr>
          <p:cNvSpPr txBox="1"/>
          <p:nvPr/>
        </p:nvSpPr>
        <p:spPr>
          <a:xfrm>
            <a:off x="5815858" y="5423633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Orange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D4E727D-DCC2-43C7-A744-32C3E8FD39D6}"/>
              </a:ext>
            </a:extLst>
          </p:cNvPr>
          <p:cNvSpPr txBox="1"/>
          <p:nvPr/>
        </p:nvSpPr>
        <p:spPr>
          <a:xfrm>
            <a:off x="5742009" y="6011894"/>
            <a:ext cx="96664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Watermelon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2F8F3A-0DBA-4A37-B73D-D35D32F25372}"/>
              </a:ext>
            </a:extLst>
          </p:cNvPr>
          <p:cNvSpPr txBox="1"/>
          <p:nvPr/>
        </p:nvSpPr>
        <p:spPr>
          <a:xfrm>
            <a:off x="982795" y="4611694"/>
            <a:ext cx="176879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This time we haven’t got a picture column. We are going to count carefully each flavour. 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5B0B7CA-C0C4-4790-BB6C-55B83CC37BBE}"/>
              </a:ext>
            </a:extLst>
          </p:cNvPr>
          <p:cNvCxnSpPr/>
          <p:nvPr/>
        </p:nvCxnSpPr>
        <p:spPr>
          <a:xfrm flipV="1">
            <a:off x="1157680" y="867557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4AC0B9-A999-4484-90E0-98A7D888C7EE}"/>
              </a:ext>
            </a:extLst>
          </p:cNvPr>
          <p:cNvCxnSpPr/>
          <p:nvPr/>
        </p:nvCxnSpPr>
        <p:spPr>
          <a:xfrm flipV="1">
            <a:off x="2176860" y="1362512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17DEA9A-23FD-49B1-A856-B226BB7B5B3B}"/>
              </a:ext>
            </a:extLst>
          </p:cNvPr>
          <p:cNvCxnSpPr/>
          <p:nvPr/>
        </p:nvCxnSpPr>
        <p:spPr>
          <a:xfrm flipV="1">
            <a:off x="3030790" y="1713448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78B85DB-9E8A-4A26-BF29-921E2E177737}"/>
              </a:ext>
            </a:extLst>
          </p:cNvPr>
          <p:cNvCxnSpPr/>
          <p:nvPr/>
        </p:nvCxnSpPr>
        <p:spPr>
          <a:xfrm flipV="1">
            <a:off x="4954478" y="898423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871D2DA-A2B7-47EC-9CB8-5AADB30674A3}"/>
              </a:ext>
            </a:extLst>
          </p:cNvPr>
          <p:cNvCxnSpPr/>
          <p:nvPr/>
        </p:nvCxnSpPr>
        <p:spPr>
          <a:xfrm flipV="1">
            <a:off x="9563937" y="1517706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7910716-86DD-409B-BAD2-D2B72A744BCE}"/>
              </a:ext>
            </a:extLst>
          </p:cNvPr>
          <p:cNvSpPr txBox="1"/>
          <p:nvPr/>
        </p:nvSpPr>
        <p:spPr>
          <a:xfrm>
            <a:off x="9114114" y="4271165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5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A382B5F-3B81-4598-A90C-B258435B0A7C}"/>
              </a:ext>
            </a:extLst>
          </p:cNvPr>
          <p:cNvCxnSpPr/>
          <p:nvPr/>
        </p:nvCxnSpPr>
        <p:spPr>
          <a:xfrm flipV="1">
            <a:off x="3085963" y="714053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F5B41A6-41C8-452F-BE6B-CBA18BF9C65E}"/>
              </a:ext>
            </a:extLst>
          </p:cNvPr>
          <p:cNvCxnSpPr/>
          <p:nvPr/>
        </p:nvCxnSpPr>
        <p:spPr>
          <a:xfrm flipV="1">
            <a:off x="4426940" y="1292381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F1816B0-69AE-4022-A770-EBBC1C301057}"/>
              </a:ext>
            </a:extLst>
          </p:cNvPr>
          <p:cNvCxnSpPr/>
          <p:nvPr/>
        </p:nvCxnSpPr>
        <p:spPr>
          <a:xfrm flipV="1">
            <a:off x="7193208" y="957009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15643D98-7BD2-4BB0-9172-F47F5A0F93B5}"/>
              </a:ext>
            </a:extLst>
          </p:cNvPr>
          <p:cNvSpPr txBox="1"/>
          <p:nvPr/>
        </p:nvSpPr>
        <p:spPr>
          <a:xfrm>
            <a:off x="9133495" y="4888692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3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BE9E4E7-FB42-4C02-A983-CE25188336A2}"/>
              </a:ext>
            </a:extLst>
          </p:cNvPr>
          <p:cNvCxnSpPr/>
          <p:nvPr/>
        </p:nvCxnSpPr>
        <p:spPr>
          <a:xfrm flipV="1">
            <a:off x="5844323" y="992585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58925F2-7B4C-4D84-8224-5829810AAEE9}"/>
              </a:ext>
            </a:extLst>
          </p:cNvPr>
          <p:cNvCxnSpPr/>
          <p:nvPr/>
        </p:nvCxnSpPr>
        <p:spPr>
          <a:xfrm flipV="1">
            <a:off x="6792475" y="1545449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BB89131-4B7B-45E1-8899-E5C30EF16348}"/>
              </a:ext>
            </a:extLst>
          </p:cNvPr>
          <p:cNvCxnSpPr/>
          <p:nvPr/>
        </p:nvCxnSpPr>
        <p:spPr>
          <a:xfrm flipV="1">
            <a:off x="8909369" y="825206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354A52E-B328-4495-9A56-76D60522AD94}"/>
              </a:ext>
            </a:extLst>
          </p:cNvPr>
          <p:cNvCxnSpPr/>
          <p:nvPr/>
        </p:nvCxnSpPr>
        <p:spPr>
          <a:xfrm flipV="1">
            <a:off x="10667482" y="1210077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F2B7CDDF-9B88-4563-9012-14FE842F1127}"/>
              </a:ext>
            </a:extLst>
          </p:cNvPr>
          <p:cNvSpPr txBox="1"/>
          <p:nvPr/>
        </p:nvSpPr>
        <p:spPr>
          <a:xfrm>
            <a:off x="9133495" y="5470252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4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BD2ACF4-851A-4188-829E-05518402F14A}"/>
              </a:ext>
            </a:extLst>
          </p:cNvPr>
          <p:cNvCxnSpPr/>
          <p:nvPr/>
        </p:nvCxnSpPr>
        <p:spPr>
          <a:xfrm flipV="1">
            <a:off x="8278449" y="1434636"/>
            <a:ext cx="822122" cy="5061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8E2FE2B1-BC2D-4664-B221-A43C5C725835}"/>
              </a:ext>
            </a:extLst>
          </p:cNvPr>
          <p:cNvSpPr txBox="1"/>
          <p:nvPr/>
        </p:nvSpPr>
        <p:spPr>
          <a:xfrm>
            <a:off x="9133495" y="6103225"/>
            <a:ext cx="86088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529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843</TotalTime>
  <Words>453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Year 2–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Laura Whitehouse</cp:lastModifiedBy>
  <cp:revision>62</cp:revision>
  <dcterms:created xsi:type="dcterms:W3CDTF">2020-03-20T11:22:32Z</dcterms:created>
  <dcterms:modified xsi:type="dcterms:W3CDTF">2020-04-24T08:52:48Z</dcterms:modified>
</cp:coreProperties>
</file>