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10"/>
  </p:notesMasterIdLst>
  <p:handoutMasterIdLst>
    <p:handoutMasterId r:id="rId11"/>
  </p:handoutMasterIdLst>
  <p:sldIdLst>
    <p:sldId id="277" r:id="rId3"/>
    <p:sldId id="301" r:id="rId4"/>
    <p:sldId id="305" r:id="rId5"/>
    <p:sldId id="307" r:id="rId6"/>
    <p:sldId id="308" r:id="rId7"/>
    <p:sldId id="302" r:id="rId8"/>
    <p:sldId id="303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301"/>
            <p14:sldId id="305"/>
            <p14:sldId id="307"/>
            <p14:sldId id="308"/>
            <p14:sldId id="302"/>
            <p14:sldId id="303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45" autoAdjust="0"/>
  </p:normalViewPr>
  <p:slideViewPr>
    <p:cSldViewPr snapToGrid="0">
      <p:cViewPr varScale="1">
        <p:scale>
          <a:sx n="81" d="100"/>
          <a:sy n="81" d="100"/>
        </p:scale>
        <p:origin x="148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16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64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Monday 4</a:t>
            </a:r>
            <a:r>
              <a:rPr lang="en-US" baseline="30000" dirty="0"/>
              <a:t>th May </a:t>
            </a:r>
            <a:r>
              <a:rPr lang="en-US" dirty="0"/>
              <a:t>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- Spelling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02E449-931F-40BE-AD9E-13B2B2F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you notice about the letters </a:t>
            </a:r>
            <a:r>
              <a:rPr lang="en-GB" dirty="0" err="1"/>
              <a:t>dge</a:t>
            </a:r>
            <a:r>
              <a:rPr lang="en-GB" dirty="0"/>
              <a:t> in these words? What sound is it making?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0E448CE3-91C2-48B7-9895-A68324651757}"/>
              </a:ext>
            </a:extLst>
          </p:cNvPr>
          <p:cNvSpPr txBox="1">
            <a:spLocks/>
          </p:cNvSpPr>
          <p:nvPr/>
        </p:nvSpPr>
        <p:spPr>
          <a:xfrm>
            <a:off x="628650" y="26903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48265F-49CD-4FCB-BB6F-5BDDC1CC0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41049"/>
              </p:ext>
            </p:extLst>
          </p:nvPr>
        </p:nvGraphicFramePr>
        <p:xfrm>
          <a:off x="468395" y="1843128"/>
          <a:ext cx="7886700" cy="2971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66202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817124"/>
                  </a:ext>
                </a:extLst>
              </a:tr>
            </a:tbl>
          </a:graphicData>
        </a:graphic>
      </p:graphicFrame>
      <p:sp>
        <p:nvSpPr>
          <p:cNvPr id="26" name="Title 7">
            <a:extLst>
              <a:ext uri="{FF2B5EF4-FFF2-40B4-BE49-F238E27FC236}">
                <a16:creationId xmlns:a16="http://schemas.microsoft.com/office/drawing/2014/main" id="{B387CE05-4B70-4DF9-BA4E-2157AA1CD577}"/>
              </a:ext>
            </a:extLst>
          </p:cNvPr>
          <p:cNvSpPr txBox="1">
            <a:spLocks/>
          </p:cNvSpPr>
          <p:nvPr/>
        </p:nvSpPr>
        <p:spPr>
          <a:xfrm>
            <a:off x="325855" y="4931032"/>
            <a:ext cx="72645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The </a:t>
            </a:r>
            <a:r>
              <a:rPr lang="en-GB" dirty="0" err="1"/>
              <a:t>dge</a:t>
            </a:r>
            <a:r>
              <a:rPr lang="en-GB" dirty="0"/>
              <a:t> in all these words makes an ‘j’ </a:t>
            </a:r>
          </a:p>
          <a:p>
            <a:r>
              <a:rPr lang="en-GB" dirty="0"/>
              <a:t>sound. We use –</a:t>
            </a:r>
            <a:r>
              <a:rPr lang="en-GB" dirty="0" err="1"/>
              <a:t>dge</a:t>
            </a:r>
            <a:r>
              <a:rPr lang="en-GB" dirty="0"/>
              <a:t> to spell a ‘j’ sound</a:t>
            </a:r>
          </a:p>
          <a:p>
            <a:r>
              <a:rPr lang="en-GB" dirty="0"/>
              <a:t>at the end of a word after a short vowel.</a:t>
            </a:r>
          </a:p>
          <a:p>
            <a:r>
              <a:rPr lang="en-GB" dirty="0"/>
              <a:t>(See week 1 Monday </a:t>
            </a:r>
            <a:r>
              <a:rPr lang="en-GB" dirty="0" err="1"/>
              <a:t>Powerpoint</a:t>
            </a:r>
            <a:r>
              <a:rPr lang="en-GB" dirty="0"/>
              <a:t> if you can’t remember what these are).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2194F3-E629-453A-9F53-7E21B6E13B9F}"/>
              </a:ext>
            </a:extLst>
          </p:cNvPr>
          <p:cNvSpPr/>
          <p:nvPr/>
        </p:nvSpPr>
        <p:spPr>
          <a:xfrm>
            <a:off x="257455" y="4925873"/>
            <a:ext cx="7202409" cy="1450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7170">
            <a:extLst>
              <a:ext uri="{FF2B5EF4-FFF2-40B4-BE49-F238E27FC236}">
                <a16:creationId xmlns:a16="http://schemas.microsoft.com/office/drawing/2014/main" id="{B6394A19-C12A-48F1-BE8B-DCE849FEA980}"/>
              </a:ext>
            </a:extLst>
          </p:cNvPr>
          <p:cNvGrpSpPr>
            <a:grpSpLocks/>
          </p:cNvGrpSpPr>
          <p:nvPr/>
        </p:nvGrpSpPr>
        <p:grpSpPr bwMode="auto">
          <a:xfrm>
            <a:off x="549052" y="1907488"/>
            <a:ext cx="1844675" cy="1843088"/>
            <a:chOff x="1220655" y="2249002"/>
            <a:chExt cx="1844146" cy="184414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AD50C5-C170-414E-8443-535E68FB5CFF}"/>
                </a:ext>
              </a:extLst>
            </p:cNvPr>
            <p:cNvSpPr/>
            <p:nvPr/>
          </p:nvSpPr>
          <p:spPr bwMode="auto">
            <a:xfrm>
              <a:off x="1220655" y="2249002"/>
              <a:ext cx="1844146" cy="1844146"/>
            </a:xfrm>
            <a:prstGeom prst="rect">
              <a:avLst/>
            </a:prstGeom>
            <a:solidFill>
              <a:srgbClr val="EB8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Box 37">
              <a:extLst>
                <a:ext uri="{FF2B5EF4-FFF2-40B4-BE49-F238E27FC236}">
                  <a16:creationId xmlns:a16="http://schemas.microsoft.com/office/drawing/2014/main" id="{36297705-72F5-4DB1-9E08-2C1975534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655" y="2249002"/>
              <a:ext cx="1844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badge</a:t>
              </a:r>
            </a:p>
          </p:txBody>
        </p:sp>
        <p:pic>
          <p:nvPicPr>
            <p:cNvPr id="27" name="Picture 7168">
              <a:extLst>
                <a:ext uri="{FF2B5EF4-FFF2-40B4-BE49-F238E27FC236}">
                  <a16:creationId xmlns:a16="http://schemas.microsoft.com/office/drawing/2014/main" id="{8B78FE6C-64E7-4BFA-B7D2-50EC282F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290" y="2719704"/>
              <a:ext cx="1056876" cy="120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46B228-04DC-446F-A83A-0B52F3878C29}"/>
              </a:ext>
            </a:extLst>
          </p:cNvPr>
          <p:cNvGrpSpPr>
            <a:grpSpLocks/>
          </p:cNvGrpSpPr>
          <p:nvPr/>
        </p:nvGrpSpPr>
        <p:grpSpPr bwMode="auto">
          <a:xfrm>
            <a:off x="2936345" y="1922949"/>
            <a:ext cx="1844675" cy="1843088"/>
            <a:chOff x="3230848" y="2249002"/>
            <a:chExt cx="1844146" cy="184414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24F442-9B92-47C0-9DFD-697AD0C7E459}"/>
                </a:ext>
              </a:extLst>
            </p:cNvPr>
            <p:cNvSpPr/>
            <p:nvPr/>
          </p:nvSpPr>
          <p:spPr bwMode="auto">
            <a:xfrm>
              <a:off x="3230848" y="2249002"/>
              <a:ext cx="1844146" cy="1844146"/>
            </a:xfrm>
            <a:prstGeom prst="rect">
              <a:avLst/>
            </a:prstGeom>
            <a:solidFill>
              <a:srgbClr val="EB8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F912A462-FB49-4EA5-9335-9E3A7251D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848" y="2249002"/>
              <a:ext cx="1844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bridge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236AD1-CFCE-4FC9-B400-B2FDED8F1C19}"/>
                </a:ext>
              </a:extLst>
            </p:cNvPr>
            <p:cNvSpPr/>
            <p:nvPr/>
          </p:nvSpPr>
          <p:spPr bwMode="auto">
            <a:xfrm>
              <a:off x="3230848" y="3826295"/>
              <a:ext cx="1844146" cy="266853"/>
            </a:xfrm>
            <a:prstGeom prst="rect">
              <a:avLst/>
            </a:prstGeom>
            <a:solidFill>
              <a:srgbClr val="5F77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2" name="Picture 7171">
              <a:extLst>
                <a:ext uri="{FF2B5EF4-FFF2-40B4-BE49-F238E27FC236}">
                  <a16:creationId xmlns:a16="http://schemas.microsoft.com/office/drawing/2014/main" id="{CE95855D-785A-41B7-8F0D-ED6C2E338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6" r="9277"/>
            <a:stretch>
              <a:fillRect/>
            </a:stretch>
          </p:blipFill>
          <p:spPr bwMode="auto">
            <a:xfrm>
              <a:off x="3232149" y="2618334"/>
              <a:ext cx="1841501" cy="123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7174">
            <a:extLst>
              <a:ext uri="{FF2B5EF4-FFF2-40B4-BE49-F238E27FC236}">
                <a16:creationId xmlns:a16="http://schemas.microsoft.com/office/drawing/2014/main" id="{1E3FA7E3-BDB7-4D38-8283-7D22FD735F5D}"/>
              </a:ext>
            </a:extLst>
          </p:cNvPr>
          <p:cNvGrpSpPr>
            <a:grpSpLocks/>
          </p:cNvGrpSpPr>
          <p:nvPr/>
        </p:nvGrpSpPr>
        <p:grpSpPr bwMode="auto">
          <a:xfrm>
            <a:off x="4923250" y="1875211"/>
            <a:ext cx="1843088" cy="1843088"/>
            <a:chOff x="5241042" y="2249002"/>
            <a:chExt cx="1844146" cy="184414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12D551-A482-470A-A791-5CE1886AB06C}"/>
                </a:ext>
              </a:extLst>
            </p:cNvPr>
            <p:cNvSpPr/>
            <p:nvPr/>
          </p:nvSpPr>
          <p:spPr bwMode="auto">
            <a:xfrm>
              <a:off x="5241042" y="2249002"/>
              <a:ext cx="1844146" cy="1844146"/>
            </a:xfrm>
            <a:prstGeom prst="rect">
              <a:avLst/>
            </a:prstGeom>
            <a:solidFill>
              <a:srgbClr val="EB8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TextBox 37">
              <a:extLst>
                <a:ext uri="{FF2B5EF4-FFF2-40B4-BE49-F238E27FC236}">
                  <a16:creationId xmlns:a16="http://schemas.microsoft.com/office/drawing/2014/main" id="{88ACD049-7AB1-498C-9630-1C26C0590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042" y="2249002"/>
              <a:ext cx="1844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dodge</a:t>
              </a:r>
            </a:p>
          </p:txBody>
        </p:sp>
        <p:pic>
          <p:nvPicPr>
            <p:cNvPr id="36" name="Picture 7173">
              <a:extLst>
                <a:ext uri="{FF2B5EF4-FFF2-40B4-BE49-F238E27FC236}">
                  <a16:creationId xmlns:a16="http://schemas.microsoft.com/office/drawing/2014/main" id="{3D6D2997-F66E-4A9D-BB3A-B7ABD4080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040" y="2881450"/>
              <a:ext cx="1708150" cy="94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7184">
            <a:extLst>
              <a:ext uri="{FF2B5EF4-FFF2-40B4-BE49-F238E27FC236}">
                <a16:creationId xmlns:a16="http://schemas.microsoft.com/office/drawing/2014/main" id="{7D5C3161-4C07-4DC6-B3A4-9952235EF1CC}"/>
              </a:ext>
            </a:extLst>
          </p:cNvPr>
          <p:cNvGrpSpPr>
            <a:grpSpLocks/>
          </p:cNvGrpSpPr>
          <p:nvPr/>
        </p:nvGrpSpPr>
        <p:grpSpPr bwMode="auto">
          <a:xfrm>
            <a:off x="7033797" y="1888190"/>
            <a:ext cx="1844675" cy="1844675"/>
            <a:chOff x="4235945" y="4248679"/>
            <a:chExt cx="1844146" cy="184414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8539D08-9BD6-44E4-BB52-A0CA09257748}"/>
                </a:ext>
              </a:extLst>
            </p:cNvPr>
            <p:cNvSpPr/>
            <p:nvPr/>
          </p:nvSpPr>
          <p:spPr bwMode="auto">
            <a:xfrm>
              <a:off x="4235945" y="4248679"/>
              <a:ext cx="1844146" cy="1844146"/>
            </a:xfrm>
            <a:prstGeom prst="rect">
              <a:avLst/>
            </a:prstGeom>
            <a:solidFill>
              <a:srgbClr val="EB8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TextBox 37">
              <a:extLst>
                <a:ext uri="{FF2B5EF4-FFF2-40B4-BE49-F238E27FC236}">
                  <a16:creationId xmlns:a16="http://schemas.microsoft.com/office/drawing/2014/main" id="{94D2859B-78E7-4422-B32F-4E0C8BEE7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5945" y="4248679"/>
              <a:ext cx="1844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fudge</a:t>
              </a:r>
              <a:endParaRPr lang="en-GB" altLang="en-US" b="1">
                <a:solidFill>
                  <a:schemeClr val="bg1"/>
                </a:solidFill>
              </a:endParaRPr>
            </a:p>
          </p:txBody>
        </p:sp>
        <p:pic>
          <p:nvPicPr>
            <p:cNvPr id="40" name="Picture 7183">
              <a:extLst>
                <a:ext uri="{FF2B5EF4-FFF2-40B4-BE49-F238E27FC236}">
                  <a16:creationId xmlns:a16="http://schemas.microsoft.com/office/drawing/2014/main" id="{2977AEF6-48E8-4B12-BDA9-161CED275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65" y="4834748"/>
              <a:ext cx="1555705" cy="9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56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468C-C14F-4C25-AE1C-17158994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write these words using our</a:t>
            </a:r>
            <a:br>
              <a:rPr lang="en-GB" dirty="0"/>
            </a:br>
            <a:r>
              <a:rPr lang="en-GB" dirty="0"/>
              <a:t>spelling pattern?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0CE82-1E9E-45BE-9194-625C134F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FF09-44FC-404B-B03E-0D2E046C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F9AD1-89DB-46A3-86BC-99D5C81D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34">
            <a:extLst>
              <a:ext uri="{FF2B5EF4-FFF2-40B4-BE49-F238E27FC236}">
                <a16:creationId xmlns:a16="http://schemas.microsoft.com/office/drawing/2014/main" id="{17B7BE2E-C84C-4407-87CA-DBD549C5A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59" y="2075849"/>
            <a:ext cx="99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6">
            <a:extLst>
              <a:ext uri="{FF2B5EF4-FFF2-40B4-BE49-F238E27FC236}">
                <a16:creationId xmlns:a16="http://schemas.microsoft.com/office/drawing/2014/main" id="{878B1C11-C194-4EA0-838C-049685F3B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21" y="2124399"/>
            <a:ext cx="1189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>
            <a:extLst>
              <a:ext uri="{FF2B5EF4-FFF2-40B4-BE49-F238E27FC236}">
                <a16:creationId xmlns:a16="http://schemas.microsoft.com/office/drawing/2014/main" id="{01FAB036-049D-4CF4-80FD-333EBA86D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64" y="4343364"/>
            <a:ext cx="1123358" cy="102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>
            <a:extLst>
              <a:ext uri="{FF2B5EF4-FFF2-40B4-BE49-F238E27FC236}">
                <a16:creationId xmlns:a16="http://schemas.microsoft.com/office/drawing/2014/main" id="{4542DF91-E652-432B-9D5E-7F9C531CA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58" y="2031399"/>
            <a:ext cx="13795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>
            <a:extLst>
              <a:ext uri="{FF2B5EF4-FFF2-40B4-BE49-F238E27FC236}">
                <a16:creationId xmlns:a16="http://schemas.microsoft.com/office/drawing/2014/main" id="{EFE1E181-98C7-48A5-B078-7784FF689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09" y="455521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BFC26F-3D01-4BFF-96CD-5C9E02EC6D36}"/>
              </a:ext>
            </a:extLst>
          </p:cNvPr>
          <p:cNvSpPr txBox="1"/>
          <p:nvPr/>
        </p:nvSpPr>
        <p:spPr>
          <a:xfrm>
            <a:off x="852256" y="3429000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judge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53AE1D-B6C2-4847-A798-1343ED83BAFD}"/>
              </a:ext>
            </a:extLst>
          </p:cNvPr>
          <p:cNvSpPr txBox="1"/>
          <p:nvPr/>
        </p:nvSpPr>
        <p:spPr>
          <a:xfrm>
            <a:off x="3232087" y="3357878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hedge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B2F2CF-C064-46D2-BC74-1AD26F92CE3B}"/>
              </a:ext>
            </a:extLst>
          </p:cNvPr>
          <p:cNvSpPr txBox="1"/>
          <p:nvPr/>
        </p:nvSpPr>
        <p:spPr>
          <a:xfrm>
            <a:off x="5381347" y="3357878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fridge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945670-C589-410B-BF13-3B3E3E0F8B45}"/>
              </a:ext>
            </a:extLst>
          </p:cNvPr>
          <p:cNvSpPr txBox="1"/>
          <p:nvPr/>
        </p:nvSpPr>
        <p:spPr>
          <a:xfrm>
            <a:off x="2075709" y="5428921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sledge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5AF77-AEF2-4B74-AF09-8714664397C8}"/>
              </a:ext>
            </a:extLst>
          </p:cNvPr>
          <p:cNvSpPr txBox="1"/>
          <p:nvPr/>
        </p:nvSpPr>
        <p:spPr>
          <a:xfrm>
            <a:off x="4572000" y="5455623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bridge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F9B22D-EBAA-4C68-BC2E-536014929EB5}"/>
              </a:ext>
            </a:extLst>
          </p:cNvPr>
          <p:cNvSpPr/>
          <p:nvPr/>
        </p:nvSpPr>
        <p:spPr>
          <a:xfrm>
            <a:off x="1269507" y="3429000"/>
            <a:ext cx="10652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507A93-C60A-442E-B352-3D57E11224B6}"/>
              </a:ext>
            </a:extLst>
          </p:cNvPr>
          <p:cNvSpPr/>
          <p:nvPr/>
        </p:nvSpPr>
        <p:spPr>
          <a:xfrm>
            <a:off x="3640528" y="3429000"/>
            <a:ext cx="10652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78BF35-3819-4C05-8468-68B911D28048}"/>
              </a:ext>
            </a:extLst>
          </p:cNvPr>
          <p:cNvSpPr/>
          <p:nvPr/>
        </p:nvSpPr>
        <p:spPr>
          <a:xfrm>
            <a:off x="5794193" y="3330053"/>
            <a:ext cx="10652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4E876C-74A6-42A9-90B8-76026B190370}"/>
              </a:ext>
            </a:extLst>
          </p:cNvPr>
          <p:cNvSpPr/>
          <p:nvPr/>
        </p:nvSpPr>
        <p:spPr>
          <a:xfrm>
            <a:off x="2488555" y="5455623"/>
            <a:ext cx="10652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BBCBEB-5C06-4DF8-8037-887F0114D8BD}"/>
              </a:ext>
            </a:extLst>
          </p:cNvPr>
          <p:cNvSpPr/>
          <p:nvPr/>
        </p:nvSpPr>
        <p:spPr>
          <a:xfrm>
            <a:off x="4984846" y="5568091"/>
            <a:ext cx="10652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02E449-931F-40BE-AD9E-13B2B2F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you notice about the letters </a:t>
            </a:r>
            <a:r>
              <a:rPr lang="en-GB" dirty="0" err="1"/>
              <a:t>dge</a:t>
            </a:r>
            <a:r>
              <a:rPr lang="en-GB" dirty="0"/>
              <a:t> in these words? What sound is it making?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0E448CE3-91C2-48B7-9895-A68324651757}"/>
              </a:ext>
            </a:extLst>
          </p:cNvPr>
          <p:cNvSpPr txBox="1">
            <a:spLocks/>
          </p:cNvSpPr>
          <p:nvPr/>
        </p:nvSpPr>
        <p:spPr>
          <a:xfrm>
            <a:off x="628650" y="26903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48265F-49CD-4FCB-BB6F-5BDDC1CC03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395" y="1843128"/>
          <a:ext cx="7886700" cy="2971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66202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817124"/>
                  </a:ext>
                </a:extLst>
              </a:tr>
            </a:tbl>
          </a:graphicData>
        </a:graphic>
      </p:graphicFrame>
      <p:sp>
        <p:nvSpPr>
          <p:cNvPr id="26" name="Title 7">
            <a:extLst>
              <a:ext uri="{FF2B5EF4-FFF2-40B4-BE49-F238E27FC236}">
                <a16:creationId xmlns:a16="http://schemas.microsoft.com/office/drawing/2014/main" id="{B387CE05-4B70-4DF9-BA4E-2157AA1CD577}"/>
              </a:ext>
            </a:extLst>
          </p:cNvPr>
          <p:cNvSpPr txBox="1">
            <a:spLocks/>
          </p:cNvSpPr>
          <p:nvPr/>
        </p:nvSpPr>
        <p:spPr>
          <a:xfrm>
            <a:off x="325855" y="4931032"/>
            <a:ext cx="72645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The </a:t>
            </a:r>
            <a:r>
              <a:rPr lang="en-GB" dirty="0" err="1"/>
              <a:t>ge</a:t>
            </a:r>
            <a:r>
              <a:rPr lang="en-GB" dirty="0"/>
              <a:t> in all these words makes an ‘j’ </a:t>
            </a:r>
          </a:p>
          <a:p>
            <a:r>
              <a:rPr lang="en-GB" dirty="0"/>
              <a:t>sound. We use –</a:t>
            </a:r>
            <a:r>
              <a:rPr lang="en-GB" dirty="0" err="1"/>
              <a:t>ge</a:t>
            </a:r>
            <a:r>
              <a:rPr lang="en-GB" dirty="0"/>
              <a:t> to spell a ‘j’ sound</a:t>
            </a:r>
          </a:p>
          <a:p>
            <a:r>
              <a:rPr lang="en-GB" dirty="0"/>
              <a:t>at the end of a word after any other sound.</a:t>
            </a:r>
          </a:p>
          <a:p>
            <a:r>
              <a:rPr lang="en-GB" dirty="0"/>
              <a:t>These could be long vowels or consonants.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2194F3-E629-453A-9F53-7E21B6E13B9F}"/>
              </a:ext>
            </a:extLst>
          </p:cNvPr>
          <p:cNvSpPr/>
          <p:nvPr/>
        </p:nvSpPr>
        <p:spPr>
          <a:xfrm>
            <a:off x="117021" y="4884763"/>
            <a:ext cx="7202409" cy="1450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3">
            <a:extLst>
              <a:ext uri="{FF2B5EF4-FFF2-40B4-BE49-F238E27FC236}">
                <a16:creationId xmlns:a16="http://schemas.microsoft.com/office/drawing/2014/main" id="{7EAAD872-C156-4D43-8989-643313DD0636}"/>
              </a:ext>
            </a:extLst>
          </p:cNvPr>
          <p:cNvGrpSpPr>
            <a:grpSpLocks/>
          </p:cNvGrpSpPr>
          <p:nvPr/>
        </p:nvGrpSpPr>
        <p:grpSpPr bwMode="auto">
          <a:xfrm>
            <a:off x="6314747" y="1726898"/>
            <a:ext cx="1844675" cy="1844675"/>
            <a:chOff x="4658372" y="4269461"/>
            <a:chExt cx="1844146" cy="184414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9AF71D-A93D-4E66-B913-D5F88FDBB052}"/>
                </a:ext>
              </a:extLst>
            </p:cNvPr>
            <p:cNvSpPr/>
            <p:nvPr/>
          </p:nvSpPr>
          <p:spPr bwMode="auto">
            <a:xfrm>
              <a:off x="4658372" y="4269461"/>
              <a:ext cx="1844146" cy="1844146"/>
            </a:xfrm>
            <a:prstGeom prst="rect">
              <a:avLst/>
            </a:prstGeom>
            <a:solidFill>
              <a:srgbClr val="EB8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6A3186C1-EEBB-4E58-9953-FE03102A9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8372" y="4269461"/>
              <a:ext cx="1844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charge</a:t>
              </a:r>
              <a:endParaRPr lang="en-GB" altLang="en-US" b="1">
                <a:solidFill>
                  <a:schemeClr val="bg1"/>
                </a:solidFill>
              </a:endParaRPr>
            </a:p>
          </p:txBody>
        </p: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42DDC86E-1191-490B-80D3-49F07CE48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617" y="4716879"/>
              <a:ext cx="581656" cy="127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id="{F0A211E7-4D8F-4E18-A881-08834E7B8B93}"/>
              </a:ext>
            </a:extLst>
          </p:cNvPr>
          <p:cNvGrpSpPr>
            <a:grpSpLocks/>
          </p:cNvGrpSpPr>
          <p:nvPr/>
        </p:nvGrpSpPr>
        <p:grpSpPr bwMode="auto">
          <a:xfrm>
            <a:off x="3524760" y="1711427"/>
            <a:ext cx="1844675" cy="1843088"/>
            <a:chOff x="3653275" y="2269784"/>
            <a:chExt cx="1844146" cy="184414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945A68-240D-4768-AFD9-D000D6F8AF61}"/>
                </a:ext>
              </a:extLst>
            </p:cNvPr>
            <p:cNvSpPr/>
            <p:nvPr/>
          </p:nvSpPr>
          <p:spPr bwMode="auto">
            <a:xfrm>
              <a:off x="3653275" y="2269784"/>
              <a:ext cx="1844146" cy="1844146"/>
            </a:xfrm>
            <a:prstGeom prst="rect">
              <a:avLst/>
            </a:prstGeom>
            <a:solidFill>
              <a:srgbClr val="EB8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TextBox 37">
              <a:extLst>
                <a:ext uri="{FF2B5EF4-FFF2-40B4-BE49-F238E27FC236}">
                  <a16:creationId xmlns:a16="http://schemas.microsoft.com/office/drawing/2014/main" id="{E96827C8-BD8E-4643-8AE5-68C57CB0C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3275" y="2269784"/>
              <a:ext cx="1844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huge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6BCFCF4-510C-4EF2-B47A-B0DBC60A3055}"/>
                </a:ext>
              </a:extLst>
            </p:cNvPr>
            <p:cNvCxnSpPr/>
            <p:nvPr/>
          </p:nvCxnSpPr>
          <p:spPr>
            <a:xfrm flipH="1" flipV="1">
              <a:off x="4757858" y="2960743"/>
              <a:ext cx="466591" cy="42887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6">
              <a:extLst>
                <a:ext uri="{FF2B5EF4-FFF2-40B4-BE49-F238E27FC236}">
                  <a16:creationId xmlns:a16="http://schemas.microsoft.com/office/drawing/2014/main" id="{F7BBA3EB-1AA9-4137-BAE2-069D4C3530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166" y="2639116"/>
              <a:ext cx="888364" cy="1366797"/>
              <a:chOff x="4013836" y="2639116"/>
              <a:chExt cx="888364" cy="1366797"/>
            </a:xfrm>
          </p:grpSpPr>
          <p:pic>
            <p:nvPicPr>
              <p:cNvPr id="50" name="Picture 4">
                <a:extLst>
                  <a:ext uri="{FF2B5EF4-FFF2-40B4-BE49-F238E27FC236}">
                    <a16:creationId xmlns:a16="http://schemas.microsoft.com/office/drawing/2014/main" id="{32F5ABF4-13C0-4D7E-B465-27218AFD8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3836" y="2639116"/>
                <a:ext cx="558896" cy="1366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5">
                <a:extLst>
                  <a:ext uri="{FF2B5EF4-FFF2-40B4-BE49-F238E27FC236}">
                    <a16:creationId xmlns:a16="http://schemas.microsoft.com/office/drawing/2014/main" id="{B4EA5787-7E5A-4B72-A297-6B96CE896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8372" y="3469308"/>
                <a:ext cx="243828" cy="528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6" name="Group 21">
            <a:extLst>
              <a:ext uri="{FF2B5EF4-FFF2-40B4-BE49-F238E27FC236}">
                <a16:creationId xmlns:a16="http://schemas.microsoft.com/office/drawing/2014/main" id="{2ABC02A8-76D5-4739-914C-2CEAFCD62035}"/>
              </a:ext>
            </a:extLst>
          </p:cNvPr>
          <p:cNvGrpSpPr>
            <a:grpSpLocks/>
          </p:cNvGrpSpPr>
          <p:nvPr/>
        </p:nvGrpSpPr>
        <p:grpSpPr bwMode="auto">
          <a:xfrm>
            <a:off x="723840" y="1728485"/>
            <a:ext cx="1844675" cy="1843088"/>
            <a:chOff x="1643082" y="2269784"/>
            <a:chExt cx="1844146" cy="184414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1A2981-FFCD-4325-8362-51E116F292E6}"/>
                </a:ext>
              </a:extLst>
            </p:cNvPr>
            <p:cNvSpPr/>
            <p:nvPr/>
          </p:nvSpPr>
          <p:spPr bwMode="auto">
            <a:xfrm>
              <a:off x="1643082" y="2269784"/>
              <a:ext cx="1844146" cy="1844146"/>
            </a:xfrm>
            <a:prstGeom prst="rect">
              <a:avLst/>
            </a:prstGeom>
            <a:solidFill>
              <a:srgbClr val="EB8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8" name="TextBox 37">
              <a:extLst>
                <a:ext uri="{FF2B5EF4-FFF2-40B4-BE49-F238E27FC236}">
                  <a16:creationId xmlns:a16="http://schemas.microsoft.com/office/drawing/2014/main" id="{DA9CFAB5-172F-4CA8-8E7D-2DDBF15D3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082" y="2269784"/>
              <a:ext cx="1844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age</a:t>
              </a:r>
            </a:p>
          </p:txBody>
        </p:sp>
        <p:pic>
          <p:nvPicPr>
            <p:cNvPr id="59" name="Picture 17">
              <a:extLst>
                <a:ext uri="{FF2B5EF4-FFF2-40B4-BE49-F238E27FC236}">
                  <a16:creationId xmlns:a16="http://schemas.microsoft.com/office/drawing/2014/main" id="{FA7F5DDD-9416-42D3-8DEE-8A6AA1C5D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218" y="3021866"/>
              <a:ext cx="656265" cy="939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6">
              <a:extLst>
                <a:ext uri="{FF2B5EF4-FFF2-40B4-BE49-F238E27FC236}">
                  <a16:creationId xmlns:a16="http://schemas.microsoft.com/office/drawing/2014/main" id="{8323AA0F-85DD-4ADE-8295-C12A3AB56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116" y="2506133"/>
              <a:ext cx="584619" cy="149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8">
              <a:extLst>
                <a:ext uri="{FF2B5EF4-FFF2-40B4-BE49-F238E27FC236}">
                  <a16:creationId xmlns:a16="http://schemas.microsoft.com/office/drawing/2014/main" id="{0239A8AB-6D15-48B6-98F7-45A8CD5E2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965" y="3469308"/>
              <a:ext cx="405060" cy="50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594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468C-C14F-4C25-AE1C-17158994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write these words using our</a:t>
            </a:r>
            <a:br>
              <a:rPr lang="en-GB" dirty="0"/>
            </a:br>
            <a:r>
              <a:rPr lang="en-GB" dirty="0"/>
              <a:t>spelling pattern?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0CE82-1E9E-45BE-9194-625C134F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FF09-44FC-404B-B03E-0D2E046C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F9AD1-89DB-46A3-86BC-99D5C81D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B2F2CF-C064-46D2-BC74-1AD26F92CE3B}"/>
              </a:ext>
            </a:extLst>
          </p:cNvPr>
          <p:cNvSpPr txBox="1"/>
          <p:nvPr/>
        </p:nvSpPr>
        <p:spPr>
          <a:xfrm>
            <a:off x="1390002" y="3231874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Orange</a:t>
            </a:r>
          </a:p>
        </p:txBody>
      </p:sp>
      <p:pic>
        <p:nvPicPr>
          <p:cNvPr id="27" name="Picture 30">
            <a:extLst>
              <a:ext uri="{FF2B5EF4-FFF2-40B4-BE49-F238E27FC236}">
                <a16:creationId xmlns:a16="http://schemas.microsoft.com/office/drawing/2014/main" id="{84DA76AE-26F7-4445-8DB4-B4B6AD397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43" y="4749323"/>
            <a:ext cx="8159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6">
            <a:extLst>
              <a:ext uri="{FF2B5EF4-FFF2-40B4-BE49-F238E27FC236}">
                <a16:creationId xmlns:a16="http://schemas.microsoft.com/office/drawing/2014/main" id="{525F6C57-A5AE-4588-B1E2-1FD3047D0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02" y="4749323"/>
            <a:ext cx="218281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8">
            <a:extLst>
              <a:ext uri="{FF2B5EF4-FFF2-40B4-BE49-F238E27FC236}">
                <a16:creationId xmlns:a16="http://schemas.microsoft.com/office/drawing/2014/main" id="{B9B4C4CF-0B99-4275-ACC6-CD08F03CF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99" y="1883622"/>
            <a:ext cx="19986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0" descr="Orange Clip Art">
            <a:extLst>
              <a:ext uri="{FF2B5EF4-FFF2-40B4-BE49-F238E27FC236}">
                <a16:creationId xmlns:a16="http://schemas.microsoft.com/office/drawing/2014/main" id="{48B9D1F0-562E-45E6-ABB9-7A439E90B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03" y="1932919"/>
            <a:ext cx="11953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B19BBE2-EA45-4874-BB2B-92C942746B8C}"/>
              </a:ext>
            </a:extLst>
          </p:cNvPr>
          <p:cNvSpPr txBox="1"/>
          <p:nvPr/>
        </p:nvSpPr>
        <p:spPr>
          <a:xfrm>
            <a:off x="4744558" y="3322822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3F67FD-E245-48C4-9A25-3CD019A9A4AC}"/>
              </a:ext>
            </a:extLst>
          </p:cNvPr>
          <p:cNvSpPr txBox="1"/>
          <p:nvPr/>
        </p:nvSpPr>
        <p:spPr>
          <a:xfrm>
            <a:off x="1535936" y="5969654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hinge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E48ED0-08F4-4D90-9F2C-5F5F9E65C850}"/>
              </a:ext>
            </a:extLst>
          </p:cNvPr>
          <p:cNvSpPr txBox="1"/>
          <p:nvPr/>
        </p:nvSpPr>
        <p:spPr>
          <a:xfrm>
            <a:off x="4690699" y="5996725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cage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4AE3CD-123A-46FA-A8FD-52A6F6CF0740}"/>
              </a:ext>
            </a:extLst>
          </p:cNvPr>
          <p:cNvSpPr/>
          <p:nvPr/>
        </p:nvSpPr>
        <p:spPr>
          <a:xfrm>
            <a:off x="1713102" y="3286050"/>
            <a:ext cx="1315847" cy="559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5E81B3-4D52-4FCF-8E3E-4C3CBB9776D2}"/>
              </a:ext>
            </a:extLst>
          </p:cNvPr>
          <p:cNvSpPr/>
          <p:nvPr/>
        </p:nvSpPr>
        <p:spPr>
          <a:xfrm>
            <a:off x="5163343" y="3429336"/>
            <a:ext cx="1315847" cy="559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E31E00-E6A0-4104-846F-A400E13F4CA6}"/>
              </a:ext>
            </a:extLst>
          </p:cNvPr>
          <p:cNvSpPr/>
          <p:nvPr/>
        </p:nvSpPr>
        <p:spPr>
          <a:xfrm>
            <a:off x="1853159" y="5995191"/>
            <a:ext cx="1315847" cy="559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2EBEB-F9B5-4AC6-8D69-B94AC3CA75D6}"/>
              </a:ext>
            </a:extLst>
          </p:cNvPr>
          <p:cNvSpPr/>
          <p:nvPr/>
        </p:nvSpPr>
        <p:spPr>
          <a:xfrm>
            <a:off x="5259521" y="6047866"/>
            <a:ext cx="1315847" cy="559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4955" y="176591"/>
            <a:ext cx="7886700" cy="1325563"/>
          </a:xfrm>
        </p:spPr>
        <p:txBody>
          <a:bodyPr>
            <a:noAutofit/>
          </a:bodyPr>
          <a:lstStyle/>
          <a:p>
            <a:r>
              <a:rPr lang="en-US" dirty="0"/>
              <a:t>Which words in these sentences use our spelling patterns? Can you explain</a:t>
            </a:r>
            <a:br>
              <a:rPr lang="en-US" dirty="0"/>
            </a:br>
            <a:r>
              <a:rPr lang="en-US" dirty="0"/>
              <a:t>why they are </a:t>
            </a:r>
            <a:r>
              <a:rPr lang="en-US" dirty="0" err="1"/>
              <a:t>dge</a:t>
            </a:r>
            <a:r>
              <a:rPr lang="en-US" dirty="0"/>
              <a:t> or </a:t>
            </a:r>
            <a:r>
              <a:rPr lang="en-US" dirty="0" err="1"/>
              <a:t>ge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AB3FBD-0E47-45C2-A6D2-109742A4C2C1}"/>
              </a:ext>
            </a:extLst>
          </p:cNvPr>
          <p:cNvSpPr txBox="1">
            <a:spLocks/>
          </p:cNvSpPr>
          <p:nvPr/>
        </p:nvSpPr>
        <p:spPr bwMode="auto">
          <a:xfrm>
            <a:off x="-41652" y="1628414"/>
            <a:ext cx="92471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800" dirty="0">
                <a:latin typeface="Comic Sans MS" panose="030F0702030302020204" pitchFamily="66" charset="0"/>
              </a:rPr>
              <a:t>Stages need to have lighting and sound.</a:t>
            </a:r>
            <a:endParaRPr lang="en-US" altLang="en-US" sz="3800" dirty="0">
              <a:latin typeface="Comic Sans MS" panose="030F0702030302020204" pitchFamily="66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0F73E1-76BA-4C2E-A377-214BC4D5B10E}"/>
              </a:ext>
            </a:extLst>
          </p:cNvPr>
          <p:cNvSpPr txBox="1">
            <a:spLocks/>
          </p:cNvSpPr>
          <p:nvPr/>
        </p:nvSpPr>
        <p:spPr bwMode="auto">
          <a:xfrm>
            <a:off x="20636" y="3990187"/>
            <a:ext cx="895191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Their oranges were nice and huge!</a:t>
            </a:r>
            <a:endParaRPr lang="en-US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062AD8-44C4-4FC8-A7DC-F28C5143832B}"/>
              </a:ext>
            </a:extLst>
          </p:cNvPr>
          <p:cNvSpPr txBox="1">
            <a:spLocks/>
          </p:cNvSpPr>
          <p:nvPr/>
        </p:nvSpPr>
        <p:spPr bwMode="auto">
          <a:xfrm>
            <a:off x="-699664" y="5328557"/>
            <a:ext cx="92471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A bridge goes across a river.</a:t>
            </a:r>
            <a:endParaRPr lang="en-US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4A2CD6-FEF6-4798-9376-74F2EB1C59A1}"/>
              </a:ext>
            </a:extLst>
          </p:cNvPr>
          <p:cNvSpPr txBox="1">
            <a:spLocks/>
          </p:cNvSpPr>
          <p:nvPr/>
        </p:nvSpPr>
        <p:spPr bwMode="auto">
          <a:xfrm>
            <a:off x="-69851" y="2651817"/>
            <a:ext cx="928370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800" dirty="0">
                <a:latin typeface="Comic Sans MS" panose="030F0702030302020204" pitchFamily="66" charset="0"/>
              </a:rPr>
              <a:t>Should we put the fudge in the fridge?</a:t>
            </a:r>
            <a:endParaRPr lang="en-US" altLang="en-US" sz="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AE3F06C-AC51-4537-ACC9-6E948B8D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the sheet for today to complete this</a:t>
            </a:r>
            <a:br>
              <a:rPr lang="en-GB" dirty="0"/>
            </a:br>
            <a:r>
              <a:rPr lang="en-GB" dirty="0"/>
              <a:t>activity. Your sheet should look like this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076B5-9FD6-4EFA-A4B6-0A98C6D346B3}"/>
              </a:ext>
            </a:extLst>
          </p:cNvPr>
          <p:cNvSpPr txBox="1"/>
          <p:nvPr/>
        </p:nvSpPr>
        <p:spPr>
          <a:xfrm>
            <a:off x="5739155" y="1516068"/>
            <a:ext cx="32333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Unscramble the letters to make words that use the </a:t>
            </a:r>
            <a:r>
              <a:rPr lang="en-GB" dirty="0" err="1"/>
              <a:t>dge</a:t>
            </a:r>
            <a:r>
              <a:rPr lang="en-GB" dirty="0"/>
              <a:t> or </a:t>
            </a:r>
            <a:r>
              <a:rPr lang="en-GB" dirty="0" err="1"/>
              <a:t>ge</a:t>
            </a:r>
            <a:r>
              <a:rPr lang="en-GB" dirty="0"/>
              <a:t> spelling patterns.</a:t>
            </a:r>
          </a:p>
          <a:p>
            <a:endParaRPr lang="en-GB" dirty="0"/>
          </a:p>
          <a:p>
            <a:r>
              <a:rPr lang="en-GB" dirty="0"/>
              <a:t>The first one has been done for you.</a:t>
            </a:r>
          </a:p>
          <a:p>
            <a:endParaRPr lang="en-GB" dirty="0"/>
          </a:p>
          <a:p>
            <a:r>
              <a:rPr lang="en-GB" dirty="0"/>
              <a:t>If you can’t print off the sheet, don’t worry. Just use your finger to track the path on the screen.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D4D09-BC82-48E6-B49A-910B83F24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93900"/>
            <a:ext cx="4902138" cy="421143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699E1-39F9-428D-B85E-E11C96707E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7932" y="1812121"/>
            <a:ext cx="4187701" cy="46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8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365</Words>
  <Application>Microsoft Office PowerPoint</Application>
  <PresentationFormat>On-screen Show (4:3)</PresentationFormat>
  <Paragraphs>68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Comic Sans MS</vt:lpstr>
      <vt:lpstr>Sassoon Infant Rg</vt:lpstr>
      <vt:lpstr>Twinkl</vt:lpstr>
      <vt:lpstr>Office Theme</vt:lpstr>
      <vt:lpstr>1_Blank</vt:lpstr>
      <vt:lpstr>Monday 4th May 2020</vt:lpstr>
      <vt:lpstr>What do you notice about the letters dge in these words? What sound is it making?</vt:lpstr>
      <vt:lpstr>Can you write these words using our spelling pattern?</vt:lpstr>
      <vt:lpstr>What do you notice about the letters dge in these words? What sound is it making?</vt:lpstr>
      <vt:lpstr>Can you write these words using our spelling pattern?</vt:lpstr>
      <vt:lpstr>Which words in these sentences use our spelling patterns? Can you explain why they are dge or ge?</vt:lpstr>
      <vt:lpstr>Use the sheet for today to complete this activity. Your sheet should look like this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40</cp:revision>
  <cp:lastPrinted>2019-10-08T11:03:42Z</cp:lastPrinted>
  <dcterms:created xsi:type="dcterms:W3CDTF">2016-12-22T17:25:20Z</dcterms:created>
  <dcterms:modified xsi:type="dcterms:W3CDTF">2020-04-27T13:07:31Z</dcterms:modified>
  <cp:category>Templates</cp:category>
</cp:coreProperties>
</file>