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6" r:id="rId2"/>
    <p:sldId id="287" r:id="rId3"/>
    <p:sldId id="290" r:id="rId4"/>
    <p:sldId id="293" r:id="rId5"/>
    <p:sldId id="294" r:id="rId6"/>
    <p:sldId id="295" r:id="rId7"/>
    <p:sldId id="297" r:id="rId8"/>
    <p:sldId id="298" r:id="rId9"/>
    <p:sldId id="299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8" autoAdjust="0"/>
  </p:normalViewPr>
  <p:slideViewPr>
    <p:cSldViewPr>
      <p:cViewPr>
        <p:scale>
          <a:sx n="85" d="100"/>
          <a:sy n="85" d="100"/>
        </p:scale>
        <p:origin x="658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937534-F9F9-4F66-8C9E-7B11C8832B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297127-1655-42B5-9A25-C8AF85B8D4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724D1E-671C-436C-9860-9FE11BF075A4}" type="datetimeFigureOut">
              <a:rPr lang="en-GB"/>
              <a:pPr>
                <a:defRPr/>
              </a:pPr>
              <a:t>13/05/2020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1BE1B1-774B-4311-ACD3-C0D2788586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21F72E2-9DDF-4466-A10B-65454C0F0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2BAF1-2B73-47A2-95A8-9B7FCEA09D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D0B5D-44B3-4D4A-963E-0E794BED9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7822AD-AA0A-4733-94A3-48DD7001B8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CB20F322-D704-4B62-8C93-67B8670691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AE5A64A5-2C0F-4E61-B996-0A30EEA3B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© Copyright Showeet.com – Free PowerPoint Templates. Photo credits: Pixabay (</a:t>
            </a:r>
            <a:r>
              <a:rPr lang="en-US" altLang="en-US"/>
              <a:t>CC0 Public DomainFree for commercial use No attribution required)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2E1AD3A-09D8-4A2C-91C7-7F55ABAB0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219ED2-71AB-463E-AE97-A14128BB14F2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7822AD-AA0A-4733-94A3-48DD7001B84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552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3A W1 / T3B W2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C7AF9B89-76C9-4577-A78F-ACDB1CA76238}"/>
              </a:ext>
            </a:extLst>
          </p:cNvPr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084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3A W1 / T3B W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BF492A4-DA77-4C92-A4D3-8BB48112B7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288" y="6196013"/>
            <a:ext cx="5762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87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29C1FF7-C02F-49DC-BCCB-86E3A047A97A}"/>
              </a:ext>
            </a:extLst>
          </p:cNvPr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7" name="Content Placeholder 11"/>
          <p:cNvSpPr>
            <a:spLocks noGrp="1"/>
          </p:cNvSpPr>
          <p:nvPr>
            <p:ph idx="1"/>
          </p:nvPr>
        </p:nvSpPr>
        <p:spPr>
          <a:xfrm>
            <a:off x="755651" y="1513946"/>
            <a:ext cx="7632700" cy="4578880"/>
          </a:xfrm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85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01-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E838B-8AE9-40A3-99D9-6006A1C548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7"/>
          <a:stretch>
            <a:fillRect/>
          </a:stretch>
        </p:blipFill>
        <p:spPr bwMode="auto">
          <a:xfrm>
            <a:off x="1428750" y="0"/>
            <a:ext cx="7715250" cy="590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015571-F661-4C49-A1DD-7CC74EF803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33"/>
          <a:stretch>
            <a:fillRect/>
          </a:stretch>
        </p:blipFill>
        <p:spPr bwMode="auto">
          <a:xfrm>
            <a:off x="1428750" y="5907088"/>
            <a:ext cx="7715250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065" y="3552028"/>
            <a:ext cx="4875048" cy="2387600"/>
          </a:xfrm>
        </p:spPr>
        <p:txBody>
          <a:bodyPr anchor="b">
            <a:normAutofit/>
          </a:bodyPr>
          <a:lstStyle>
            <a:lvl1pPr algn="l">
              <a:defRPr sz="525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065" y="6030052"/>
            <a:ext cx="4875048" cy="486570"/>
          </a:xfrm>
        </p:spPr>
        <p:txBody>
          <a:bodyPr anchor="ctr">
            <a:normAutofit/>
          </a:bodyPr>
          <a:lstStyle>
            <a:lvl1pPr marL="0" indent="0" algn="l">
              <a:buNone/>
              <a:defRPr sz="2100">
                <a:solidFill>
                  <a:srgbClr val="FF660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B7B42D-7AB4-4405-B134-30E15D0251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51525" y="6457950"/>
            <a:ext cx="3086100" cy="365125"/>
          </a:xfrm>
        </p:spPr>
        <p:txBody>
          <a:bodyPr/>
          <a:lstStyle>
            <a:lvl1pPr eaLnBrk="1" hangingPunct="1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Footer Here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15CAD9-296E-402A-B437-165881B215F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983413" y="6151563"/>
            <a:ext cx="2057400" cy="365125"/>
          </a:xfrm>
        </p:spPr>
        <p:txBody>
          <a:bodyPr/>
          <a:lstStyle>
            <a:lvl1pPr algn="r" eaLnBrk="1" hangingPunct="1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Date Here</a:t>
            </a:r>
          </a:p>
        </p:txBody>
      </p:sp>
    </p:spTree>
    <p:extLst>
      <p:ext uri="{BB962C8B-B14F-4D97-AF65-F5344CB8AC3E}">
        <p14:creationId xmlns:p14="http://schemas.microsoft.com/office/powerpoint/2010/main" val="418850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-Title and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B8913E-29EC-4FD8-922D-72F20BC38D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963" y="2139950"/>
            <a:ext cx="2459037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31F20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93900"/>
            <a:ext cx="6560369" cy="4211432"/>
          </a:xfrm>
        </p:spPr>
        <p:txBody>
          <a:bodyPr>
            <a:normAutofit/>
          </a:bodyPr>
          <a:lstStyle>
            <a:lvl1pPr>
              <a:spcAft>
                <a:spcPts val="450"/>
              </a:spcAft>
              <a:defRPr sz="2700">
                <a:solidFill>
                  <a:srgbClr val="231F20"/>
                </a:solidFill>
              </a:defRPr>
            </a:lvl1pPr>
            <a:lvl2pPr>
              <a:spcAft>
                <a:spcPts val="450"/>
              </a:spcAft>
              <a:defRPr sz="2400">
                <a:solidFill>
                  <a:srgbClr val="231F20"/>
                </a:solidFill>
              </a:defRPr>
            </a:lvl2pPr>
            <a:lvl3pPr>
              <a:spcAft>
                <a:spcPts val="450"/>
              </a:spcAft>
              <a:defRPr sz="2100">
                <a:solidFill>
                  <a:srgbClr val="231F20"/>
                </a:solidFill>
              </a:defRPr>
            </a:lvl3pPr>
            <a:lvl4pPr>
              <a:spcAft>
                <a:spcPts val="450"/>
              </a:spcAft>
              <a:defRPr sz="1800">
                <a:solidFill>
                  <a:srgbClr val="231F20"/>
                </a:solidFill>
              </a:defRPr>
            </a:lvl4pPr>
            <a:lvl5pPr>
              <a:spcAft>
                <a:spcPts val="450"/>
              </a:spcAft>
              <a:defRPr sz="1800">
                <a:solidFill>
                  <a:srgbClr val="231F2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803ADF-0CAB-4EBD-8C8E-825F8E76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475" y="6415088"/>
            <a:ext cx="2057400" cy="365125"/>
          </a:xfrm>
        </p:spPr>
        <p:txBody>
          <a:bodyPr/>
          <a:lstStyle>
            <a:lvl1pPr eaLnBrk="1" hangingPunct="1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Date Here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7CE400-68A0-479C-B74E-47F71A94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15088"/>
            <a:ext cx="3086100" cy="365125"/>
          </a:xfrm>
        </p:spPr>
        <p:txBody>
          <a:bodyPr/>
          <a:lstStyle>
            <a:lvl1pPr eaLnBrk="1" hangingPunct="1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Footer Here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6C9144-8158-4C5E-9D41-F72C1633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15150" y="6415088"/>
            <a:ext cx="2057400" cy="365125"/>
          </a:xfrm>
        </p:spPr>
        <p:txBody>
          <a:bodyPr/>
          <a:lstStyle>
            <a:lvl1pPr eaLnBrk="1" hangingPunct="1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116388-D243-4F66-9AD5-66636B1FF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0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14F8B1E-4783-42F2-859D-BA24D9F8FB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13DE11B8-6070-43AA-A495-A8469019D8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1C1C1C"/>
          </a:solidFill>
          <a:latin typeface="Twinkl" pitchFamily="50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76A71397-980A-46BC-A1D5-1B2738B55E0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800">
                <a:solidFill>
                  <a:srgbClr val="A6A6A6"/>
                </a:solidFill>
                <a:latin typeface="Calibri" panose="020F0502020204030204" pitchFamily="34" charset="0"/>
              </a:rPr>
              <a:t>Your Date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7055-DB65-4B66-A727-22F21D771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96875" y="4129088"/>
            <a:ext cx="8547100" cy="2387600"/>
          </a:xfrm>
        </p:spPr>
        <p:txBody>
          <a:bodyPr/>
          <a:lstStyle/>
          <a:p>
            <a:pPr>
              <a:defRPr/>
            </a:pPr>
            <a:r>
              <a:rPr lang="en-US" baseline="30000" dirty="0"/>
              <a:t>Thursday 20th May 2020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A4132-7C4A-4925-8AAA-C78C96911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900" y="6029325"/>
            <a:ext cx="4875213" cy="487363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en-US" dirty="0"/>
              <a:t>English - Spelling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B367459-86C7-44BD-89DD-B6A15A5F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450850"/>
            <a:ext cx="8162925" cy="1150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/>
              <a:t>Yesterday, we learnt that The Bad-Tempered Ladybird is a Character Flaw story.</a:t>
            </a:r>
          </a:p>
        </p:txBody>
      </p:sp>
      <p:pic>
        <p:nvPicPr>
          <p:cNvPr id="11267" name="Picture 8">
            <a:extLst>
              <a:ext uri="{FF2B5EF4-FFF2-40B4-BE49-F238E27FC236}">
                <a16:creationId xmlns:a16="http://schemas.microsoft.com/office/drawing/2014/main" id="{D0F77559-F5EC-46AC-866C-58362E8F2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3416300" cy="338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le 5">
            <a:extLst>
              <a:ext uri="{FF2B5EF4-FFF2-40B4-BE49-F238E27FC236}">
                <a16:creationId xmlns:a16="http://schemas.microsoft.com/office/drawing/2014/main" id="{70244F5A-8591-4F8E-8D04-4A1707D81AAE}"/>
              </a:ext>
            </a:extLst>
          </p:cNvPr>
          <p:cNvSpPr>
            <a:spLocks/>
          </p:cNvSpPr>
          <p:nvPr/>
        </p:nvSpPr>
        <p:spPr bwMode="auto">
          <a:xfrm>
            <a:off x="0" y="4725144"/>
            <a:ext cx="76676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cs typeface="Sassoon Infant Rg" pitchFamily="50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600" b="1" dirty="0">
              <a:solidFill>
                <a:srgbClr val="231F20"/>
              </a:solidFill>
            </a:endParaRP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B0714743-B241-4CB4-959E-86EA811B3BDF}"/>
              </a:ext>
            </a:extLst>
          </p:cNvPr>
          <p:cNvSpPr txBox="1">
            <a:spLocks/>
          </p:cNvSpPr>
          <p:nvPr/>
        </p:nvSpPr>
        <p:spPr bwMode="auto">
          <a:xfrm>
            <a:off x="-247651" y="5694813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231F20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9pPr>
          </a:lstStyle>
          <a:p>
            <a:pPr>
              <a:defRPr/>
            </a:pPr>
            <a:r>
              <a:rPr lang="en-GB" sz="2800" dirty="0"/>
              <a:t>What happens in a Character Flaw Story?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214D-3693-407B-96B6-6E3CEABD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15" y="-170210"/>
            <a:ext cx="8162925" cy="1150938"/>
          </a:xfrm>
        </p:spPr>
        <p:txBody>
          <a:bodyPr/>
          <a:lstStyle/>
          <a:p>
            <a:r>
              <a:rPr lang="en-GB" dirty="0"/>
              <a:t>Character Flaw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D5048-ECBD-4774-B420-01D22B76D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692" y="548680"/>
            <a:ext cx="6560369" cy="4211432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C1C66E-FDE2-4464-A034-942BF99C1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185339"/>
              </p:ext>
            </p:extLst>
          </p:nvPr>
        </p:nvGraphicFramePr>
        <p:xfrm>
          <a:off x="827584" y="1268760"/>
          <a:ext cx="7036726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4022699069"/>
                    </a:ext>
                  </a:extLst>
                </a:gridCol>
                <a:gridCol w="5956606">
                  <a:extLst>
                    <a:ext uri="{9D8B030D-6E8A-4147-A177-3AD203B41FA5}">
                      <a16:colId xmlns:a16="http://schemas.microsoft.com/office/drawing/2014/main" val="943844421"/>
                    </a:ext>
                  </a:extLst>
                </a:gridCol>
              </a:tblGrid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Introduce the Main Character and the situation.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56585"/>
                  </a:ext>
                </a:extLst>
              </a:tr>
              <a:tr h="755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 flaw is revealed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8888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flaw leads the Main Character into trouble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473524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Resolution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 Character learns a lesson and changes their ways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604849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is well for the future because of the change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8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92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9D4F-7B3B-40D7-ACB8-16E79A2F5B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2008" y="476250"/>
            <a:ext cx="7740352" cy="1013328"/>
          </a:xfrm>
        </p:spPr>
        <p:txBody>
          <a:bodyPr>
            <a:noAutofit/>
          </a:bodyPr>
          <a:lstStyle/>
          <a:p>
            <a:r>
              <a:rPr lang="en-GB" sz="2800" dirty="0"/>
              <a:t>You planned your own Character Flaw story. Today, we are going to write our stories using</a:t>
            </a:r>
            <a:br>
              <a:rPr lang="en-GB" sz="2800" dirty="0"/>
            </a:br>
            <a:r>
              <a:rPr lang="en-GB" sz="2800" dirty="0"/>
              <a:t>our plans to help us. My plan looked </a:t>
            </a:r>
            <a:r>
              <a:rPr lang="en-GB" sz="2800"/>
              <a:t>like this..</a:t>
            </a:r>
            <a:endParaRPr lang="en-GB"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08C0FB-FCE5-46F4-838D-93AFF44E1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404435"/>
              </p:ext>
            </p:extLst>
          </p:nvPr>
        </p:nvGraphicFramePr>
        <p:xfrm>
          <a:off x="251520" y="2060848"/>
          <a:ext cx="6984775" cy="474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719">
                  <a:extLst>
                    <a:ext uri="{9D8B030D-6E8A-4147-A177-3AD203B41FA5}">
                      <a16:colId xmlns:a16="http://schemas.microsoft.com/office/drawing/2014/main" val="4022699069"/>
                    </a:ext>
                  </a:extLst>
                </a:gridCol>
                <a:gridCol w="2263617">
                  <a:extLst>
                    <a:ext uri="{9D8B030D-6E8A-4147-A177-3AD203B41FA5}">
                      <a16:colId xmlns:a16="http://schemas.microsoft.com/office/drawing/2014/main" val="943844421"/>
                    </a:ext>
                  </a:extLst>
                </a:gridCol>
                <a:gridCol w="3960439">
                  <a:extLst>
                    <a:ext uri="{9D8B030D-6E8A-4147-A177-3AD203B41FA5}">
                      <a16:colId xmlns:a16="http://schemas.microsoft.com/office/drawing/2014/main" val="3463596541"/>
                    </a:ext>
                  </a:extLst>
                </a:gridCol>
              </a:tblGrid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Introduce the Main Character and the situation.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The Rude Rabbit hops into the field full of carrots.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656585"/>
                  </a:ext>
                </a:extLst>
              </a:tr>
              <a:tr h="755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Build up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 flaw is revealed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friendly rabbit offers share the carrots but The Rude Rabbit wants them all because he is greedy and says he is going to fight the friendly rabbit.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928888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flaw leads the Main Character into trouble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Rude rabbit hops off to find bigger animals to fight. He finds a dog, a pony and a bull. The bull flings the rabbit into the air with his horns and the rabbit lands with a thud in the carrot field.</a:t>
                      </a:r>
                    </a:p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473524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Resolution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 Character learns a lesson and changes their ways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Rude Rabbit is feeling very sorry for himself. The friendly rabbit is kind and offers The Rude Rabbit some of the carrots. He says thank you and they share.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604849"/>
                  </a:ext>
                </a:extLst>
              </a:tr>
              <a:tr h="9451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Ending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is well for the future because of the change 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two rabbits dig a new burrow to share in the corner of the field.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8588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FE9425F-C07D-452D-BB17-1BC50BA1E3E3}"/>
              </a:ext>
            </a:extLst>
          </p:cNvPr>
          <p:cNvSpPr txBox="1"/>
          <p:nvPr/>
        </p:nvSpPr>
        <p:spPr>
          <a:xfrm>
            <a:off x="7285564" y="1496383"/>
            <a:ext cx="17547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Questions to help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3F5AE-F99B-473A-9F3F-B0DBB52C30B1}"/>
              </a:ext>
            </a:extLst>
          </p:cNvPr>
          <p:cNvSpPr txBox="1"/>
          <p:nvPr/>
        </p:nvSpPr>
        <p:spPr>
          <a:xfrm>
            <a:off x="7285564" y="2279092"/>
            <a:ext cx="1754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Where do we first meet our character?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88CAFE-D53F-490F-A662-0E21468E92F9}"/>
              </a:ext>
            </a:extLst>
          </p:cNvPr>
          <p:cNvSpPr txBox="1"/>
          <p:nvPr/>
        </p:nvSpPr>
        <p:spPr>
          <a:xfrm>
            <a:off x="7253517" y="3094448"/>
            <a:ext cx="17547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What is wrong with the character? How do we find out?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6C6622-CC9D-4774-BF1B-B81D15C4DDC1}"/>
              </a:ext>
            </a:extLst>
          </p:cNvPr>
          <p:cNvSpPr txBox="1"/>
          <p:nvPr/>
        </p:nvSpPr>
        <p:spPr>
          <a:xfrm>
            <a:off x="7298630" y="4044107"/>
            <a:ext cx="1754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How does their flaw cause them a problem?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F05ACF-C6CE-4B75-829A-4D66835F29D0}"/>
              </a:ext>
            </a:extLst>
          </p:cNvPr>
          <p:cNvSpPr txBox="1"/>
          <p:nvPr/>
        </p:nvSpPr>
        <p:spPr>
          <a:xfrm>
            <a:off x="7298630" y="5085842"/>
            <a:ext cx="1754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How have they changed?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0DA12B-0159-447A-9C9A-2D2F073D6EFF}"/>
              </a:ext>
            </a:extLst>
          </p:cNvPr>
          <p:cNvSpPr txBox="1"/>
          <p:nvPr/>
        </p:nvSpPr>
        <p:spPr>
          <a:xfrm>
            <a:off x="7339303" y="6166306"/>
            <a:ext cx="17547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How do we know the world is alright again?</a:t>
            </a:r>
          </a:p>
        </p:txBody>
      </p:sp>
    </p:spTree>
    <p:extLst>
      <p:ext uri="{BB962C8B-B14F-4D97-AF65-F5344CB8AC3E}">
        <p14:creationId xmlns:p14="http://schemas.microsoft.com/office/powerpoint/2010/main" val="289107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BA9BA-25A4-4CCD-9708-AA3EA6168BF7}"/>
              </a:ext>
            </a:extLst>
          </p:cNvPr>
          <p:cNvSpPr txBox="1">
            <a:spLocks/>
          </p:cNvSpPr>
          <p:nvPr/>
        </p:nvSpPr>
        <p:spPr bwMode="auto">
          <a:xfrm>
            <a:off x="899592" y="260648"/>
            <a:ext cx="7740352" cy="101332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1C1C1C"/>
                </a:solidFill>
                <a:latin typeface="Twinkl" pitchFamily="50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9pPr>
          </a:lstStyle>
          <a:p>
            <a:pPr algn="ctr"/>
            <a:r>
              <a:rPr lang="en-GB" sz="2800" dirty="0"/>
              <a:t>Before we start, what Year 2 writing skills should we try and include?</a:t>
            </a:r>
          </a:p>
          <a:p>
            <a:pPr algn="ctr"/>
            <a:r>
              <a:rPr lang="en-GB" sz="2800" dirty="0"/>
              <a:t>What do we know about stories?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40AD1D-C11D-471A-B546-06289901D0D8}"/>
              </a:ext>
            </a:extLst>
          </p:cNvPr>
          <p:cNvSpPr txBox="1"/>
          <p:nvPr/>
        </p:nvSpPr>
        <p:spPr>
          <a:xfrm>
            <a:off x="305272" y="1412776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Stories need a good opening line.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need to use interesting adjectives to describe.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need to use conjunctions to make our sentences longer.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need to use a range of sentence types.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need to use the correct punctuation.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need to think carefully about our spelling.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Be careful when character talk. Remember to split up the speech with a little action.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EA1DA-A3B6-44FC-9475-87383B2F4D61}"/>
              </a:ext>
            </a:extLst>
          </p:cNvPr>
          <p:cNvSpPr/>
          <p:nvPr/>
        </p:nvSpPr>
        <p:spPr>
          <a:xfrm>
            <a:off x="179512" y="1424481"/>
            <a:ext cx="8928992" cy="5262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27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B902E-DE7A-40BB-95E3-97EAC4DBEA7F}"/>
              </a:ext>
            </a:extLst>
          </p:cNvPr>
          <p:cNvSpPr txBox="1">
            <a:spLocks/>
          </p:cNvSpPr>
          <p:nvPr/>
        </p:nvSpPr>
        <p:spPr bwMode="auto">
          <a:xfrm>
            <a:off x="-108520" y="0"/>
            <a:ext cx="9361040" cy="648072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1C1C1C"/>
                </a:solidFill>
                <a:latin typeface="Twinkl" pitchFamily="50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9pPr>
          </a:lstStyle>
          <a:p>
            <a:pPr algn="ctr"/>
            <a:r>
              <a:rPr lang="en-GB" sz="2000" dirty="0"/>
              <a:t>My turn….I’ve added some notes so that you can what I have done.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3C4160-1F75-4036-A62C-C9CD269E5198}"/>
              </a:ext>
            </a:extLst>
          </p:cNvPr>
          <p:cNvSpPr txBox="1">
            <a:spLocks/>
          </p:cNvSpPr>
          <p:nvPr/>
        </p:nvSpPr>
        <p:spPr bwMode="auto">
          <a:xfrm>
            <a:off x="2483768" y="324036"/>
            <a:ext cx="3528392" cy="648072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1C1C1C"/>
                </a:solidFill>
                <a:latin typeface="Twinkl" pitchFamily="50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9pPr>
          </a:lstStyle>
          <a:p>
            <a:pPr algn="ctr"/>
            <a:r>
              <a:rPr lang="en-GB" sz="2800" dirty="0"/>
              <a:t>The Rude Rabbit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73EF38-9095-41AA-9C72-3C4CB9503B24}"/>
              </a:ext>
            </a:extLst>
          </p:cNvPr>
          <p:cNvSpPr txBox="1"/>
          <p:nvPr/>
        </p:nvSpPr>
        <p:spPr>
          <a:xfrm>
            <a:off x="1331640" y="1300009"/>
            <a:ext cx="69847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Back in the days when animals could speak, there was</a:t>
            </a:r>
          </a:p>
          <a:p>
            <a:r>
              <a:rPr lang="en-GB" sz="2000" dirty="0"/>
              <a:t>a field bursting with underground, orange surprises.</a:t>
            </a:r>
          </a:p>
          <a:p>
            <a:endParaRPr lang="en-GB" sz="2000" dirty="0"/>
          </a:p>
          <a:p>
            <a:r>
              <a:rPr lang="en-GB" sz="2000" dirty="0"/>
              <a:t>At 6 o’clock, the sun came up over the beautiful carrot field. A friendly rabbit hopped in from the left but at the same time a rude rabbit popped in from the right.</a:t>
            </a:r>
          </a:p>
          <a:p>
            <a:r>
              <a:rPr lang="en-GB" sz="2000" dirty="0"/>
              <a:t>“Good morning! Would you like a carrot?” asked the friendly rabbit.</a:t>
            </a:r>
          </a:p>
          <a:p>
            <a:r>
              <a:rPr lang="en-GB" sz="2000" dirty="0"/>
              <a:t>“Clear off! These carrots are mine! All mine!” screeched the rude rabbit “unless you want to fight me for them?”</a:t>
            </a:r>
          </a:p>
          <a:p>
            <a:r>
              <a:rPr lang="en-GB" sz="2000" dirty="0"/>
              <a:t>The friendly rabbit looked the rude rabbit straight in his beady, mean eyes and said “If you insist”.</a:t>
            </a:r>
          </a:p>
          <a:p>
            <a:endParaRPr lang="en-GB" sz="2000" dirty="0"/>
          </a:p>
          <a:p>
            <a:r>
              <a:rPr lang="en-GB" sz="2000" dirty="0"/>
              <a:t>The rude rabbit looked a little unsure. “Oh you’re to small to fight”.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6C829F-7325-4780-AEA8-B45343738205}"/>
              </a:ext>
            </a:extLst>
          </p:cNvPr>
          <p:cNvSpPr txBox="1"/>
          <p:nvPr/>
        </p:nvSpPr>
        <p:spPr>
          <a:xfrm>
            <a:off x="179512" y="1463298"/>
            <a:ext cx="10801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Opening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D3C7D8-90CE-4521-82A0-73DD56ED8D0D}"/>
              </a:ext>
            </a:extLst>
          </p:cNvPr>
          <p:cNvSpPr txBox="1"/>
          <p:nvPr/>
        </p:nvSpPr>
        <p:spPr>
          <a:xfrm>
            <a:off x="7740352" y="1321914"/>
            <a:ext cx="108012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 different way to describe carrots!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337DBD-8DE0-446E-8E52-6B3CDFD18509}"/>
              </a:ext>
            </a:extLst>
          </p:cNvPr>
          <p:cNvSpPr txBox="1"/>
          <p:nvPr/>
        </p:nvSpPr>
        <p:spPr>
          <a:xfrm>
            <a:off x="179512" y="3450486"/>
            <a:ext cx="10801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Build up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72E086-B183-4138-83BB-EBB659AC757E}"/>
              </a:ext>
            </a:extLst>
          </p:cNvPr>
          <p:cNvSpPr txBox="1"/>
          <p:nvPr/>
        </p:nvSpPr>
        <p:spPr>
          <a:xfrm>
            <a:off x="7848364" y="4304547"/>
            <a:ext cx="1080120" cy="6001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Added action to split up the speech.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2315E3-7646-47C6-B3EC-BE07135E607F}"/>
              </a:ext>
            </a:extLst>
          </p:cNvPr>
          <p:cNvSpPr txBox="1"/>
          <p:nvPr/>
        </p:nvSpPr>
        <p:spPr>
          <a:xfrm>
            <a:off x="7884368" y="2880716"/>
            <a:ext cx="936104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conjunction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C73B55-1BCD-452F-9706-E316B5C01FD4}"/>
              </a:ext>
            </a:extLst>
          </p:cNvPr>
          <p:cNvSpPr txBox="1"/>
          <p:nvPr/>
        </p:nvSpPr>
        <p:spPr>
          <a:xfrm>
            <a:off x="1583668" y="920615"/>
            <a:ext cx="1080120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An interesting story opener.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D57E4-639B-4D1C-8E68-66BB0DDADE9C}"/>
              </a:ext>
            </a:extLst>
          </p:cNvPr>
          <p:cNvSpPr txBox="1"/>
          <p:nvPr/>
        </p:nvSpPr>
        <p:spPr>
          <a:xfrm>
            <a:off x="4968044" y="3523694"/>
            <a:ext cx="1404156" cy="26534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Question with a 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5D1D10-1D9D-4093-AB78-B788FAFE8D06}"/>
              </a:ext>
            </a:extLst>
          </p:cNvPr>
          <p:cNvSpPr txBox="1"/>
          <p:nvPr/>
        </p:nvSpPr>
        <p:spPr>
          <a:xfrm>
            <a:off x="282407" y="4197460"/>
            <a:ext cx="1080120" cy="2616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Command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1A447A2-B187-43DE-8C9D-D30D2AD18E08}"/>
              </a:ext>
            </a:extLst>
          </p:cNvPr>
          <p:cNvCxnSpPr>
            <a:stCxn id="11" idx="3"/>
          </p:cNvCxnSpPr>
          <p:nvPr/>
        </p:nvCxnSpPr>
        <p:spPr>
          <a:xfrm>
            <a:off x="2663788" y="1136059"/>
            <a:ext cx="468052" cy="2154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D5BAF0D-69C4-4943-8F97-9771812033E4}"/>
              </a:ext>
            </a:extLst>
          </p:cNvPr>
          <p:cNvCxnSpPr>
            <a:cxnSpLocks/>
          </p:cNvCxnSpPr>
          <p:nvPr/>
        </p:nvCxnSpPr>
        <p:spPr>
          <a:xfrm flipH="1">
            <a:off x="7257093" y="1706634"/>
            <a:ext cx="411251" cy="20852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7AA41F1-C5D6-41AD-B240-4F057B0C5AA5}"/>
              </a:ext>
            </a:extLst>
          </p:cNvPr>
          <p:cNvCxnSpPr>
            <a:cxnSpLocks/>
          </p:cNvCxnSpPr>
          <p:nvPr/>
        </p:nvCxnSpPr>
        <p:spPr>
          <a:xfrm flipV="1">
            <a:off x="1146503" y="4007764"/>
            <a:ext cx="437165" cy="18906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B4AE071-FFDF-44F8-B059-5981FD416493}"/>
              </a:ext>
            </a:extLst>
          </p:cNvPr>
          <p:cNvCxnSpPr>
            <a:cxnSpLocks/>
          </p:cNvCxnSpPr>
          <p:nvPr/>
        </p:nvCxnSpPr>
        <p:spPr>
          <a:xfrm flipH="1" flipV="1">
            <a:off x="5535107" y="3429455"/>
            <a:ext cx="270030" cy="19511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9B5C064-6C2A-4324-A832-73B841BE13A8}"/>
              </a:ext>
            </a:extLst>
          </p:cNvPr>
          <p:cNvCxnSpPr>
            <a:cxnSpLocks/>
          </p:cNvCxnSpPr>
          <p:nvPr/>
        </p:nvCxnSpPr>
        <p:spPr>
          <a:xfrm flipH="1">
            <a:off x="7431851" y="4312097"/>
            <a:ext cx="416513" cy="14697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87BB25AD-2C88-461F-9E23-28A501259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5" y="4746030"/>
            <a:ext cx="1231005" cy="191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07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273EF38-9095-41AA-9C72-3C4CB9503B24}"/>
              </a:ext>
            </a:extLst>
          </p:cNvPr>
          <p:cNvSpPr txBox="1"/>
          <p:nvPr/>
        </p:nvSpPr>
        <p:spPr>
          <a:xfrm>
            <a:off x="1403648" y="332656"/>
            <a:ext cx="676875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“Then why don’t you go and fight someone bigger?” replied the friendly rabbit.</a:t>
            </a:r>
          </a:p>
          <a:p>
            <a:r>
              <a:rPr lang="en-GB" sz="2000" dirty="0"/>
              <a:t>“I will!” growled the rude rabbit and he bounced out of sight.</a:t>
            </a:r>
          </a:p>
          <a:p>
            <a:endParaRPr lang="en-GB" sz="2000" dirty="0"/>
          </a:p>
          <a:p>
            <a:r>
              <a:rPr lang="en-GB" sz="2000" dirty="0"/>
              <a:t>At 9 o’clock the rude rabbit jumped into a dog. “Hey you! Want to fight?” he shouted.</a:t>
            </a:r>
          </a:p>
          <a:p>
            <a:r>
              <a:rPr lang="en-GB" sz="2000" dirty="0"/>
              <a:t>The dog showed his sharp teeth and growled in a low, grumbly voice “ If you insist”.</a:t>
            </a:r>
          </a:p>
          <a:p>
            <a:r>
              <a:rPr lang="en-GB" sz="2000" dirty="0"/>
              <a:t>“Oh, you’re not big enough!” squeaked the rude</a:t>
            </a:r>
          </a:p>
          <a:p>
            <a:r>
              <a:rPr lang="en-GB" sz="2000" dirty="0"/>
              <a:t>Rabbit and he hopped off.</a:t>
            </a:r>
          </a:p>
          <a:p>
            <a:endParaRPr lang="en-GB" sz="2000" dirty="0"/>
          </a:p>
          <a:p>
            <a:r>
              <a:rPr lang="en-GB" sz="2000" dirty="0"/>
              <a:t>At 12 o’clock he sprang into a fine, white horse. “Hey you! Want to fight?” he spat.</a:t>
            </a:r>
          </a:p>
          <a:p>
            <a:r>
              <a:rPr lang="en-GB" sz="2000" dirty="0"/>
              <a:t>The horse drew up onto his back legs and bucked around. His sharp, hooves ready to kick. “If you insist” he whinnied. </a:t>
            </a:r>
          </a:p>
          <a:p>
            <a:r>
              <a:rPr lang="en-GB" sz="2000" dirty="0"/>
              <a:t>“Oh, you’re not big enough!” said the rude</a:t>
            </a:r>
          </a:p>
          <a:p>
            <a:r>
              <a:rPr lang="en-GB" sz="2000" dirty="0"/>
              <a:t>Rabbit and he hopped off.</a:t>
            </a:r>
          </a:p>
          <a:p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4295C8-6A9C-4750-BA29-0C6908EC4A88}"/>
              </a:ext>
            </a:extLst>
          </p:cNvPr>
          <p:cNvSpPr txBox="1"/>
          <p:nvPr/>
        </p:nvSpPr>
        <p:spPr>
          <a:xfrm>
            <a:off x="7632340" y="692696"/>
            <a:ext cx="1080120" cy="6001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Instead of saying he went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435425-0F81-4E82-BC9C-1BFF15EBCFEC}"/>
              </a:ext>
            </a:extLst>
          </p:cNvPr>
          <p:cNvSpPr txBox="1"/>
          <p:nvPr/>
        </p:nvSpPr>
        <p:spPr>
          <a:xfrm>
            <a:off x="179512" y="2492896"/>
            <a:ext cx="1080120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Described what the dog has that might scare the rabbit a little bit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5CFF9-3E32-403D-BD5A-4476DE3FA340}"/>
              </a:ext>
            </a:extLst>
          </p:cNvPr>
          <p:cNvSpPr txBox="1"/>
          <p:nvPr/>
        </p:nvSpPr>
        <p:spPr>
          <a:xfrm>
            <a:off x="179512" y="4437112"/>
            <a:ext cx="1080120" cy="93871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Using different words for how my character moves.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B2779D-8CC3-4595-BCFA-6C1EB5549466}"/>
              </a:ext>
            </a:extLst>
          </p:cNvPr>
          <p:cNvSpPr txBox="1"/>
          <p:nvPr/>
        </p:nvSpPr>
        <p:spPr>
          <a:xfrm>
            <a:off x="7524328" y="5085184"/>
            <a:ext cx="1080120" cy="60016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Making my horse look ready to fight.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BE7A9D-6E7C-4090-A4F1-E44FA6249B44}"/>
              </a:ext>
            </a:extLst>
          </p:cNvPr>
          <p:cNvSpPr txBox="1"/>
          <p:nvPr/>
        </p:nvSpPr>
        <p:spPr>
          <a:xfrm>
            <a:off x="251520" y="548680"/>
            <a:ext cx="108012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New line when someone new speaks.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DB05F2-78E3-4534-B449-6EA6BE7DF15C}"/>
              </a:ext>
            </a:extLst>
          </p:cNvPr>
          <p:cNvCxnSpPr>
            <a:cxnSpLocks/>
          </p:cNvCxnSpPr>
          <p:nvPr/>
        </p:nvCxnSpPr>
        <p:spPr>
          <a:xfrm flipH="1">
            <a:off x="7088505" y="780592"/>
            <a:ext cx="864096" cy="1547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FC61208-4CF6-4CBF-A729-BB378FBF8C4E}"/>
              </a:ext>
            </a:extLst>
          </p:cNvPr>
          <p:cNvCxnSpPr>
            <a:cxnSpLocks/>
          </p:cNvCxnSpPr>
          <p:nvPr/>
        </p:nvCxnSpPr>
        <p:spPr>
          <a:xfrm flipV="1">
            <a:off x="1025606" y="4293096"/>
            <a:ext cx="2394266" cy="26712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2956E3C-4A2C-4C12-BB7B-021A37CCC2C2}"/>
              </a:ext>
            </a:extLst>
          </p:cNvPr>
          <p:cNvCxnSpPr/>
          <p:nvPr/>
        </p:nvCxnSpPr>
        <p:spPr>
          <a:xfrm>
            <a:off x="2663788" y="1136059"/>
            <a:ext cx="468052" cy="21544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133ED4F-2BA7-4F60-92FF-BF2DFE09DAAD}"/>
              </a:ext>
            </a:extLst>
          </p:cNvPr>
          <p:cNvCxnSpPr>
            <a:cxnSpLocks/>
          </p:cNvCxnSpPr>
          <p:nvPr/>
        </p:nvCxnSpPr>
        <p:spPr>
          <a:xfrm flipH="1" flipV="1">
            <a:off x="7776356" y="4898979"/>
            <a:ext cx="540060" cy="25821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04688A3A-9499-404A-8499-437CFC697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601" y="1893284"/>
            <a:ext cx="1176434" cy="183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65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501065-2C38-425B-A5EB-FA0111330C92}"/>
              </a:ext>
            </a:extLst>
          </p:cNvPr>
          <p:cNvSpPr/>
          <p:nvPr/>
        </p:nvSpPr>
        <p:spPr>
          <a:xfrm>
            <a:off x="1619672" y="332656"/>
            <a:ext cx="67687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At 3 o’clock he gambolled straight into a huge, angry bull . “Hey you! Want to fight?” he screeched.</a:t>
            </a:r>
          </a:p>
          <a:p>
            <a:r>
              <a:rPr lang="en-GB" sz="2000" dirty="0"/>
              <a:t>The bull charged at the rude rabbit at full speed and he lowered his long, sharp, dangerous horns. He gave the rabbit such a BIFF that he travelled over forests and over rivers and landed back in the luscious carrot field.</a:t>
            </a:r>
          </a:p>
          <a:p>
            <a:endParaRPr lang="en-GB" sz="2000" dirty="0"/>
          </a:p>
          <a:p>
            <a:r>
              <a:rPr lang="en-GB" sz="2000" dirty="0"/>
              <a:t>“Hello, you’re back” smiled the friendly rabbit. “You look sad, would you like a carrot?”.</a:t>
            </a:r>
          </a:p>
          <a:p>
            <a:r>
              <a:rPr lang="en-GB" sz="2000" dirty="0"/>
              <a:t>“Yes please” sobbed the rude rabbit feeling very sorry for himself. “ I’m very sorry”.</a:t>
            </a:r>
          </a:p>
          <a:p>
            <a:endParaRPr lang="en-GB" sz="2000" dirty="0"/>
          </a:p>
          <a:p>
            <a:r>
              <a:rPr lang="en-GB" sz="2000" dirty="0"/>
              <a:t>Once they had finished a delicious feast of carrots, the two rabbits worked together to make a deep burrow that they could share. When the moon came out, they snuggled up together and went to sleep. What a busy day they’d had!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A895B-8940-4B46-B7E0-F47E0049E418}"/>
              </a:ext>
            </a:extLst>
          </p:cNvPr>
          <p:cNvSpPr txBox="1"/>
          <p:nvPr/>
        </p:nvSpPr>
        <p:spPr>
          <a:xfrm>
            <a:off x="251520" y="1124744"/>
            <a:ext cx="10801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Problem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E016F5-3194-46EC-AB99-7AE139407A56}"/>
              </a:ext>
            </a:extLst>
          </p:cNvPr>
          <p:cNvSpPr txBox="1"/>
          <p:nvPr/>
        </p:nvSpPr>
        <p:spPr>
          <a:xfrm>
            <a:off x="264187" y="1855733"/>
            <a:ext cx="1080120" cy="76944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I’ve used capitals for effect like in the story.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9B82FB-A516-4DE1-9A44-DEB925562408}"/>
              </a:ext>
            </a:extLst>
          </p:cNvPr>
          <p:cNvSpPr txBox="1"/>
          <p:nvPr/>
        </p:nvSpPr>
        <p:spPr>
          <a:xfrm>
            <a:off x="251520" y="3078451"/>
            <a:ext cx="1211469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Resolution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44EA0E-FAB7-4AC9-8FB6-2B20BBC98371}"/>
              </a:ext>
            </a:extLst>
          </p:cNvPr>
          <p:cNvSpPr txBox="1"/>
          <p:nvPr/>
        </p:nvSpPr>
        <p:spPr>
          <a:xfrm>
            <a:off x="377606" y="4365104"/>
            <a:ext cx="108012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Ending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8C55AD-06EB-472F-B957-DC21375A1345}"/>
              </a:ext>
            </a:extLst>
          </p:cNvPr>
          <p:cNvSpPr txBox="1"/>
          <p:nvPr/>
        </p:nvSpPr>
        <p:spPr>
          <a:xfrm>
            <a:off x="7092280" y="5349414"/>
            <a:ext cx="1080120" cy="43088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1100" dirty="0"/>
              <a:t>Exclamation sentence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FCFFE42-B237-4DF9-B8BC-A2FDEC82A9E1}"/>
              </a:ext>
            </a:extLst>
          </p:cNvPr>
          <p:cNvCxnSpPr>
            <a:cxnSpLocks/>
          </p:cNvCxnSpPr>
          <p:nvPr/>
        </p:nvCxnSpPr>
        <p:spPr>
          <a:xfrm flipV="1">
            <a:off x="1457726" y="1855733"/>
            <a:ext cx="1746122" cy="349131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6D9B525-2134-4295-B8D6-87DD390DC202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6660232" y="5246190"/>
            <a:ext cx="432048" cy="31866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3C83BE34-2B93-4FCE-8C1E-974832349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57" y="5405524"/>
            <a:ext cx="2041438" cy="124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5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601FB-89C7-44CB-BCC8-377DEE8435C0}"/>
              </a:ext>
            </a:extLst>
          </p:cNvPr>
          <p:cNvSpPr txBox="1">
            <a:spLocks/>
          </p:cNvSpPr>
          <p:nvPr/>
        </p:nvSpPr>
        <p:spPr bwMode="auto">
          <a:xfrm>
            <a:off x="701824" y="3284984"/>
            <a:ext cx="7740352" cy="101332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1C1C1C"/>
                </a:solidFill>
                <a:latin typeface="Twinkl" pitchFamily="50" charset="0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 pitchFamily="2" charset="0"/>
              </a:defRPr>
            </a:lvl9pPr>
          </a:lstStyle>
          <a:p>
            <a:pPr algn="ctr"/>
            <a:r>
              <a:rPr lang="en-GB" sz="2800" dirty="0"/>
              <a:t>Now, it is your turn to write your Character Flaw stories!</a:t>
            </a:r>
          </a:p>
          <a:p>
            <a:pPr algn="ctr"/>
            <a:endParaRPr lang="en-GB" sz="2800" dirty="0"/>
          </a:p>
          <a:p>
            <a:pPr algn="ctr"/>
            <a:endParaRPr lang="en-GB" sz="2800" dirty="0"/>
          </a:p>
          <a:p>
            <a:pPr algn="ctr"/>
            <a:r>
              <a:rPr lang="en-GB" sz="2800" u="sng" dirty="0"/>
              <a:t>Tips to help us get excited about writing!</a:t>
            </a:r>
          </a:p>
          <a:p>
            <a:pPr algn="ctr"/>
            <a:r>
              <a:rPr lang="en-GB" sz="2800" dirty="0"/>
              <a:t>Try writing your story in little pieces. Go off, have a little break and come back to it.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If you don’t want to write using a pencil and paper, try typing your story up on a computer or a tablet.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If you want some feedback on your story, you can always send it me.</a:t>
            </a:r>
          </a:p>
          <a:p>
            <a:pPr algn="ctr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26750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ysClr val="window" lastClr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Custom 1">
      <a:majorFont>
        <a:latin typeface="Twinkl Sb"/>
        <a:ea typeface=""/>
        <a:cs typeface=""/>
      </a:majorFont>
      <a:minorFont>
        <a:latin typeface="Twink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1078</Words>
  <Application>Microsoft Office PowerPoint</Application>
  <PresentationFormat>On-screen Show (4:3)</PresentationFormat>
  <Paragraphs>113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Twinkl</vt:lpstr>
      <vt:lpstr>Sassoon Infant Rg</vt:lpstr>
      <vt:lpstr>Office Theme</vt:lpstr>
      <vt:lpstr>Thursday 20th May 2020</vt:lpstr>
      <vt:lpstr>Yesterday, we learnt that The Bad-Tempered Ladybird is a Character Flaw story.</vt:lpstr>
      <vt:lpstr>Character Flaw</vt:lpstr>
      <vt:lpstr>You planned your own Character Flaw story. Today, we are going to write our stories using our plans to help us. My plan looked like this..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Research Machines plc.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patricia</dc:creator>
  <cp:lastModifiedBy>Jay Lacey</cp:lastModifiedBy>
  <cp:revision>39</cp:revision>
  <dcterms:created xsi:type="dcterms:W3CDTF">2008-03-20T17:04:24Z</dcterms:created>
  <dcterms:modified xsi:type="dcterms:W3CDTF">2020-05-13T15:10:10Z</dcterms:modified>
</cp:coreProperties>
</file>