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690" r:id="rId2"/>
  </p:sldMasterIdLst>
  <p:notesMasterIdLst>
    <p:notesMasterId r:id="rId10"/>
  </p:notesMasterIdLst>
  <p:handoutMasterIdLst>
    <p:handoutMasterId r:id="rId11"/>
  </p:handoutMasterIdLst>
  <p:sldIdLst>
    <p:sldId id="277" r:id="rId3"/>
    <p:sldId id="305" r:id="rId4"/>
    <p:sldId id="287" r:id="rId5"/>
    <p:sldId id="301" r:id="rId6"/>
    <p:sldId id="308" r:id="rId7"/>
    <p:sldId id="309" r:id="rId8"/>
    <p:sldId id="303" r:id="rId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ENCILS - Showeet.com" id="{15BA8034-F55E-4277-859C-36F5DF4BB9EE}">
          <p14:sldIdLst>
            <p14:sldId id="277"/>
            <p14:sldId id="305"/>
            <p14:sldId id="287"/>
            <p14:sldId id="301"/>
            <p14:sldId id="308"/>
            <p14:sldId id="309"/>
            <p14:sldId id="303"/>
          </p14:sldIdLst>
        </p14:section>
        <p14:section name="CREDITS &amp; COPYRIGHTS" id="{2FDD1312-9DC1-4874-A32E-87A5D85FEE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E70F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145" autoAdjust="0"/>
  </p:normalViewPr>
  <p:slideViewPr>
    <p:cSldViewPr snapToGrid="0">
      <p:cViewPr varScale="1">
        <p:scale>
          <a:sx n="86" d="100"/>
          <a:sy n="86" d="100"/>
        </p:scale>
        <p:origin x="138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84E563C-E67C-41F1-A11A-C76E70DF9447}" type="datetimeFigureOut">
              <a:rPr lang="en-GB" smtClean="0"/>
              <a:t>23/04/2020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D7FB458-2A39-4FB0-A0B9-9D2FD422FC01}" type="slidenum">
              <a:rPr lang="en-GB" smtClean="0"/>
              <a:t>‹#›</a:t>
            </a:fld>
            <a:endParaRPr lang="en-GB"/>
          </a:p>
        </p:txBody>
      </p:sp>
    </p:spTree>
    <p:extLst>
      <p:ext uri="{BB962C8B-B14F-4D97-AF65-F5344CB8AC3E}">
        <p14:creationId xmlns:p14="http://schemas.microsoft.com/office/powerpoint/2010/main" val="279542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37BD74-8FAA-438D-9BD4-7935D76CDE71}" type="datetimeFigureOut">
              <a:rPr lang="en-US" smtClean="0"/>
              <a:t>4/23/2020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3241037-AE2D-48B2-93EC-3664183E0FD4}" type="slidenum">
              <a:rPr lang="en-US" smtClean="0"/>
              <a:t>‹#›</a:t>
            </a:fld>
            <a:endParaRPr lang="en-US"/>
          </a:p>
        </p:txBody>
      </p:sp>
    </p:spTree>
    <p:extLst>
      <p:ext uri="{BB962C8B-B14F-4D97-AF65-F5344CB8AC3E}">
        <p14:creationId xmlns:p14="http://schemas.microsoft.com/office/powerpoint/2010/main" val="121859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 Photo credits: Pixabay (</a:t>
            </a:r>
            <a:r>
              <a:rPr lang="en-US" sz="1200" b="0" i="0" kern="1200">
                <a:solidFill>
                  <a:schemeClr val="tx1"/>
                </a:solidFill>
                <a:effectLst/>
                <a:latin typeface="+mn-lt"/>
                <a:ea typeface="+mn-ea"/>
                <a:cs typeface="+mn-cs"/>
              </a:rPr>
              <a:t>CC0 Public DomainFree for commercial use No attribution required)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9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428750" y="0"/>
            <a:ext cx="7715250" cy="5907024"/>
          </a:xfrm>
          <a:prstGeom prst="rect">
            <a:avLst/>
          </a:prstGeom>
        </p:spPr>
      </p:pic>
      <p:sp>
        <p:nvSpPr>
          <p:cNvPr id="31" name="Footer Placeholder 4"/>
          <p:cNvSpPr>
            <a:spLocks noGrp="1"/>
          </p:cNvSpPr>
          <p:nvPr>
            <p:ph type="ftr" sz="quarter" idx="11"/>
          </p:nvPr>
        </p:nvSpPr>
        <p:spPr>
          <a:xfrm>
            <a:off x="5851436" y="6457949"/>
            <a:ext cx="30861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428750" y="5907024"/>
            <a:ext cx="7715250" cy="950976"/>
          </a:xfrm>
          <a:prstGeom prst="rect">
            <a:avLst/>
          </a:prstGeom>
        </p:spPr>
      </p:pic>
      <p:sp>
        <p:nvSpPr>
          <p:cNvPr id="30" name="Date Placeholder 3"/>
          <p:cNvSpPr>
            <a:spLocks noGrp="1"/>
          </p:cNvSpPr>
          <p:nvPr>
            <p:ph type="dt" sz="half" idx="10"/>
          </p:nvPr>
        </p:nvSpPr>
        <p:spPr>
          <a:xfrm>
            <a:off x="6983368" y="6151498"/>
            <a:ext cx="20574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597065" y="3552028"/>
            <a:ext cx="4875048" cy="2387600"/>
          </a:xfrm>
        </p:spPr>
        <p:txBody>
          <a:bodyPr anchor="b">
            <a:normAutofit/>
          </a:bodyPr>
          <a:lstStyle>
            <a:lvl1pPr algn="l">
              <a:defRPr sz="525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597065" y="6030052"/>
            <a:ext cx="4875048" cy="486570"/>
          </a:xfrm>
        </p:spPr>
        <p:txBody>
          <a:bodyPr anchor="ctr">
            <a:normAutofit/>
          </a:bodyPr>
          <a:lstStyle>
            <a:lvl1pPr marL="0" indent="0" algn="l">
              <a:buNone/>
              <a:defRPr sz="2100">
                <a:solidFill>
                  <a:srgbClr val="FF66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33737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chemeClr val="bg1"/>
                </a:solidFill>
              </a:defRPr>
            </a:lvl1pPr>
            <a:lvl2pPr>
              <a:spcAft>
                <a:spcPts val="450"/>
              </a:spcAft>
              <a:defRPr sz="2400">
                <a:solidFill>
                  <a:schemeClr val="bg1"/>
                </a:solidFill>
              </a:defRPr>
            </a:lvl2pPr>
            <a:lvl3pPr>
              <a:spcAft>
                <a:spcPts val="450"/>
              </a:spcAft>
              <a:defRPr sz="2100">
                <a:solidFill>
                  <a:schemeClr val="bg1"/>
                </a:solidFill>
              </a:defRPr>
            </a:lvl3pPr>
            <a:lvl4pPr>
              <a:spcAft>
                <a:spcPts val="450"/>
              </a:spcAft>
              <a:defRPr sz="1800">
                <a:solidFill>
                  <a:schemeClr val="bg1"/>
                </a:solidFill>
              </a:defRPr>
            </a:lvl4pPr>
            <a:lvl5pPr>
              <a:spcAft>
                <a:spcPts val="450"/>
              </a:spcAft>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554604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993900"/>
            <a:ext cx="656036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07181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vert="horz" lIns="91440" tIns="45720" rIns="91440" bIns="45720" rtlCol="0" anchor="ctr">
            <a:normAutofit/>
          </a:bodyPr>
          <a:lstStyle>
            <a:lvl1pPr>
              <a:defRPr lang="en-US" sz="36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6286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993899"/>
            <a:ext cx="38862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435453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9141714" cy="6858000"/>
          </a:xfrm>
        </p:spPr>
        <p:txBody>
          <a:bodyPr/>
          <a:lstStyle/>
          <a:p>
            <a:endParaRPr lang="en-US"/>
          </a:p>
        </p:txBody>
      </p:sp>
      <p:sp>
        <p:nvSpPr>
          <p:cNvPr id="39" name="Title 1"/>
          <p:cNvSpPr>
            <a:spLocks noGrp="1"/>
          </p:cNvSpPr>
          <p:nvPr>
            <p:ph type="title"/>
          </p:nvPr>
        </p:nvSpPr>
        <p:spPr>
          <a:xfrm>
            <a:off x="442913" y="4350724"/>
            <a:ext cx="8258175" cy="1634294"/>
          </a:xfrm>
          <a:prstGeom prst="rect">
            <a:avLst/>
          </a:prstGeom>
          <a:solidFill>
            <a:schemeClr val="bg1">
              <a:alpha val="80000"/>
            </a:schemeClr>
          </a:solidFill>
        </p:spPr>
        <p:txBody>
          <a:bodyPr wrap="square" tIns="91440" anchor="b">
            <a:spAutoFit/>
          </a:bodyPr>
          <a:lstStyle>
            <a:lvl1pPr algn="ctr">
              <a:defRPr sz="54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442913" y="5985019"/>
            <a:ext cx="8258175" cy="549381"/>
          </a:xfrm>
          <a:prstGeom prst="rect">
            <a:avLst/>
          </a:prstGeom>
          <a:solidFill>
            <a:schemeClr val="bg1">
              <a:alpha val="80000"/>
            </a:schemeClr>
          </a:solidFill>
        </p:spPr>
        <p:txBody>
          <a:bodyPr wrap="square">
            <a:spAutoFit/>
          </a:bodyPr>
          <a:lstStyle>
            <a:lvl1pPr marL="0" indent="0" algn="ctr">
              <a:buNone/>
              <a:defRPr sz="33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21301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42682" y="3334832"/>
            <a:ext cx="5301318" cy="3523168"/>
          </a:xfrm>
          <a:prstGeom prst="rect">
            <a:avLst/>
          </a:prstGeom>
        </p:spPr>
      </p:pic>
      <p:sp>
        <p:nvSpPr>
          <p:cNvPr id="21" name="Title 1"/>
          <p:cNvSpPr>
            <a:spLocks noGrp="1"/>
          </p:cNvSpPr>
          <p:nvPr>
            <p:ph type="title"/>
          </p:nvPr>
        </p:nvSpPr>
        <p:spPr>
          <a:xfrm>
            <a:off x="623887" y="2555275"/>
            <a:ext cx="5787798" cy="2852737"/>
          </a:xfrm>
        </p:spPr>
        <p:txBody>
          <a:bodyPr vert="horz" wrap="square" lIns="91440" tIns="45720" rIns="91440" bIns="0" rtlCol="0" anchor="b">
            <a:noAutofit/>
          </a:bodyPr>
          <a:lstStyle>
            <a:lvl1pPr algn="ctr">
              <a:defRPr lang="en-US" sz="279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053193" y="5737790"/>
            <a:ext cx="4929188" cy="790428"/>
          </a:xfrm>
        </p:spPr>
        <p:txBody>
          <a:bodyPr/>
          <a:lstStyle>
            <a:lvl1pPr marL="0" indent="0" algn="ctr">
              <a:buNone/>
              <a:defRPr sz="1800">
                <a:solidFill>
                  <a:srgbClr val="FE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1969973" y="4584688"/>
            <a:ext cx="3095625" cy="977900"/>
          </a:xfrm>
        </p:spPr>
        <p:txBody>
          <a:bodyPr>
            <a:noAutofit/>
          </a:bodyPr>
          <a:lstStyle>
            <a:lvl1pPr marL="0" indent="0" algn="ctr">
              <a:buNone/>
              <a:defRPr sz="4050" b="1">
                <a:solidFill>
                  <a:schemeClr val="accent3"/>
                </a:solidFill>
              </a:defRPr>
            </a:lvl1pPr>
            <a:lvl2pPr marL="342900" indent="0" algn="ctr">
              <a:buNone/>
              <a:defRPr sz="3600" b="1">
                <a:solidFill>
                  <a:schemeClr val="accent3"/>
                </a:solidFill>
              </a:defRPr>
            </a:lvl2pPr>
            <a:lvl3pPr marL="685800" indent="0" algn="ctr">
              <a:buNone/>
              <a:defRPr sz="3300" b="1">
                <a:solidFill>
                  <a:schemeClr val="accent3"/>
                </a:solidFill>
              </a:defRPr>
            </a:lvl3pPr>
            <a:lvl4pPr marL="1028700" indent="0" algn="ctr">
              <a:buNone/>
              <a:defRPr sz="3000" b="1">
                <a:solidFill>
                  <a:schemeClr val="accent3"/>
                </a:solidFill>
              </a:defRPr>
            </a:lvl4pPr>
            <a:lvl5pPr marL="1371600" indent="0" algn="ctr">
              <a:buNone/>
              <a:defRPr sz="3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8269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149213" y="2318239"/>
            <a:ext cx="6845576" cy="3242021"/>
          </a:xfrm>
          <a:prstGeom prst="rect">
            <a:avLst/>
          </a:prstGeom>
          <a:solidFill>
            <a:schemeClr val="bg2"/>
          </a:solidFill>
          <a:effectLst/>
        </p:spPr>
        <p:txBody>
          <a:bodyPr vert="horz" lIns="91440" tIns="45720" rIns="91440" bIns="45720" rtlCol="0" anchor="ctr">
            <a:normAutofit/>
          </a:bodyPr>
          <a:lstStyle>
            <a:lvl1pPr>
              <a:defRPr lang="en-US" sz="45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876300" y="20119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55"/>
          <p:cNvSpPr>
            <a:spLocks noEditPoints="1"/>
          </p:cNvSpPr>
          <p:nvPr userDrawn="1"/>
        </p:nvSpPr>
        <p:spPr bwMode="auto">
          <a:xfrm>
            <a:off x="6728222" y="4260584"/>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258375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7" name="Picture 6"/>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2459736" cy="4718304"/>
          </a:xfrm>
          <a:prstGeom prst="rect">
            <a:avLst/>
          </a:prstGeom>
        </p:spPr>
      </p:pic>
      <p:sp>
        <p:nvSpPr>
          <p:cNvPr id="2" name="Title 1"/>
          <p:cNvSpPr>
            <a:spLocks noGrp="1"/>
          </p:cNvSpPr>
          <p:nvPr>
            <p:ph type="title"/>
          </p:nvPr>
        </p:nvSpPr>
        <p:spPr>
          <a:xfrm>
            <a:off x="370114" y="365126"/>
            <a:ext cx="3026228" cy="1325563"/>
          </a:xfrm>
          <a:noFill/>
        </p:spPr>
        <p:txBody>
          <a:bodyPr vert="horz" lIns="91440" tIns="45720" rIns="91440" bIns="45720" rtlCol="0" anchor="t">
            <a:normAutofit/>
          </a:bodyPr>
          <a:lstStyle>
            <a:lvl1pPr>
              <a:defRPr lang="en-US" sz="36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60470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2097542"/>
            <a:ext cx="3394710" cy="3566659"/>
          </a:xfrm>
          <a:prstGeom prst="rect">
            <a:avLst/>
          </a:prstGeom>
          <a:noFill/>
        </p:spPr>
        <p:txBody>
          <a:bodyPr vert="horz" lIns="0" tIns="45720" rIns="0" bIns="45720" rtlCol="0" anchor="ctr">
            <a:noAutofit/>
          </a:bodyPr>
          <a:lstStyle>
            <a:lvl1pPr marL="0" indent="0" algn="ctr">
              <a:lnSpc>
                <a:spcPts val="3000"/>
              </a:lnSpc>
              <a:buNone/>
              <a:defRPr lang="en-US" sz="3000" b="1">
                <a:solidFill>
                  <a:srgbClr val="FF6600"/>
                </a:solidFill>
              </a:defRPr>
            </a:lvl1pPr>
            <a:lvl2pPr marL="342900" indent="0">
              <a:buNone/>
              <a:defRPr lang="en-US" sz="4500">
                <a:solidFill>
                  <a:schemeClr val="tx1"/>
                </a:solidFill>
              </a:defRPr>
            </a:lvl2pPr>
            <a:lvl3pPr marL="685800" indent="0">
              <a:buNone/>
              <a:defRPr lang="en-US" sz="4050">
                <a:solidFill>
                  <a:schemeClr val="tx1"/>
                </a:solidFill>
              </a:defRPr>
            </a:lvl3pPr>
            <a:lvl4pPr marL="1028700" indent="0">
              <a:buNone/>
              <a:defRPr lang="en-US" sz="3600">
                <a:solidFill>
                  <a:schemeClr val="tx1"/>
                </a:solidFill>
              </a:defRPr>
            </a:lvl4pPr>
            <a:lvl5pPr marL="1371600" indent="0">
              <a:buNone/>
              <a:defRPr lang="en-US" sz="3600">
                <a:solidFill>
                  <a:schemeClr val="tx1"/>
                </a:solidFill>
              </a:defRPr>
            </a:lvl5pPr>
          </a:lstStyle>
          <a:p>
            <a:pPr lvl="0"/>
            <a:r>
              <a:rPr lang="en-US"/>
              <a:t>Edit Master text styles</a:t>
            </a:r>
          </a:p>
        </p:txBody>
      </p:sp>
      <p:sp>
        <p:nvSpPr>
          <p:cNvPr id="2" name="Title 1"/>
          <p:cNvSpPr>
            <a:spLocks noGrp="1"/>
          </p:cNvSpPr>
          <p:nvPr>
            <p:ph type="title"/>
          </p:nvPr>
        </p:nvSpPr>
        <p:spPr>
          <a:xfrm>
            <a:off x="628650" y="365126"/>
            <a:ext cx="7886700" cy="1325563"/>
          </a:xfrm>
          <a:solidFill>
            <a:srgbClr val="FFFFFF">
              <a:alpha val="50196"/>
            </a:srgbClr>
          </a:solidFill>
        </p:spPr>
        <p:txBody>
          <a:bodyPr vert="horz" lIns="91440" tIns="45720" rIns="91440" bIns="45720" rtlCol="0" anchor="ctr">
            <a:normAutofit/>
          </a:bodyPr>
          <a:lstStyle>
            <a:lvl1pPr>
              <a:defRPr lang="en-US" sz="36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4652010" y="0"/>
            <a:ext cx="4491990" cy="6858000"/>
          </a:xfrm>
        </p:spPr>
        <p:txBody>
          <a:bodyPr/>
          <a:lstStyle/>
          <a:p>
            <a:endParaRPr lang="en-US"/>
          </a:p>
        </p:txBody>
      </p:sp>
      <p:sp>
        <p:nvSpPr>
          <p:cNvPr id="8" name="Date Placeholder 3"/>
          <p:cNvSpPr>
            <a:spLocks noGrp="1"/>
          </p:cNvSpPr>
          <p:nvPr>
            <p:ph type="dt" sz="half" idx="10"/>
          </p:nvPr>
        </p:nvSpPr>
        <p:spPr>
          <a:xfrm>
            <a:off x="117021" y="6414407"/>
            <a:ext cx="1221922"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1534885" y="6414407"/>
            <a:ext cx="3117125"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381000" y="1846814"/>
            <a:ext cx="1658541"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55"/>
          <p:cNvSpPr>
            <a:spLocks noEditPoints="1"/>
          </p:cNvSpPr>
          <p:nvPr userDrawn="1"/>
        </p:nvSpPr>
        <p:spPr bwMode="auto">
          <a:xfrm>
            <a:off x="2651522" y="4211539"/>
            <a:ext cx="153947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288367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bg1"/>
                </a:solidFill>
              </a:defRPr>
            </a:lvl1pPr>
            <a:lvl2pPr>
              <a:defRPr sz="2400">
                <a:solidFill>
                  <a:schemeClr val="bg1"/>
                </a:solidFill>
              </a:defRPr>
            </a:lvl2pPr>
            <a:lvl3pPr>
              <a:defRPr sz="21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85000"/>
                  </a:schemeClr>
                </a:solidFill>
              </a:defRPr>
            </a:lvl1pPr>
            <a:lvl2pPr>
              <a:defRPr sz="1500">
                <a:solidFill>
                  <a:schemeClr val="bg1">
                    <a:lumMod val="85000"/>
                  </a:schemeClr>
                </a:solidFill>
              </a:defRPr>
            </a:lvl2pPr>
            <a:lvl3pPr>
              <a:defRPr sz="1350">
                <a:solidFill>
                  <a:schemeClr val="bg1">
                    <a:lumMod val="85000"/>
                  </a:schemeClr>
                </a:solidFill>
              </a:defRPr>
            </a:lvl3pPr>
            <a:lvl4pPr>
              <a:defRPr sz="1200">
                <a:solidFill>
                  <a:schemeClr val="bg1">
                    <a:lumMod val="85000"/>
                  </a:schemeClr>
                </a:solidFill>
              </a:defRPr>
            </a:lvl4pPr>
            <a:lvl5pPr>
              <a:defRPr sz="12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1623292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628650" y="1825626"/>
            <a:ext cx="6560369" cy="3065250"/>
          </a:xfrm>
        </p:spPr>
        <p:txBody>
          <a:bodyPr>
            <a:normAutofit/>
          </a:bodyPr>
          <a:lstStyle>
            <a:lvl1pPr>
              <a:defRPr sz="2700">
                <a:solidFill>
                  <a:schemeClr val="tx1"/>
                </a:solidFill>
              </a:defRPr>
            </a:lvl1pPr>
            <a:lvl2pPr>
              <a:defRPr sz="24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1947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539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6684940" y="2139696"/>
            <a:ext cx="2459060"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628650" y="5131574"/>
            <a:ext cx="6153086"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239934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24914" y="0"/>
            <a:ext cx="2119086" cy="4714069"/>
          </a:xfrm>
          <a:prstGeom prst="rect">
            <a:avLst/>
          </a:prstGeom>
        </p:spPr>
      </p:pic>
      <p:sp>
        <p:nvSpPr>
          <p:cNvPr id="2" name="Title 1"/>
          <p:cNvSpPr>
            <a:spLocks noGrp="1"/>
          </p:cNvSpPr>
          <p:nvPr>
            <p:ph type="title"/>
          </p:nvPr>
        </p:nvSpPr>
        <p:spPr>
          <a:xfrm>
            <a:off x="628650" y="365126"/>
            <a:ext cx="6517014" cy="1325563"/>
          </a:xfrm>
        </p:spPr>
        <p:txBody>
          <a:bodyPr>
            <a:normAutofit/>
          </a:bodyPr>
          <a:lstStyle>
            <a:lvl1pPr>
              <a:defRPr sz="3600" b="1">
                <a:latin typeface="+mn-lt"/>
              </a:defRPr>
            </a:lvl1pPr>
          </a:lstStyle>
          <a:p>
            <a:r>
              <a:rPr lang="en-US"/>
              <a:t>Click to edit Master title style</a:t>
            </a:r>
          </a:p>
        </p:txBody>
      </p:sp>
      <p:sp>
        <p:nvSpPr>
          <p:cNvPr id="24" name="Freeform: Shape 23"/>
          <p:cNvSpPr/>
          <p:nvPr userDrawn="1"/>
        </p:nvSpPr>
        <p:spPr>
          <a:xfrm>
            <a:off x="-1351335" y="-906971"/>
            <a:ext cx="1218902"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userDrawn="1"/>
        </p:nvGrpSpPr>
        <p:grpSpPr>
          <a:xfrm>
            <a:off x="1" y="-878646"/>
            <a:ext cx="9144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213/216/223</a:t>
              </a:r>
            </a:p>
          </p:txBody>
        </p:sp>
      </p:grpSp>
      <p:sp>
        <p:nvSpPr>
          <p:cNvPr id="37"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662198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3897086" y="3379974"/>
            <a:ext cx="5007428" cy="2722110"/>
          </a:xfrm>
        </p:spPr>
        <p:txBody>
          <a:bodyPr bIns="0" anchor="b">
            <a:normAutofit/>
          </a:bodyPr>
          <a:lstStyle>
            <a:lvl1pPr algn="r">
              <a:defRPr sz="72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3897086" y="6102083"/>
            <a:ext cx="5007428" cy="656510"/>
          </a:xfrm>
        </p:spPr>
        <p:txBody>
          <a:bodyPr rIns="137160" anchor="ctr"/>
          <a:lstStyle>
            <a:lvl1pPr marL="0" indent="0" algn="r">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794658" y="156755"/>
            <a:ext cx="2569028" cy="1333955"/>
          </a:xfrm>
          <a:solidFill>
            <a:schemeClr val="bg1">
              <a:alpha val="70000"/>
            </a:schemeClr>
          </a:solidFill>
        </p:spPr>
        <p:txBody>
          <a:bodyPr wrap="square" lIns="182880" tIns="182880" rIns="182880" bIns="91440" anchor="t" anchorCtr="0">
            <a:spAutoFit/>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972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8048512" y="5774480"/>
            <a:ext cx="1095488" cy="1083520"/>
          </a:xfrm>
          <a:prstGeom prst="rect">
            <a:avLst/>
          </a:prstGeom>
        </p:spPr>
      </p:pic>
    </p:spTree>
    <p:extLst>
      <p:ext uri="{BB962C8B-B14F-4D97-AF65-F5344CB8AC3E}">
        <p14:creationId xmlns:p14="http://schemas.microsoft.com/office/powerpoint/2010/main" val="158246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7"/>
          <a:stretch/>
        </p:blipFill>
        <p:spPr>
          <a:xfrm>
            <a:off x="4035001" y="1"/>
            <a:ext cx="5108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0" y="0"/>
            <a:ext cx="4035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4035001" y="3911600"/>
            <a:ext cx="5108999" cy="2946400"/>
          </a:xfrm>
          <a:prstGeom prst="rect">
            <a:avLst/>
          </a:prstGeom>
        </p:spPr>
      </p:pic>
      <p:sp>
        <p:nvSpPr>
          <p:cNvPr id="2" name="Title 1"/>
          <p:cNvSpPr>
            <a:spLocks noGrp="1"/>
          </p:cNvSpPr>
          <p:nvPr>
            <p:ph type="title"/>
          </p:nvPr>
        </p:nvSpPr>
        <p:spPr>
          <a:xfrm>
            <a:off x="623888" y="1909570"/>
            <a:ext cx="5336919" cy="2852737"/>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23888" y="4810276"/>
            <a:ext cx="5336919" cy="1500187"/>
          </a:xfrm>
        </p:spPr>
        <p:txBody>
          <a:bodyPr lIns="137160">
            <a:normAutofit/>
          </a:bodyPr>
          <a:lstStyle>
            <a:lvl1pPr marL="0" indent="0" algn="l">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0494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4088" y="0"/>
            <a:ext cx="7735824" cy="6858000"/>
          </a:xfrm>
          <a:prstGeom prst="rect">
            <a:avLst/>
          </a:prstGeom>
        </p:spPr>
      </p:pic>
      <p:sp>
        <p:nvSpPr>
          <p:cNvPr id="2" name="Title 1"/>
          <p:cNvSpPr>
            <a:spLocks noGrp="1"/>
          </p:cNvSpPr>
          <p:nvPr>
            <p:ph type="title"/>
          </p:nvPr>
        </p:nvSpPr>
        <p:spPr>
          <a:xfrm>
            <a:off x="476250" y="199145"/>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2003445"/>
            <a:ext cx="8191500" cy="835006"/>
          </a:xfrm>
        </p:spPr>
        <p:txBody>
          <a:bodyPr>
            <a:normAutofit/>
          </a:bodyPr>
          <a:lstStyle>
            <a:lvl1pPr marL="0" indent="0" algn="ctr">
              <a:buNone/>
              <a:defRPr sz="27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65652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568" y="0"/>
            <a:ext cx="6912865"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896167"/>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700467"/>
            <a:ext cx="8191500" cy="835006"/>
          </a:xfrm>
        </p:spPr>
        <p:txBody>
          <a:bodyPr>
            <a:normAutofit/>
          </a:bodyPr>
          <a:lstStyle>
            <a:lvl1pPr marL="0" indent="0" algn="ctr">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36625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426" y="0"/>
            <a:ext cx="6919148" cy="3355848"/>
          </a:xfrm>
          <a:prstGeom prst="rect">
            <a:avLst/>
          </a:prstGeom>
        </p:spPr>
      </p:pic>
      <p:sp>
        <p:nvSpPr>
          <p:cNvPr id="2" name="Title 1"/>
          <p:cNvSpPr>
            <a:spLocks noGrp="1"/>
          </p:cNvSpPr>
          <p:nvPr>
            <p:ph type="title"/>
          </p:nvPr>
        </p:nvSpPr>
        <p:spPr>
          <a:xfrm>
            <a:off x="476250" y="3565310"/>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5369610"/>
            <a:ext cx="8191500" cy="835006"/>
          </a:xfrm>
        </p:spPr>
        <p:txBody>
          <a:bodyPr>
            <a:normAutofit/>
          </a:bodyPr>
          <a:lstStyle>
            <a:lvl1pPr marL="0" indent="0" algn="ctr">
              <a:buNone/>
              <a:defRPr sz="27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774419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1736" y="4105656"/>
            <a:ext cx="6920528" cy="2752344"/>
          </a:xfrm>
          <a:prstGeom prst="rect">
            <a:avLst/>
          </a:prstGeom>
        </p:spPr>
      </p:pic>
      <p:sp>
        <p:nvSpPr>
          <p:cNvPr id="2" name="Title 1"/>
          <p:cNvSpPr>
            <a:spLocks noGrp="1"/>
          </p:cNvSpPr>
          <p:nvPr>
            <p:ph type="title"/>
          </p:nvPr>
        </p:nvSpPr>
        <p:spPr>
          <a:xfrm>
            <a:off x="476250" y="1391579"/>
            <a:ext cx="81915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476250" y="3195879"/>
            <a:ext cx="8191500" cy="835006"/>
          </a:xfrm>
        </p:spPr>
        <p:txBody>
          <a:bodyPr>
            <a:normAutofit/>
          </a:bodyPr>
          <a:lstStyle>
            <a:lvl1pPr marL="0" indent="0" algn="ctr">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85139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8975" y="1600200"/>
            <a:ext cx="5915025" cy="5257800"/>
          </a:xfrm>
          <a:prstGeom prst="rect">
            <a:avLst/>
          </a:prstGeom>
        </p:spPr>
      </p:pic>
      <p:sp>
        <p:nvSpPr>
          <p:cNvPr id="2" name="Title 1"/>
          <p:cNvSpPr>
            <a:spLocks noGrp="1"/>
          </p:cNvSpPr>
          <p:nvPr>
            <p:ph type="title"/>
          </p:nvPr>
        </p:nvSpPr>
        <p:spPr>
          <a:xfrm>
            <a:off x="623888" y="1243357"/>
            <a:ext cx="3962400" cy="1521730"/>
          </a:xfrm>
        </p:spPr>
        <p:txBody>
          <a:bodyPr anchor="b"/>
          <a:lstStyle>
            <a:lvl1pPr>
              <a:defRPr sz="6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623888" y="2765088"/>
            <a:ext cx="3962400" cy="1500187"/>
          </a:xfrm>
        </p:spPr>
        <p:txBody>
          <a:bodyPr lIns="137160">
            <a:normAutofit/>
          </a:bodyPr>
          <a:lstStyle>
            <a:lvl1pPr marL="0" indent="0" algn="l">
              <a:buNone/>
              <a:defRPr sz="27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3028950" y="6414407"/>
            <a:ext cx="30861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6915149" y="6414407"/>
            <a:ext cx="20574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9762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674914" y="2873215"/>
            <a:ext cx="4273673" cy="1521730"/>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74914" y="4676614"/>
            <a:ext cx="4273673" cy="1500187"/>
          </a:xfrm>
        </p:spPr>
        <p:txBody>
          <a:bodyPr lIns="137160">
            <a:normAutofit/>
          </a:bodyPr>
          <a:lstStyle>
            <a:lvl1pPr marL="0" indent="0" algn="l">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17021" y="6414407"/>
            <a:ext cx="20574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3028950" y="6414407"/>
            <a:ext cx="30861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6915149" y="6414407"/>
            <a:ext cx="20574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4" name="Group 3"/>
          <p:cNvGrpSpPr/>
          <p:nvPr userDrawn="1"/>
        </p:nvGrpSpPr>
        <p:grpSpPr>
          <a:xfrm>
            <a:off x="5094114" y="672860"/>
            <a:ext cx="3642070" cy="4093024"/>
            <a:chOff x="4527550" y="581584"/>
            <a:chExt cx="4498564" cy="5055568"/>
          </a:xfrm>
        </p:grpSpPr>
        <p:grpSp>
          <p:nvGrpSpPr>
            <p:cNvPr id="22" name="Group 21"/>
            <p:cNvGrpSpPr/>
            <p:nvPr userDrawn="1"/>
          </p:nvGrpSpPr>
          <p:grpSpPr>
            <a:xfrm>
              <a:off x="4527550" y="581584"/>
              <a:ext cx="3174999" cy="2760276"/>
              <a:chOff x="6021388" y="1082675"/>
              <a:chExt cx="741363" cy="644525"/>
            </a:xfrm>
            <a:solidFill>
              <a:schemeClr val="tx1"/>
            </a:solidFill>
          </p:grpSpPr>
          <p:sp>
            <p:nvSpPr>
              <p:cNvPr id="23"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p:cNvGrpSpPr/>
            <p:nvPr userDrawn="1"/>
          </p:nvGrpSpPr>
          <p:grpSpPr>
            <a:xfrm>
              <a:off x="7133642" y="1976504"/>
              <a:ext cx="1892472" cy="2730712"/>
              <a:chOff x="7016750" y="3030538"/>
              <a:chExt cx="584200" cy="842962"/>
            </a:xfrm>
            <a:solidFill>
              <a:schemeClr val="tx1"/>
            </a:solidFill>
          </p:grpSpPr>
          <p:sp>
            <p:nvSpPr>
              <p:cNvPr id="26"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29"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2" name="Freeform 58"/>
            <p:cNvSpPr>
              <a:spLocks noEditPoints="1"/>
            </p:cNvSpPr>
            <p:nvPr userDrawn="1"/>
          </p:nvSpPr>
          <p:spPr bwMode="auto">
            <a:xfrm>
              <a:off x="555829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7291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8678099"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387292188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sp>
        <p:nvSpPr>
          <p:cNvPr id="5" name="Rectangle 4"/>
          <p:cNvSpPr/>
          <p:nvPr userDrawn="1"/>
        </p:nvSpPr>
        <p:spPr>
          <a:xfrm>
            <a:off x="1639461" y="2574491"/>
            <a:ext cx="5865080" cy="2585323"/>
          </a:xfrm>
          <a:prstGeom prst="rect">
            <a:avLst/>
          </a:prstGeom>
        </p:spPr>
        <p:txBody>
          <a:bodyPr wrap="square" anchor="ctr">
            <a:spAutoFit/>
          </a:bodyPr>
          <a:lstStyle/>
          <a:p>
            <a:pPr algn="ctr" defTabSz="685766"/>
            <a:r>
              <a:rPr lang="en-US" sz="4050" dirty="0">
                <a:solidFill>
                  <a:schemeClr val="bg1"/>
                </a:solidFill>
                <a:latin typeface="Calibri Light" panose="020F0302020204030204" pitchFamily="34" charset="0"/>
              </a:rPr>
              <a:t>Free </a:t>
            </a:r>
            <a:r>
              <a:rPr lang="en-US" sz="4050">
                <a:solidFill>
                  <a:schemeClr val="bg1"/>
                </a:solidFill>
                <a:latin typeface="Calibri Light" panose="020F0302020204030204" pitchFamily="34" charset="0"/>
              </a:rPr>
              <a:t>creative templates</a:t>
            </a:r>
            <a:r>
              <a:rPr lang="en-US" sz="4050" dirty="0">
                <a:solidFill>
                  <a:schemeClr val="bg1"/>
                </a:solidFill>
                <a:latin typeface="Calibri Light" panose="020F0302020204030204" pitchFamily="34" charset="0"/>
              </a:rPr>
              <a:t>, charts, diagrams and maps for your outstanding presentations</a:t>
            </a:r>
          </a:p>
        </p:txBody>
      </p:sp>
      <p:pic>
        <p:nvPicPr>
          <p:cNvPr id="4" name="Picture 3"/>
          <p:cNvPicPr>
            <a:picLocks noChangeAspect="1"/>
          </p:cNvPicPr>
          <p:nvPr userDrawn="1"/>
        </p:nvPicPr>
        <p:blipFill>
          <a:blip r:embed="rId3"/>
          <a:stretch>
            <a:fillRect/>
          </a:stretch>
        </p:blipFill>
        <p:spPr>
          <a:xfrm>
            <a:off x="3114930" y="341033"/>
            <a:ext cx="2914141" cy="804743"/>
          </a:xfrm>
          <a:prstGeom prst="rect">
            <a:avLst/>
          </a:prstGeom>
        </p:spPr>
      </p:pic>
    </p:spTree>
    <p:extLst>
      <p:ext uri="{BB962C8B-B14F-4D97-AF65-F5344CB8AC3E}">
        <p14:creationId xmlns:p14="http://schemas.microsoft.com/office/powerpoint/2010/main" val="372101733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2" name="Title 1"/>
          <p:cNvSpPr>
            <a:spLocks noGrp="1"/>
          </p:cNvSpPr>
          <p:nvPr>
            <p:ph type="ctrTitle"/>
          </p:nvPr>
        </p:nvSpPr>
        <p:spPr>
          <a:xfrm>
            <a:off x="597064" y="3552028"/>
            <a:ext cx="8546935" cy="2387600"/>
          </a:xfrm>
        </p:spPr>
        <p:txBody>
          <a:bodyPr>
            <a:normAutofit/>
          </a:bodyPr>
          <a:lstStyle/>
          <a:p>
            <a:r>
              <a:rPr lang="en-US" dirty="0"/>
              <a:t>Tuesday 28th April 2020</a:t>
            </a:r>
          </a:p>
        </p:txBody>
      </p:sp>
      <p:sp>
        <p:nvSpPr>
          <p:cNvPr id="3" name="Subtitle 2"/>
          <p:cNvSpPr>
            <a:spLocks noGrp="1"/>
          </p:cNvSpPr>
          <p:nvPr>
            <p:ph type="subTitle" idx="1"/>
          </p:nvPr>
        </p:nvSpPr>
        <p:spPr/>
        <p:txBody>
          <a:bodyPr/>
          <a:lstStyle/>
          <a:p>
            <a:r>
              <a:rPr lang="en-US" dirty="0"/>
              <a:t>English –Reading comprehension</a:t>
            </a:r>
          </a:p>
        </p:txBody>
      </p:sp>
    </p:spTree>
    <p:extLst>
      <p:ext uri="{BB962C8B-B14F-4D97-AF65-F5344CB8AC3E}">
        <p14:creationId xmlns:p14="http://schemas.microsoft.com/office/powerpoint/2010/main" val="248352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353EC-CD64-40A1-8306-73DD01B0E01D}"/>
              </a:ext>
            </a:extLst>
          </p:cNvPr>
          <p:cNvSpPr>
            <a:spLocks noGrp="1"/>
          </p:cNvSpPr>
          <p:nvPr>
            <p:ph type="title"/>
          </p:nvPr>
        </p:nvSpPr>
        <p:spPr/>
        <p:txBody>
          <a:bodyPr>
            <a:normAutofit fontScale="90000"/>
          </a:bodyPr>
          <a:lstStyle/>
          <a:p>
            <a:r>
              <a:rPr lang="en-GB" dirty="0"/>
              <a:t>Let’s warm our brains up with a </a:t>
            </a:r>
            <a:br>
              <a:rPr lang="en-GB" dirty="0"/>
            </a:br>
            <a:r>
              <a:rPr lang="en-GB" dirty="0"/>
              <a:t>quick quiz about yesterday’s spelling lesson.</a:t>
            </a:r>
          </a:p>
        </p:txBody>
      </p:sp>
      <p:sp>
        <p:nvSpPr>
          <p:cNvPr id="3" name="Date Placeholder 2">
            <a:extLst>
              <a:ext uri="{FF2B5EF4-FFF2-40B4-BE49-F238E27FC236}">
                <a16:creationId xmlns:a16="http://schemas.microsoft.com/office/drawing/2014/main" id="{36983603-19FE-4A6C-8378-79EA03CBCD79}"/>
              </a:ext>
            </a:extLst>
          </p:cNvPr>
          <p:cNvSpPr>
            <a:spLocks noGrp="1"/>
          </p:cNvSpPr>
          <p:nvPr>
            <p:ph type="dt" sz="half" idx="10"/>
          </p:nvPr>
        </p:nvSpPr>
        <p:spPr/>
        <p:txBody>
          <a:bodyPr/>
          <a:lstStyle/>
          <a:p>
            <a:r>
              <a:rPr lang="en-US"/>
              <a:t>Your Date Here</a:t>
            </a:r>
          </a:p>
        </p:txBody>
      </p:sp>
      <p:sp>
        <p:nvSpPr>
          <p:cNvPr id="4" name="Footer Placeholder 3">
            <a:extLst>
              <a:ext uri="{FF2B5EF4-FFF2-40B4-BE49-F238E27FC236}">
                <a16:creationId xmlns:a16="http://schemas.microsoft.com/office/drawing/2014/main" id="{1BDB5354-AAFD-4CFE-B0F3-A885CC4173FF}"/>
              </a:ext>
            </a:extLst>
          </p:cNvPr>
          <p:cNvSpPr>
            <a:spLocks noGrp="1"/>
          </p:cNvSpPr>
          <p:nvPr>
            <p:ph type="ftr" sz="quarter" idx="11"/>
          </p:nvPr>
        </p:nvSpPr>
        <p:spPr/>
        <p:txBody>
          <a:bodyPr/>
          <a:lstStyle/>
          <a:p>
            <a:r>
              <a:rPr lang="en-US"/>
              <a:t>Your Footer Here</a:t>
            </a:r>
          </a:p>
        </p:txBody>
      </p:sp>
      <p:sp>
        <p:nvSpPr>
          <p:cNvPr id="5" name="Slide Number Placeholder 4">
            <a:extLst>
              <a:ext uri="{FF2B5EF4-FFF2-40B4-BE49-F238E27FC236}">
                <a16:creationId xmlns:a16="http://schemas.microsoft.com/office/drawing/2014/main" id="{9EC1D91E-F30B-4BFD-B609-C024318E6AB2}"/>
              </a:ext>
            </a:extLst>
          </p:cNvPr>
          <p:cNvSpPr>
            <a:spLocks noGrp="1"/>
          </p:cNvSpPr>
          <p:nvPr>
            <p:ph type="sldNum" sz="quarter" idx="12"/>
          </p:nvPr>
        </p:nvSpPr>
        <p:spPr/>
        <p:txBody>
          <a:bodyPr/>
          <a:lstStyle/>
          <a:p>
            <a:fld id="{7CD08052-46D4-4451-BCD3-D01F8058DAE8}" type="slidenum">
              <a:rPr lang="en-US" smtClean="0"/>
              <a:pPr/>
              <a:t>2</a:t>
            </a:fld>
            <a:endParaRPr lang="en-US"/>
          </a:p>
        </p:txBody>
      </p:sp>
      <p:sp>
        <p:nvSpPr>
          <p:cNvPr id="6" name="TextBox 5">
            <a:extLst>
              <a:ext uri="{FF2B5EF4-FFF2-40B4-BE49-F238E27FC236}">
                <a16:creationId xmlns:a16="http://schemas.microsoft.com/office/drawing/2014/main" id="{18DCC66A-2036-4899-B224-1AD362EE2E06}"/>
              </a:ext>
            </a:extLst>
          </p:cNvPr>
          <p:cNvSpPr txBox="1"/>
          <p:nvPr/>
        </p:nvSpPr>
        <p:spPr>
          <a:xfrm>
            <a:off x="923827" y="2092439"/>
            <a:ext cx="6985262" cy="584775"/>
          </a:xfrm>
          <a:prstGeom prst="rect">
            <a:avLst/>
          </a:prstGeom>
          <a:noFill/>
        </p:spPr>
        <p:txBody>
          <a:bodyPr wrap="square" rtlCol="0">
            <a:spAutoFit/>
          </a:bodyPr>
          <a:lstStyle/>
          <a:p>
            <a:pPr algn="ctr"/>
            <a:r>
              <a:rPr lang="en-GB" sz="3200" dirty="0"/>
              <a:t>Which words are spelt correctly!</a:t>
            </a:r>
          </a:p>
        </p:txBody>
      </p:sp>
      <p:sp>
        <p:nvSpPr>
          <p:cNvPr id="8" name="TextBox 7">
            <a:extLst>
              <a:ext uri="{FF2B5EF4-FFF2-40B4-BE49-F238E27FC236}">
                <a16:creationId xmlns:a16="http://schemas.microsoft.com/office/drawing/2014/main" id="{8BE40287-7591-44B8-A21E-C2D45196CB9D}"/>
              </a:ext>
            </a:extLst>
          </p:cNvPr>
          <p:cNvSpPr txBox="1"/>
          <p:nvPr/>
        </p:nvSpPr>
        <p:spPr>
          <a:xfrm>
            <a:off x="3497985" y="6211669"/>
            <a:ext cx="8380429" cy="646331"/>
          </a:xfrm>
          <a:prstGeom prst="rect">
            <a:avLst/>
          </a:prstGeom>
          <a:noFill/>
        </p:spPr>
        <p:txBody>
          <a:bodyPr wrap="square" rtlCol="0">
            <a:spAutoFit/>
          </a:bodyPr>
          <a:lstStyle/>
          <a:p>
            <a:r>
              <a:rPr lang="en-GB" dirty="0"/>
              <a:t>Remember our rule… we usually use y for an </a:t>
            </a:r>
            <a:r>
              <a:rPr lang="en-GB" dirty="0" err="1"/>
              <a:t>ee</a:t>
            </a:r>
            <a:r>
              <a:rPr lang="en-GB" dirty="0"/>
              <a:t> sound </a:t>
            </a:r>
          </a:p>
          <a:p>
            <a:r>
              <a:rPr lang="en-GB" dirty="0"/>
              <a:t>at the end of a word.</a:t>
            </a:r>
          </a:p>
        </p:txBody>
      </p:sp>
      <p:sp>
        <p:nvSpPr>
          <p:cNvPr id="9" name="TextBox 8">
            <a:extLst>
              <a:ext uri="{FF2B5EF4-FFF2-40B4-BE49-F238E27FC236}">
                <a16:creationId xmlns:a16="http://schemas.microsoft.com/office/drawing/2014/main" id="{8D71623F-0E67-4A1C-9EC5-6115E202E5D4}"/>
              </a:ext>
            </a:extLst>
          </p:cNvPr>
          <p:cNvSpPr txBox="1"/>
          <p:nvPr/>
        </p:nvSpPr>
        <p:spPr>
          <a:xfrm>
            <a:off x="546755" y="2875175"/>
            <a:ext cx="7795967" cy="369332"/>
          </a:xfrm>
          <a:prstGeom prst="rect">
            <a:avLst/>
          </a:prstGeom>
          <a:noFill/>
        </p:spPr>
        <p:txBody>
          <a:bodyPr wrap="square" rtlCol="0">
            <a:spAutoFit/>
          </a:bodyPr>
          <a:lstStyle/>
          <a:p>
            <a:r>
              <a:rPr lang="en-GB" dirty="0"/>
              <a:t> </a:t>
            </a:r>
          </a:p>
        </p:txBody>
      </p:sp>
      <p:sp>
        <p:nvSpPr>
          <p:cNvPr id="10" name="TextBox 9">
            <a:extLst>
              <a:ext uri="{FF2B5EF4-FFF2-40B4-BE49-F238E27FC236}">
                <a16:creationId xmlns:a16="http://schemas.microsoft.com/office/drawing/2014/main" id="{EFD80691-97DB-4842-8799-4159A02A55D1}"/>
              </a:ext>
            </a:extLst>
          </p:cNvPr>
          <p:cNvSpPr txBox="1"/>
          <p:nvPr/>
        </p:nvSpPr>
        <p:spPr>
          <a:xfrm>
            <a:off x="2218869" y="2921056"/>
            <a:ext cx="5819509" cy="584775"/>
          </a:xfrm>
          <a:prstGeom prst="rect">
            <a:avLst/>
          </a:prstGeom>
          <a:noFill/>
        </p:spPr>
        <p:txBody>
          <a:bodyPr wrap="square" rtlCol="0">
            <a:spAutoFit/>
          </a:bodyPr>
          <a:lstStyle/>
          <a:p>
            <a:r>
              <a:rPr lang="en-GB" sz="3200" dirty="0" err="1"/>
              <a:t>hungrea</a:t>
            </a:r>
            <a:r>
              <a:rPr lang="en-GB" sz="3200" dirty="0"/>
              <a:t>          or               hungry</a:t>
            </a:r>
          </a:p>
        </p:txBody>
      </p:sp>
      <p:sp>
        <p:nvSpPr>
          <p:cNvPr id="14" name="TextBox 13">
            <a:extLst>
              <a:ext uri="{FF2B5EF4-FFF2-40B4-BE49-F238E27FC236}">
                <a16:creationId xmlns:a16="http://schemas.microsoft.com/office/drawing/2014/main" id="{83D7E4DD-67BC-4479-AFF3-BDDA71769D44}"/>
              </a:ext>
            </a:extLst>
          </p:cNvPr>
          <p:cNvSpPr txBox="1"/>
          <p:nvPr/>
        </p:nvSpPr>
        <p:spPr>
          <a:xfrm>
            <a:off x="2523213" y="4145093"/>
            <a:ext cx="5819509" cy="584775"/>
          </a:xfrm>
          <a:prstGeom prst="rect">
            <a:avLst/>
          </a:prstGeom>
          <a:noFill/>
        </p:spPr>
        <p:txBody>
          <a:bodyPr wrap="square" rtlCol="0">
            <a:spAutoFit/>
          </a:bodyPr>
          <a:lstStyle/>
          <a:p>
            <a:r>
              <a:rPr lang="en-GB" sz="3200" dirty="0" err="1"/>
              <a:t>curree</a:t>
            </a:r>
            <a:r>
              <a:rPr lang="en-GB" sz="3200" dirty="0"/>
              <a:t>          or               curry</a:t>
            </a:r>
          </a:p>
        </p:txBody>
      </p:sp>
      <p:sp>
        <p:nvSpPr>
          <p:cNvPr id="17" name="TextBox 16">
            <a:extLst>
              <a:ext uri="{FF2B5EF4-FFF2-40B4-BE49-F238E27FC236}">
                <a16:creationId xmlns:a16="http://schemas.microsoft.com/office/drawing/2014/main" id="{881AF59D-5C82-40B8-B2EC-A99A1AA98F34}"/>
              </a:ext>
            </a:extLst>
          </p:cNvPr>
          <p:cNvSpPr txBox="1"/>
          <p:nvPr/>
        </p:nvSpPr>
        <p:spPr>
          <a:xfrm>
            <a:off x="2218869" y="5369130"/>
            <a:ext cx="5819509" cy="584775"/>
          </a:xfrm>
          <a:prstGeom prst="rect">
            <a:avLst/>
          </a:prstGeom>
          <a:noFill/>
        </p:spPr>
        <p:txBody>
          <a:bodyPr wrap="square" rtlCol="0">
            <a:spAutoFit/>
          </a:bodyPr>
          <a:lstStyle/>
          <a:p>
            <a:r>
              <a:rPr lang="en-GB" sz="3200" dirty="0"/>
              <a:t>Hurry              or             </a:t>
            </a:r>
            <a:r>
              <a:rPr lang="en-GB" sz="3200" dirty="0" err="1"/>
              <a:t>huree</a:t>
            </a:r>
            <a:endParaRPr lang="en-GB" sz="3200" dirty="0"/>
          </a:p>
        </p:txBody>
      </p:sp>
      <p:pic>
        <p:nvPicPr>
          <p:cNvPr id="11" name="Picture 10">
            <a:extLst>
              <a:ext uri="{FF2B5EF4-FFF2-40B4-BE49-F238E27FC236}">
                <a16:creationId xmlns:a16="http://schemas.microsoft.com/office/drawing/2014/main" id="{48865C31-0FC8-4FB8-90F4-2917E6F56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891" y="2694723"/>
            <a:ext cx="1063628" cy="1051633"/>
          </a:xfrm>
          <a:prstGeom prst="rect">
            <a:avLst/>
          </a:prstGeom>
        </p:spPr>
      </p:pic>
      <p:pic>
        <p:nvPicPr>
          <p:cNvPr id="1026" name="Picture 2" descr="Image result for curry clipart food">
            <a:extLst>
              <a:ext uri="{FF2B5EF4-FFF2-40B4-BE49-F238E27FC236}">
                <a16:creationId xmlns:a16="http://schemas.microsoft.com/office/drawing/2014/main" id="{7633C729-E547-4133-A085-12B31EB25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891" y="3847399"/>
            <a:ext cx="1243636" cy="11145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9944F38D-A59D-4424-8D98-325F73F46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360" y="5046575"/>
            <a:ext cx="1436689" cy="1534989"/>
          </a:xfrm>
          <a:prstGeom prst="rect">
            <a:avLst/>
          </a:prstGeom>
        </p:spPr>
      </p:pic>
    </p:spTree>
    <p:extLst>
      <p:ext uri="{BB962C8B-B14F-4D97-AF65-F5344CB8AC3E}">
        <p14:creationId xmlns:p14="http://schemas.microsoft.com/office/powerpoint/2010/main" val="341673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1519177"/>
            <a:ext cx="7886700" cy="1325563"/>
          </a:xfrm>
        </p:spPr>
        <p:txBody>
          <a:bodyPr>
            <a:noAutofit/>
          </a:bodyPr>
          <a:lstStyle/>
          <a:p>
            <a:r>
              <a:rPr lang="en-US" dirty="0"/>
              <a:t>Today, we are focusing on reading </a:t>
            </a:r>
            <a:br>
              <a:rPr lang="en-US" dirty="0"/>
            </a:br>
            <a:r>
              <a:rPr lang="en-US" dirty="0"/>
              <a:t>comprehension skills.</a:t>
            </a:r>
            <a:br>
              <a:rPr lang="en-US" dirty="0"/>
            </a:br>
            <a:br>
              <a:rPr lang="en-US" dirty="0"/>
            </a:br>
            <a:br>
              <a:rPr lang="en-US" dirty="0"/>
            </a:br>
            <a:br>
              <a:rPr lang="en-US" dirty="0"/>
            </a:br>
            <a:endParaRPr lang="en-US" dirty="0"/>
          </a:p>
        </p:txBody>
      </p:sp>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3</a:t>
            </a:fld>
            <a:endParaRPr lang="en-US">
              <a:solidFill>
                <a:srgbClr val="FFFFFF"/>
              </a:solidFill>
              <a:latin typeface="Calibri" panose="020F0502020204030204"/>
            </a:endParaRPr>
          </a:p>
        </p:txBody>
      </p:sp>
      <p:sp>
        <p:nvSpPr>
          <p:cNvPr id="16" name="TextBox 15">
            <a:extLst>
              <a:ext uri="{FF2B5EF4-FFF2-40B4-BE49-F238E27FC236}">
                <a16:creationId xmlns:a16="http://schemas.microsoft.com/office/drawing/2014/main" id="{BBF0D5D6-603F-481A-9A3B-55CBFC6999B7}"/>
              </a:ext>
            </a:extLst>
          </p:cNvPr>
          <p:cNvSpPr txBox="1"/>
          <p:nvPr/>
        </p:nvSpPr>
        <p:spPr>
          <a:xfrm>
            <a:off x="537328" y="1960775"/>
            <a:ext cx="7886700" cy="1200329"/>
          </a:xfrm>
          <a:prstGeom prst="rect">
            <a:avLst/>
          </a:prstGeom>
          <a:noFill/>
        </p:spPr>
        <p:txBody>
          <a:bodyPr wrap="square" rtlCol="0">
            <a:spAutoFit/>
          </a:bodyPr>
          <a:lstStyle/>
          <a:p>
            <a:r>
              <a:rPr lang="en-GB" sz="2400" dirty="0"/>
              <a:t>Today we are focusing on inference skills. We use inference when the answer is in the text but we need to think a bit</a:t>
            </a:r>
          </a:p>
          <a:p>
            <a:r>
              <a:rPr lang="en-GB" sz="2400" dirty="0"/>
              <a:t>Deeper as it is not as obvious.</a:t>
            </a:r>
          </a:p>
        </p:txBody>
      </p:sp>
      <p:sp>
        <p:nvSpPr>
          <p:cNvPr id="18" name="TextBox 17">
            <a:extLst>
              <a:ext uri="{FF2B5EF4-FFF2-40B4-BE49-F238E27FC236}">
                <a16:creationId xmlns:a16="http://schemas.microsoft.com/office/drawing/2014/main" id="{7E8DE257-0215-43BA-B7F0-620F1D300F31}"/>
              </a:ext>
            </a:extLst>
          </p:cNvPr>
          <p:cNvSpPr txBox="1"/>
          <p:nvPr/>
        </p:nvSpPr>
        <p:spPr>
          <a:xfrm>
            <a:off x="3403076" y="3429000"/>
            <a:ext cx="3695308" cy="1477328"/>
          </a:xfrm>
          <a:prstGeom prst="rect">
            <a:avLst/>
          </a:prstGeom>
          <a:noFill/>
        </p:spPr>
        <p:txBody>
          <a:bodyPr wrap="square" rtlCol="0">
            <a:spAutoFit/>
          </a:bodyPr>
          <a:lstStyle/>
          <a:p>
            <a:r>
              <a:rPr lang="en-GB" dirty="0"/>
              <a:t>This is Derek.  He is our reading character to help us infer. </a:t>
            </a:r>
          </a:p>
          <a:p>
            <a:endParaRPr lang="en-GB" dirty="0"/>
          </a:p>
          <a:p>
            <a:r>
              <a:rPr lang="en-GB" dirty="0"/>
              <a:t>He is a detective who searches for </a:t>
            </a:r>
          </a:p>
          <a:p>
            <a:r>
              <a:rPr lang="en-GB" dirty="0"/>
              <a:t>clues.</a:t>
            </a:r>
          </a:p>
        </p:txBody>
      </p:sp>
      <p:pic>
        <p:nvPicPr>
          <p:cNvPr id="2" name="Picture 1">
            <a:extLst>
              <a:ext uri="{FF2B5EF4-FFF2-40B4-BE49-F238E27FC236}">
                <a16:creationId xmlns:a16="http://schemas.microsoft.com/office/drawing/2014/main" id="{334BECBD-B580-4C88-85E8-754B881658E4}"/>
              </a:ext>
            </a:extLst>
          </p:cNvPr>
          <p:cNvPicPr>
            <a:picLocks noChangeAspect="1"/>
          </p:cNvPicPr>
          <p:nvPr/>
        </p:nvPicPr>
        <p:blipFill>
          <a:blip r:embed="rId3"/>
          <a:stretch>
            <a:fillRect/>
          </a:stretch>
        </p:blipFill>
        <p:spPr>
          <a:xfrm>
            <a:off x="628650" y="3362835"/>
            <a:ext cx="2427809" cy="3086985"/>
          </a:xfrm>
          <a:prstGeom prst="rect">
            <a:avLst/>
          </a:prstGeom>
        </p:spPr>
      </p:pic>
    </p:spTree>
    <p:extLst>
      <p:ext uri="{BB962C8B-B14F-4D97-AF65-F5344CB8AC3E}">
        <p14:creationId xmlns:p14="http://schemas.microsoft.com/office/powerpoint/2010/main" val="3587882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4</a:t>
            </a:fld>
            <a:endParaRPr lang="en-US">
              <a:solidFill>
                <a:srgbClr val="FFFFFF"/>
              </a:solidFill>
              <a:latin typeface="Calibri" panose="020F0502020204030204"/>
            </a:endParaRPr>
          </a:p>
        </p:txBody>
      </p:sp>
      <p:sp>
        <p:nvSpPr>
          <p:cNvPr id="8" name="Title 7">
            <a:extLst>
              <a:ext uri="{FF2B5EF4-FFF2-40B4-BE49-F238E27FC236}">
                <a16:creationId xmlns:a16="http://schemas.microsoft.com/office/drawing/2014/main" id="{D202E449-931F-40BE-AD9E-13B2B2F9E098}"/>
              </a:ext>
            </a:extLst>
          </p:cNvPr>
          <p:cNvSpPr>
            <a:spLocks noGrp="1"/>
          </p:cNvSpPr>
          <p:nvPr>
            <p:ph type="title"/>
          </p:nvPr>
        </p:nvSpPr>
        <p:spPr>
          <a:xfrm>
            <a:off x="628650" y="78468"/>
            <a:ext cx="7886700" cy="1325563"/>
          </a:xfrm>
        </p:spPr>
        <p:txBody>
          <a:bodyPr>
            <a:normAutofit/>
          </a:bodyPr>
          <a:lstStyle/>
          <a:p>
            <a:r>
              <a:rPr lang="en-GB" dirty="0"/>
              <a:t>Read this short passage.</a:t>
            </a:r>
          </a:p>
        </p:txBody>
      </p:sp>
      <p:sp>
        <p:nvSpPr>
          <p:cNvPr id="10" name="Content Placeholder 9">
            <a:extLst>
              <a:ext uri="{FF2B5EF4-FFF2-40B4-BE49-F238E27FC236}">
                <a16:creationId xmlns:a16="http://schemas.microsoft.com/office/drawing/2014/main" id="{7B1F6CE1-98DB-40C4-9078-304C69A8947F}"/>
              </a:ext>
            </a:extLst>
          </p:cNvPr>
          <p:cNvSpPr>
            <a:spLocks noGrp="1"/>
          </p:cNvSpPr>
          <p:nvPr>
            <p:ph idx="1"/>
          </p:nvPr>
        </p:nvSpPr>
        <p:spPr>
          <a:xfrm>
            <a:off x="628650" y="1152570"/>
            <a:ext cx="7886700" cy="4211432"/>
          </a:xfrm>
        </p:spPr>
        <p:txBody>
          <a:bodyPr/>
          <a:lstStyle/>
          <a:p>
            <a:pPr marL="0" indent="0">
              <a:buNone/>
            </a:pPr>
            <a:r>
              <a:rPr lang="en-GB" dirty="0"/>
              <a:t>Tilly the cat sat quietly on the fence, </a:t>
            </a:r>
          </a:p>
          <a:p>
            <a:pPr marL="0" indent="0">
              <a:buNone/>
            </a:pPr>
            <a:r>
              <a:rPr lang="en-GB" dirty="0"/>
              <a:t>her tail twitching excitedly.</a:t>
            </a:r>
          </a:p>
          <a:p>
            <a:pPr marL="0" indent="0">
              <a:buNone/>
            </a:pPr>
            <a:r>
              <a:rPr lang="en-GB" dirty="0"/>
              <a:t>She could see the little bird just in front her! What a delicious treat it would be! Suddenly, she sprang forward leaping and grapping with her paws but she was too late. The little bird flew away happily. Tilly, slunk back to the house, her head and her tail hanging low.</a:t>
            </a:r>
          </a:p>
          <a:p>
            <a:pPr marL="0" indent="0">
              <a:buNone/>
            </a:pPr>
            <a:endParaRPr lang="en-GB" dirty="0"/>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3091733"/>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graphicFrame>
        <p:nvGraphicFramePr>
          <p:cNvPr id="13" name="Table 12">
            <a:extLst>
              <a:ext uri="{FF2B5EF4-FFF2-40B4-BE49-F238E27FC236}">
                <a16:creationId xmlns:a16="http://schemas.microsoft.com/office/drawing/2014/main" id="{3748265F-49CD-4FCB-BB6F-5BDDC1CC0316}"/>
              </a:ext>
            </a:extLst>
          </p:cNvPr>
          <p:cNvGraphicFramePr>
            <a:graphicFrameLocks noGrp="1"/>
          </p:cNvGraphicFramePr>
          <p:nvPr>
            <p:extLst>
              <p:ext uri="{D42A27DB-BD31-4B8C-83A1-F6EECF244321}">
                <p14:modId xmlns:p14="http://schemas.microsoft.com/office/powerpoint/2010/main" val="3599277546"/>
              </p:ext>
            </p:extLst>
          </p:nvPr>
        </p:nvGraphicFramePr>
        <p:xfrm>
          <a:off x="493382" y="4317286"/>
          <a:ext cx="7886700" cy="640080"/>
        </p:xfrm>
        <a:graphic>
          <a:graphicData uri="http://schemas.openxmlformats.org/drawingml/2006/table">
            <a:tbl>
              <a:tblPr/>
              <a:tblGrid>
                <a:gridCol w="7886700">
                  <a:extLst>
                    <a:ext uri="{9D8B030D-6E8A-4147-A177-3AD203B41FA5}">
                      <a16:colId xmlns:a16="http://schemas.microsoft.com/office/drawing/2014/main" val="2662026157"/>
                    </a:ext>
                  </a:extLst>
                </a:gridCol>
              </a:tblGrid>
              <a:tr h="0">
                <a:tc>
                  <a:txBody>
                    <a:bodyPr/>
                    <a:lstStyle/>
                    <a:p>
                      <a:r>
                        <a:rPr lang="en-GB" sz="1800" dirty="0">
                          <a:effectLst/>
                        </a:rPr>
                        <a:t>Derek  will help us answer these inference  questions. Remember, the answer is there, you just have to find the clues.!</a:t>
                      </a:r>
                    </a:p>
                  </a:txBody>
                  <a:tcPr anchor="ctr">
                    <a:lnL>
                      <a:noFill/>
                    </a:lnL>
                    <a:lnR>
                      <a:noFill/>
                    </a:lnR>
                    <a:lnT>
                      <a:noFill/>
                    </a:lnT>
                    <a:lnB>
                      <a:noFill/>
                    </a:lnB>
                  </a:tcPr>
                </a:tc>
                <a:extLst>
                  <a:ext uri="{0D108BD9-81ED-4DB2-BD59-A6C34878D82A}">
                    <a16:rowId xmlns:a16="http://schemas.microsoft.com/office/drawing/2014/main" val="3261817124"/>
                  </a:ext>
                </a:extLst>
              </a:tr>
            </a:tbl>
          </a:graphicData>
        </a:graphic>
      </p:graphicFrame>
      <p:graphicFrame>
        <p:nvGraphicFramePr>
          <p:cNvPr id="14" name="Table 13">
            <a:extLst>
              <a:ext uri="{FF2B5EF4-FFF2-40B4-BE49-F238E27FC236}">
                <a16:creationId xmlns:a16="http://schemas.microsoft.com/office/drawing/2014/main" id="{55821F32-177A-4599-BCEB-36729DC3BF3D}"/>
              </a:ext>
            </a:extLst>
          </p:cNvPr>
          <p:cNvGraphicFramePr>
            <a:graphicFrameLocks noGrp="1"/>
          </p:cNvGraphicFramePr>
          <p:nvPr>
            <p:extLst>
              <p:ext uri="{D42A27DB-BD31-4B8C-83A1-F6EECF244321}">
                <p14:modId xmlns:p14="http://schemas.microsoft.com/office/powerpoint/2010/main" val="3520168711"/>
              </p:ext>
            </p:extLst>
          </p:nvPr>
        </p:nvGraphicFramePr>
        <p:xfrm>
          <a:off x="561016" y="4982774"/>
          <a:ext cx="7886700" cy="2042160"/>
        </p:xfrm>
        <a:graphic>
          <a:graphicData uri="http://schemas.openxmlformats.org/drawingml/2006/table">
            <a:tbl>
              <a:tblPr/>
              <a:tblGrid>
                <a:gridCol w="7886700">
                  <a:extLst>
                    <a:ext uri="{9D8B030D-6E8A-4147-A177-3AD203B41FA5}">
                      <a16:colId xmlns:a16="http://schemas.microsoft.com/office/drawing/2014/main" val="3232182776"/>
                    </a:ext>
                  </a:extLst>
                </a:gridCol>
              </a:tblGrid>
              <a:tr h="0">
                <a:tc>
                  <a:txBody>
                    <a:bodyPr/>
                    <a:lstStyle/>
                    <a:p>
                      <a:r>
                        <a:rPr lang="en-GB" sz="2800" dirty="0">
                          <a:effectLst/>
                        </a:rPr>
                        <a:t>What is Tilly doing?</a:t>
                      </a:r>
                    </a:p>
                    <a:p>
                      <a:endParaRPr lang="en-GB" sz="2000" dirty="0">
                        <a:effectLst/>
                      </a:endParaRPr>
                    </a:p>
                    <a:p>
                      <a:endParaRPr lang="en-GB" sz="2000" dirty="0">
                        <a:effectLst/>
                      </a:endParaRPr>
                    </a:p>
                    <a:p>
                      <a:r>
                        <a:rPr lang="en-GB" sz="2000" dirty="0">
                          <a:effectLst/>
                        </a:rPr>
                        <a:t>Tilly is hunting or she is trying to catch </a:t>
                      </a:r>
                    </a:p>
                    <a:p>
                      <a:r>
                        <a:rPr lang="en-GB" sz="2000" dirty="0">
                          <a:effectLst/>
                        </a:rPr>
                        <a:t>the bird.</a:t>
                      </a:r>
                    </a:p>
                    <a:p>
                      <a:endParaRPr lang="en-GB" sz="2000" dirty="0">
                        <a:effectLst/>
                      </a:endParaRPr>
                    </a:p>
                  </a:txBody>
                  <a:tcPr anchor="ctr">
                    <a:lnL>
                      <a:noFill/>
                    </a:lnL>
                    <a:lnR>
                      <a:noFill/>
                    </a:lnR>
                    <a:lnT>
                      <a:noFill/>
                    </a:lnT>
                    <a:lnB>
                      <a:noFill/>
                    </a:lnB>
                  </a:tcPr>
                </a:tc>
                <a:extLst>
                  <a:ext uri="{0D108BD9-81ED-4DB2-BD59-A6C34878D82A}">
                    <a16:rowId xmlns:a16="http://schemas.microsoft.com/office/drawing/2014/main" val="3921241866"/>
                  </a:ext>
                </a:extLst>
              </a:tr>
            </a:tbl>
          </a:graphicData>
        </a:graphic>
      </p:graphicFrame>
      <p:graphicFrame>
        <p:nvGraphicFramePr>
          <p:cNvPr id="15" name="Table 14">
            <a:extLst>
              <a:ext uri="{FF2B5EF4-FFF2-40B4-BE49-F238E27FC236}">
                <a16:creationId xmlns:a16="http://schemas.microsoft.com/office/drawing/2014/main" id="{5A06445E-BF9E-4331-B0CB-3D3125C9FF45}"/>
              </a:ext>
            </a:extLst>
          </p:cNvPr>
          <p:cNvGraphicFramePr>
            <a:graphicFrameLocks noGrp="1"/>
          </p:cNvGraphicFramePr>
          <p:nvPr>
            <p:extLst>
              <p:ext uri="{D42A27DB-BD31-4B8C-83A1-F6EECF244321}">
                <p14:modId xmlns:p14="http://schemas.microsoft.com/office/powerpoint/2010/main" val="2808177133"/>
              </p:ext>
            </p:extLst>
          </p:nvPr>
        </p:nvGraphicFramePr>
        <p:xfrm>
          <a:off x="223298" y="5364002"/>
          <a:ext cx="7886700" cy="297180"/>
        </p:xfrm>
        <a:graphic>
          <a:graphicData uri="http://schemas.openxmlformats.org/drawingml/2006/table">
            <a:tbl>
              <a:tblPr/>
              <a:tblGrid>
                <a:gridCol w="7886700">
                  <a:extLst>
                    <a:ext uri="{9D8B030D-6E8A-4147-A177-3AD203B41FA5}">
                      <a16:colId xmlns:a16="http://schemas.microsoft.com/office/drawing/2014/main" val="3518585815"/>
                    </a:ext>
                  </a:extLst>
                </a:gridCol>
              </a:tblGrid>
              <a:tr h="0">
                <a:tc>
                  <a:txBody>
                    <a:bodyPr/>
                    <a:lstStyle/>
                    <a:p>
                      <a:endParaRPr lang="en-GB" dirty="0">
                        <a:effectLst/>
                      </a:endParaRPr>
                    </a:p>
                  </a:txBody>
                  <a:tcPr anchor="ctr">
                    <a:lnL>
                      <a:noFill/>
                    </a:lnL>
                    <a:lnR>
                      <a:noFill/>
                    </a:lnR>
                    <a:lnT>
                      <a:noFill/>
                    </a:lnT>
                    <a:lnB>
                      <a:noFill/>
                    </a:lnB>
                  </a:tcPr>
                </a:tc>
                <a:extLst>
                  <a:ext uri="{0D108BD9-81ED-4DB2-BD59-A6C34878D82A}">
                    <a16:rowId xmlns:a16="http://schemas.microsoft.com/office/drawing/2014/main" val="3306711029"/>
                  </a:ext>
                </a:extLst>
              </a:tr>
            </a:tbl>
          </a:graphicData>
        </a:graphic>
      </p:graphicFrame>
      <p:sp>
        <p:nvSpPr>
          <p:cNvPr id="23" name="Rectangle 22">
            <a:extLst>
              <a:ext uri="{FF2B5EF4-FFF2-40B4-BE49-F238E27FC236}">
                <a16:creationId xmlns:a16="http://schemas.microsoft.com/office/drawing/2014/main" id="{182D713B-C9E0-457F-B2A9-0A209BD6F1A7}"/>
              </a:ext>
            </a:extLst>
          </p:cNvPr>
          <p:cNvSpPr/>
          <p:nvPr/>
        </p:nvSpPr>
        <p:spPr>
          <a:xfrm>
            <a:off x="390256" y="5962822"/>
            <a:ext cx="4243765" cy="6761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63A3BA7-40B8-4ACA-BB05-7F4C75F3C1BB}"/>
              </a:ext>
            </a:extLst>
          </p:cNvPr>
          <p:cNvPicPr>
            <a:picLocks noChangeAspect="1"/>
          </p:cNvPicPr>
          <p:nvPr/>
        </p:nvPicPr>
        <p:blipFill>
          <a:blip r:embed="rId3"/>
          <a:stretch>
            <a:fillRect/>
          </a:stretch>
        </p:blipFill>
        <p:spPr>
          <a:xfrm>
            <a:off x="4804781" y="5220564"/>
            <a:ext cx="1647987" cy="1418392"/>
          </a:xfrm>
          <a:prstGeom prst="rect">
            <a:avLst/>
          </a:prstGeom>
        </p:spPr>
      </p:pic>
      <p:pic>
        <p:nvPicPr>
          <p:cNvPr id="16" name="Picture 15">
            <a:extLst>
              <a:ext uri="{FF2B5EF4-FFF2-40B4-BE49-F238E27FC236}">
                <a16:creationId xmlns:a16="http://schemas.microsoft.com/office/drawing/2014/main" id="{6D332761-B0C3-468B-B34F-EB1CD6137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50" y="95837"/>
            <a:ext cx="2467934" cy="2153448"/>
          </a:xfrm>
          <a:prstGeom prst="rect">
            <a:avLst/>
          </a:prstGeom>
        </p:spPr>
      </p:pic>
    </p:spTree>
    <p:extLst>
      <p:ext uri="{BB962C8B-B14F-4D97-AF65-F5344CB8AC3E}">
        <p14:creationId xmlns:p14="http://schemas.microsoft.com/office/powerpoint/2010/main" val="8556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5</a:t>
            </a:fld>
            <a:endParaRPr lang="en-US">
              <a:solidFill>
                <a:srgbClr val="FFFFFF"/>
              </a:solidFill>
              <a:latin typeface="Calibri" panose="020F0502020204030204"/>
            </a:endParaRPr>
          </a:p>
        </p:txBody>
      </p:sp>
      <p:sp>
        <p:nvSpPr>
          <p:cNvPr id="8" name="Title 7">
            <a:extLst>
              <a:ext uri="{FF2B5EF4-FFF2-40B4-BE49-F238E27FC236}">
                <a16:creationId xmlns:a16="http://schemas.microsoft.com/office/drawing/2014/main" id="{D202E449-931F-40BE-AD9E-13B2B2F9E098}"/>
              </a:ext>
            </a:extLst>
          </p:cNvPr>
          <p:cNvSpPr>
            <a:spLocks noGrp="1"/>
          </p:cNvSpPr>
          <p:nvPr>
            <p:ph type="title"/>
          </p:nvPr>
        </p:nvSpPr>
        <p:spPr>
          <a:xfrm>
            <a:off x="628650" y="78468"/>
            <a:ext cx="7886700" cy="1325563"/>
          </a:xfrm>
        </p:spPr>
        <p:txBody>
          <a:bodyPr>
            <a:normAutofit/>
          </a:bodyPr>
          <a:lstStyle/>
          <a:p>
            <a:r>
              <a:rPr lang="en-GB" dirty="0"/>
              <a:t>Read this short passage.</a:t>
            </a:r>
          </a:p>
        </p:txBody>
      </p:sp>
      <p:sp>
        <p:nvSpPr>
          <p:cNvPr id="10" name="Content Placeholder 9">
            <a:extLst>
              <a:ext uri="{FF2B5EF4-FFF2-40B4-BE49-F238E27FC236}">
                <a16:creationId xmlns:a16="http://schemas.microsoft.com/office/drawing/2014/main" id="{7B1F6CE1-98DB-40C4-9078-304C69A8947F}"/>
              </a:ext>
            </a:extLst>
          </p:cNvPr>
          <p:cNvSpPr>
            <a:spLocks noGrp="1"/>
          </p:cNvSpPr>
          <p:nvPr>
            <p:ph idx="1"/>
          </p:nvPr>
        </p:nvSpPr>
        <p:spPr>
          <a:xfrm>
            <a:off x="628650" y="1152570"/>
            <a:ext cx="7886700" cy="4211432"/>
          </a:xfrm>
        </p:spPr>
        <p:txBody>
          <a:bodyPr/>
          <a:lstStyle/>
          <a:p>
            <a:pPr marL="0" indent="0">
              <a:buNone/>
            </a:pPr>
            <a:r>
              <a:rPr lang="en-GB" dirty="0"/>
              <a:t>Tilly the cat sat quietly on the fence, her tail twitching excitedly. She could see the little bird just in front her! What a delicious treat it would be! Suddenly, she sprang forward leaping and grapping with her paws but she was too late. The little bird flew away happily. Tilly, slunk back to the house, her head and her tail hanging low.</a:t>
            </a:r>
          </a:p>
          <a:p>
            <a:pPr marL="0" indent="0">
              <a:buNone/>
            </a:pPr>
            <a:endParaRPr lang="en-GB" dirty="0"/>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3091733"/>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graphicFrame>
        <p:nvGraphicFramePr>
          <p:cNvPr id="13" name="Table 12">
            <a:extLst>
              <a:ext uri="{FF2B5EF4-FFF2-40B4-BE49-F238E27FC236}">
                <a16:creationId xmlns:a16="http://schemas.microsoft.com/office/drawing/2014/main" id="{3748265F-49CD-4FCB-BB6F-5BDDC1CC0316}"/>
              </a:ext>
            </a:extLst>
          </p:cNvPr>
          <p:cNvGraphicFramePr>
            <a:graphicFrameLocks noGrp="1"/>
          </p:cNvGraphicFramePr>
          <p:nvPr>
            <p:extLst/>
          </p:nvPr>
        </p:nvGraphicFramePr>
        <p:xfrm>
          <a:off x="561016" y="3886817"/>
          <a:ext cx="7886700" cy="640080"/>
        </p:xfrm>
        <a:graphic>
          <a:graphicData uri="http://schemas.openxmlformats.org/drawingml/2006/table">
            <a:tbl>
              <a:tblPr/>
              <a:tblGrid>
                <a:gridCol w="7886700">
                  <a:extLst>
                    <a:ext uri="{9D8B030D-6E8A-4147-A177-3AD203B41FA5}">
                      <a16:colId xmlns:a16="http://schemas.microsoft.com/office/drawing/2014/main" val="2662026157"/>
                    </a:ext>
                  </a:extLst>
                </a:gridCol>
              </a:tblGrid>
              <a:tr h="0">
                <a:tc>
                  <a:txBody>
                    <a:bodyPr/>
                    <a:lstStyle/>
                    <a:p>
                      <a:r>
                        <a:rPr lang="en-GB" sz="1800" dirty="0">
                          <a:effectLst/>
                        </a:rPr>
                        <a:t>Derek  will help us answer these inference  questions. Remember, the answer is there, you just have to find the clues.!</a:t>
                      </a:r>
                    </a:p>
                  </a:txBody>
                  <a:tcPr anchor="ctr">
                    <a:lnL>
                      <a:noFill/>
                    </a:lnL>
                    <a:lnR>
                      <a:noFill/>
                    </a:lnR>
                    <a:lnT>
                      <a:noFill/>
                    </a:lnT>
                    <a:lnB>
                      <a:noFill/>
                    </a:lnB>
                  </a:tcPr>
                </a:tc>
                <a:extLst>
                  <a:ext uri="{0D108BD9-81ED-4DB2-BD59-A6C34878D82A}">
                    <a16:rowId xmlns:a16="http://schemas.microsoft.com/office/drawing/2014/main" val="3261817124"/>
                  </a:ext>
                </a:extLst>
              </a:tr>
            </a:tbl>
          </a:graphicData>
        </a:graphic>
      </p:graphicFrame>
      <p:graphicFrame>
        <p:nvGraphicFramePr>
          <p:cNvPr id="14" name="Table 13">
            <a:extLst>
              <a:ext uri="{FF2B5EF4-FFF2-40B4-BE49-F238E27FC236}">
                <a16:creationId xmlns:a16="http://schemas.microsoft.com/office/drawing/2014/main" id="{55821F32-177A-4599-BCEB-36729DC3BF3D}"/>
              </a:ext>
            </a:extLst>
          </p:cNvPr>
          <p:cNvGraphicFramePr>
            <a:graphicFrameLocks noGrp="1"/>
          </p:cNvGraphicFramePr>
          <p:nvPr>
            <p:extLst>
              <p:ext uri="{D42A27DB-BD31-4B8C-83A1-F6EECF244321}">
                <p14:modId xmlns:p14="http://schemas.microsoft.com/office/powerpoint/2010/main" val="3002412210"/>
              </p:ext>
            </p:extLst>
          </p:nvPr>
        </p:nvGraphicFramePr>
        <p:xfrm>
          <a:off x="561016" y="4650276"/>
          <a:ext cx="7886700" cy="1432560"/>
        </p:xfrm>
        <a:graphic>
          <a:graphicData uri="http://schemas.openxmlformats.org/drawingml/2006/table">
            <a:tbl>
              <a:tblPr/>
              <a:tblGrid>
                <a:gridCol w="7886700">
                  <a:extLst>
                    <a:ext uri="{9D8B030D-6E8A-4147-A177-3AD203B41FA5}">
                      <a16:colId xmlns:a16="http://schemas.microsoft.com/office/drawing/2014/main" val="3232182776"/>
                    </a:ext>
                  </a:extLst>
                </a:gridCol>
              </a:tblGrid>
              <a:tr h="0">
                <a:tc>
                  <a:txBody>
                    <a:bodyPr/>
                    <a:lstStyle/>
                    <a:p>
                      <a:r>
                        <a:rPr lang="en-GB" sz="2800" dirty="0">
                          <a:effectLst/>
                        </a:rPr>
                        <a:t>What is Tilly planning to do with the bird?</a:t>
                      </a:r>
                    </a:p>
                    <a:p>
                      <a:endParaRPr lang="en-GB" sz="2000" dirty="0">
                        <a:effectLst/>
                      </a:endParaRPr>
                    </a:p>
                    <a:p>
                      <a:endParaRPr lang="en-GB" sz="2000" dirty="0">
                        <a:effectLst/>
                      </a:endParaRPr>
                    </a:p>
                    <a:p>
                      <a:endParaRPr lang="en-GB" sz="2000" dirty="0">
                        <a:effectLst/>
                      </a:endParaRPr>
                    </a:p>
                  </a:txBody>
                  <a:tcPr anchor="ctr">
                    <a:lnL>
                      <a:noFill/>
                    </a:lnL>
                    <a:lnR>
                      <a:noFill/>
                    </a:lnR>
                    <a:lnT>
                      <a:noFill/>
                    </a:lnT>
                    <a:lnB>
                      <a:noFill/>
                    </a:lnB>
                  </a:tcPr>
                </a:tc>
                <a:extLst>
                  <a:ext uri="{0D108BD9-81ED-4DB2-BD59-A6C34878D82A}">
                    <a16:rowId xmlns:a16="http://schemas.microsoft.com/office/drawing/2014/main" val="3921241866"/>
                  </a:ext>
                </a:extLst>
              </a:tr>
            </a:tbl>
          </a:graphicData>
        </a:graphic>
      </p:graphicFrame>
      <p:graphicFrame>
        <p:nvGraphicFramePr>
          <p:cNvPr id="15" name="Table 14">
            <a:extLst>
              <a:ext uri="{FF2B5EF4-FFF2-40B4-BE49-F238E27FC236}">
                <a16:creationId xmlns:a16="http://schemas.microsoft.com/office/drawing/2014/main" id="{5A06445E-BF9E-4331-B0CB-3D3125C9FF45}"/>
              </a:ext>
            </a:extLst>
          </p:cNvPr>
          <p:cNvGraphicFramePr>
            <a:graphicFrameLocks noGrp="1"/>
          </p:cNvGraphicFramePr>
          <p:nvPr>
            <p:extLst/>
          </p:nvPr>
        </p:nvGraphicFramePr>
        <p:xfrm>
          <a:off x="223298" y="5364002"/>
          <a:ext cx="7886700" cy="297180"/>
        </p:xfrm>
        <a:graphic>
          <a:graphicData uri="http://schemas.openxmlformats.org/drawingml/2006/table">
            <a:tbl>
              <a:tblPr/>
              <a:tblGrid>
                <a:gridCol w="7886700">
                  <a:extLst>
                    <a:ext uri="{9D8B030D-6E8A-4147-A177-3AD203B41FA5}">
                      <a16:colId xmlns:a16="http://schemas.microsoft.com/office/drawing/2014/main" val="3518585815"/>
                    </a:ext>
                  </a:extLst>
                </a:gridCol>
              </a:tblGrid>
              <a:tr h="0">
                <a:tc>
                  <a:txBody>
                    <a:bodyPr/>
                    <a:lstStyle/>
                    <a:p>
                      <a:endParaRPr lang="en-GB" dirty="0">
                        <a:effectLst/>
                      </a:endParaRPr>
                    </a:p>
                  </a:txBody>
                  <a:tcPr anchor="ctr">
                    <a:lnL>
                      <a:noFill/>
                    </a:lnL>
                    <a:lnR>
                      <a:noFill/>
                    </a:lnR>
                    <a:lnT>
                      <a:noFill/>
                    </a:lnT>
                    <a:lnB>
                      <a:noFill/>
                    </a:lnB>
                  </a:tcPr>
                </a:tc>
                <a:extLst>
                  <a:ext uri="{0D108BD9-81ED-4DB2-BD59-A6C34878D82A}">
                    <a16:rowId xmlns:a16="http://schemas.microsoft.com/office/drawing/2014/main" val="3306711029"/>
                  </a:ext>
                </a:extLst>
              </a:tr>
            </a:tbl>
          </a:graphicData>
        </a:graphic>
      </p:graphicFrame>
      <p:pic>
        <p:nvPicPr>
          <p:cNvPr id="2" name="Picture 1">
            <a:extLst>
              <a:ext uri="{FF2B5EF4-FFF2-40B4-BE49-F238E27FC236}">
                <a16:creationId xmlns:a16="http://schemas.microsoft.com/office/drawing/2014/main" id="{263A3BA7-40B8-4ACA-BB05-7F4C75F3C1BB}"/>
              </a:ext>
            </a:extLst>
          </p:cNvPr>
          <p:cNvPicPr>
            <a:picLocks noChangeAspect="1"/>
          </p:cNvPicPr>
          <p:nvPr/>
        </p:nvPicPr>
        <p:blipFill>
          <a:blip r:embed="rId3"/>
          <a:stretch>
            <a:fillRect/>
          </a:stretch>
        </p:blipFill>
        <p:spPr>
          <a:xfrm>
            <a:off x="7454864" y="4287038"/>
            <a:ext cx="1647987" cy="1418392"/>
          </a:xfrm>
          <a:prstGeom prst="rect">
            <a:avLst/>
          </a:prstGeom>
        </p:spPr>
      </p:pic>
      <p:graphicFrame>
        <p:nvGraphicFramePr>
          <p:cNvPr id="16" name="Table 15">
            <a:extLst>
              <a:ext uri="{FF2B5EF4-FFF2-40B4-BE49-F238E27FC236}">
                <a16:creationId xmlns:a16="http://schemas.microsoft.com/office/drawing/2014/main" id="{7BD40DFE-92DB-49E6-9A3C-606566D43CC0}"/>
              </a:ext>
            </a:extLst>
          </p:cNvPr>
          <p:cNvGraphicFramePr>
            <a:graphicFrameLocks noGrp="1"/>
          </p:cNvGraphicFramePr>
          <p:nvPr>
            <p:extLst>
              <p:ext uri="{D42A27DB-BD31-4B8C-83A1-F6EECF244321}">
                <p14:modId xmlns:p14="http://schemas.microsoft.com/office/powerpoint/2010/main" val="1748449351"/>
              </p:ext>
            </p:extLst>
          </p:nvPr>
        </p:nvGraphicFramePr>
        <p:xfrm>
          <a:off x="493382" y="5327664"/>
          <a:ext cx="7886700" cy="1005840"/>
        </p:xfrm>
        <a:graphic>
          <a:graphicData uri="http://schemas.openxmlformats.org/drawingml/2006/table">
            <a:tbl>
              <a:tblPr/>
              <a:tblGrid>
                <a:gridCol w="7886700">
                  <a:extLst>
                    <a:ext uri="{9D8B030D-6E8A-4147-A177-3AD203B41FA5}">
                      <a16:colId xmlns:a16="http://schemas.microsoft.com/office/drawing/2014/main" val="3518585815"/>
                    </a:ext>
                  </a:extLst>
                </a:gridCol>
              </a:tblGrid>
              <a:tr h="0">
                <a:tc>
                  <a:txBody>
                    <a:bodyPr/>
                    <a:lstStyle/>
                    <a:p>
                      <a:r>
                        <a:rPr lang="en-GB" sz="2000" dirty="0">
                          <a:effectLst/>
                          <a:sym typeface="Wingdings" panose="05000000000000000000" pitchFamily="2" charset="2"/>
                        </a:rPr>
                        <a:t>Wash it             </a:t>
                      </a:r>
                      <a:r>
                        <a:rPr lang="en-GB" sz="2000" dirty="0">
                          <a:effectLst/>
                        </a:rPr>
                        <a:t>                          Tuck it up in its nest </a:t>
                      </a:r>
                      <a:r>
                        <a:rPr lang="en-GB" sz="2000" dirty="0">
                          <a:effectLst/>
                          <a:sym typeface="Wingdings" panose="05000000000000000000" pitchFamily="2" charset="2"/>
                        </a:rPr>
                        <a:t></a:t>
                      </a:r>
                      <a:endParaRPr lang="en-GB" sz="2000" dirty="0">
                        <a:effectLst/>
                      </a:endParaRPr>
                    </a:p>
                    <a:p>
                      <a:endParaRPr lang="en-GB" sz="2000"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2000" dirty="0">
                          <a:effectLst/>
                          <a:sym typeface="Wingdings" panose="05000000000000000000" pitchFamily="2" charset="2"/>
                        </a:rPr>
                        <a:t>Show it to </a:t>
                      </a:r>
                      <a:r>
                        <a:rPr lang="en-GB" sz="2000" dirty="0" err="1">
                          <a:effectLst/>
                          <a:sym typeface="Wingdings" panose="05000000000000000000" pitchFamily="2" charset="2"/>
                        </a:rPr>
                        <a:t>Stig</a:t>
                      </a:r>
                      <a:r>
                        <a:rPr lang="en-GB" sz="2000" dirty="0">
                          <a:effectLst/>
                          <a:sym typeface="Wingdings" panose="05000000000000000000" pitchFamily="2" charset="2"/>
                        </a:rPr>
                        <a:t>                           </a:t>
                      </a:r>
                      <a:r>
                        <a:rPr lang="en-GB" sz="2000" dirty="0">
                          <a:effectLst/>
                        </a:rPr>
                        <a:t>eat it                           </a:t>
                      </a:r>
                      <a:r>
                        <a:rPr lang="en-GB" sz="2000" dirty="0">
                          <a:effectLst/>
                          <a:sym typeface="Wingdings" panose="05000000000000000000" pitchFamily="2" charset="2"/>
                        </a:rPr>
                        <a:t></a:t>
                      </a:r>
                      <a:endParaRPr lang="en-GB" sz="2000" dirty="0">
                        <a:effectLst/>
                      </a:endParaRPr>
                    </a:p>
                  </a:txBody>
                  <a:tcPr anchor="ctr">
                    <a:lnL>
                      <a:noFill/>
                    </a:lnL>
                    <a:lnR>
                      <a:noFill/>
                    </a:lnR>
                    <a:lnT>
                      <a:noFill/>
                    </a:lnT>
                    <a:lnB>
                      <a:noFill/>
                    </a:lnB>
                  </a:tcPr>
                </a:tc>
                <a:extLst>
                  <a:ext uri="{0D108BD9-81ED-4DB2-BD59-A6C34878D82A}">
                    <a16:rowId xmlns:a16="http://schemas.microsoft.com/office/drawing/2014/main" val="3306711029"/>
                  </a:ext>
                </a:extLst>
              </a:tr>
            </a:tbl>
          </a:graphicData>
        </a:graphic>
      </p:graphicFrame>
      <p:sp>
        <p:nvSpPr>
          <p:cNvPr id="3" name="Rectangle 2">
            <a:extLst>
              <a:ext uri="{FF2B5EF4-FFF2-40B4-BE49-F238E27FC236}">
                <a16:creationId xmlns:a16="http://schemas.microsoft.com/office/drawing/2014/main" id="{D420ED48-B66F-4E41-8485-6828B5492502}"/>
              </a:ext>
            </a:extLst>
          </p:cNvPr>
          <p:cNvSpPr/>
          <p:nvPr/>
        </p:nvSpPr>
        <p:spPr>
          <a:xfrm>
            <a:off x="2050742" y="5256689"/>
            <a:ext cx="585926" cy="46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BF26426-79CF-4ACB-9C17-6B51B1847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3740" y="208299"/>
            <a:ext cx="988520" cy="988520"/>
          </a:xfrm>
          <a:prstGeom prst="rect">
            <a:avLst/>
          </a:prstGeom>
        </p:spPr>
      </p:pic>
      <p:sp>
        <p:nvSpPr>
          <p:cNvPr id="17" name="Rectangle 16">
            <a:extLst>
              <a:ext uri="{FF2B5EF4-FFF2-40B4-BE49-F238E27FC236}">
                <a16:creationId xmlns:a16="http://schemas.microsoft.com/office/drawing/2014/main" id="{6E5F2CA6-1AED-4393-BA62-495D10A051A1}"/>
              </a:ext>
            </a:extLst>
          </p:cNvPr>
          <p:cNvSpPr/>
          <p:nvPr/>
        </p:nvSpPr>
        <p:spPr>
          <a:xfrm>
            <a:off x="2140787" y="5921163"/>
            <a:ext cx="585926" cy="46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5A10776B-6C94-4B8C-BDCF-A7CE45A8AC62}"/>
              </a:ext>
            </a:extLst>
          </p:cNvPr>
          <p:cNvSpPr/>
          <p:nvPr/>
        </p:nvSpPr>
        <p:spPr>
          <a:xfrm>
            <a:off x="5921408" y="5212380"/>
            <a:ext cx="585926" cy="46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817E181-67C6-4A3A-9860-9CE665C3B7BA}"/>
              </a:ext>
            </a:extLst>
          </p:cNvPr>
          <p:cNvSpPr/>
          <p:nvPr/>
        </p:nvSpPr>
        <p:spPr>
          <a:xfrm>
            <a:off x="5889721" y="5967433"/>
            <a:ext cx="585926" cy="465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85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6</a:t>
            </a:fld>
            <a:endParaRPr lang="en-US">
              <a:solidFill>
                <a:srgbClr val="FFFFFF"/>
              </a:solidFill>
              <a:latin typeface="Calibri" panose="020F0502020204030204"/>
            </a:endParaRPr>
          </a:p>
        </p:txBody>
      </p:sp>
      <p:sp>
        <p:nvSpPr>
          <p:cNvPr id="8" name="Title 7">
            <a:extLst>
              <a:ext uri="{FF2B5EF4-FFF2-40B4-BE49-F238E27FC236}">
                <a16:creationId xmlns:a16="http://schemas.microsoft.com/office/drawing/2014/main" id="{D202E449-931F-40BE-AD9E-13B2B2F9E098}"/>
              </a:ext>
            </a:extLst>
          </p:cNvPr>
          <p:cNvSpPr>
            <a:spLocks noGrp="1"/>
          </p:cNvSpPr>
          <p:nvPr>
            <p:ph type="title"/>
          </p:nvPr>
        </p:nvSpPr>
        <p:spPr>
          <a:xfrm>
            <a:off x="628650" y="-125221"/>
            <a:ext cx="7886700" cy="1325563"/>
          </a:xfrm>
        </p:spPr>
        <p:txBody>
          <a:bodyPr>
            <a:normAutofit/>
          </a:bodyPr>
          <a:lstStyle/>
          <a:p>
            <a:r>
              <a:rPr lang="en-GB" dirty="0"/>
              <a:t>Read this short passage.</a:t>
            </a:r>
          </a:p>
        </p:txBody>
      </p:sp>
      <p:sp>
        <p:nvSpPr>
          <p:cNvPr id="10" name="Content Placeholder 9">
            <a:extLst>
              <a:ext uri="{FF2B5EF4-FFF2-40B4-BE49-F238E27FC236}">
                <a16:creationId xmlns:a16="http://schemas.microsoft.com/office/drawing/2014/main" id="{7B1F6CE1-98DB-40C4-9078-304C69A8947F}"/>
              </a:ext>
            </a:extLst>
          </p:cNvPr>
          <p:cNvSpPr>
            <a:spLocks noGrp="1"/>
          </p:cNvSpPr>
          <p:nvPr>
            <p:ph idx="1"/>
          </p:nvPr>
        </p:nvSpPr>
        <p:spPr>
          <a:xfrm>
            <a:off x="628650" y="896794"/>
            <a:ext cx="7886700" cy="4211432"/>
          </a:xfrm>
        </p:spPr>
        <p:txBody>
          <a:bodyPr/>
          <a:lstStyle/>
          <a:p>
            <a:pPr marL="0" indent="0">
              <a:buNone/>
            </a:pPr>
            <a:r>
              <a:rPr lang="en-GB" dirty="0"/>
              <a:t>Tilly the cat sat quietly on the fence, </a:t>
            </a:r>
          </a:p>
          <a:p>
            <a:pPr marL="0" indent="0">
              <a:buNone/>
            </a:pPr>
            <a:r>
              <a:rPr lang="en-GB" dirty="0"/>
              <a:t>her tail twitching excitedly.</a:t>
            </a:r>
          </a:p>
          <a:p>
            <a:pPr marL="0" indent="0">
              <a:buNone/>
            </a:pPr>
            <a:r>
              <a:rPr lang="en-GB" dirty="0"/>
              <a:t>She could see the little bird just in front her! What a delicious treat it would be! Suddenly, she sprang forward leaping and grapping with her paws but she was too late. The little bird flew away happily. Tilly, slunk back to the house, her head and her tail hanging low.</a:t>
            </a:r>
          </a:p>
          <a:p>
            <a:pPr marL="0" indent="0">
              <a:buNone/>
            </a:pPr>
            <a:endParaRPr lang="en-GB" dirty="0"/>
          </a:p>
        </p:txBody>
      </p:sp>
      <p:sp>
        <p:nvSpPr>
          <p:cNvPr id="12" name="Title 7">
            <a:extLst>
              <a:ext uri="{FF2B5EF4-FFF2-40B4-BE49-F238E27FC236}">
                <a16:creationId xmlns:a16="http://schemas.microsoft.com/office/drawing/2014/main" id="{0E448CE3-91C2-48B7-9895-A68324651757}"/>
              </a:ext>
            </a:extLst>
          </p:cNvPr>
          <p:cNvSpPr txBox="1">
            <a:spLocks/>
          </p:cNvSpPr>
          <p:nvPr/>
        </p:nvSpPr>
        <p:spPr>
          <a:xfrm>
            <a:off x="628650" y="3091733"/>
            <a:ext cx="7886700" cy="1325563"/>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600" b="1" kern="1200">
                <a:solidFill>
                  <a:srgbClr val="231F20"/>
                </a:solidFill>
                <a:latin typeface="+mn-lt"/>
                <a:ea typeface="+mj-ea"/>
                <a:cs typeface="+mj-cs"/>
              </a:defRPr>
            </a:lvl1pPr>
          </a:lstStyle>
          <a:p>
            <a:endParaRPr lang="en-GB" sz="3200" dirty="0"/>
          </a:p>
        </p:txBody>
      </p:sp>
      <p:graphicFrame>
        <p:nvGraphicFramePr>
          <p:cNvPr id="14" name="Table 13">
            <a:extLst>
              <a:ext uri="{FF2B5EF4-FFF2-40B4-BE49-F238E27FC236}">
                <a16:creationId xmlns:a16="http://schemas.microsoft.com/office/drawing/2014/main" id="{55821F32-177A-4599-BCEB-36729DC3BF3D}"/>
              </a:ext>
            </a:extLst>
          </p:cNvPr>
          <p:cNvGraphicFramePr>
            <a:graphicFrameLocks noGrp="1"/>
          </p:cNvGraphicFramePr>
          <p:nvPr>
            <p:extLst>
              <p:ext uri="{D42A27DB-BD31-4B8C-83A1-F6EECF244321}">
                <p14:modId xmlns:p14="http://schemas.microsoft.com/office/powerpoint/2010/main" val="2073590874"/>
              </p:ext>
            </p:extLst>
          </p:nvPr>
        </p:nvGraphicFramePr>
        <p:xfrm>
          <a:off x="401218" y="4333812"/>
          <a:ext cx="7886700" cy="2164080"/>
        </p:xfrm>
        <a:graphic>
          <a:graphicData uri="http://schemas.openxmlformats.org/drawingml/2006/table">
            <a:tbl>
              <a:tblPr/>
              <a:tblGrid>
                <a:gridCol w="7886700">
                  <a:extLst>
                    <a:ext uri="{9D8B030D-6E8A-4147-A177-3AD203B41FA5}">
                      <a16:colId xmlns:a16="http://schemas.microsoft.com/office/drawing/2014/main" val="3232182776"/>
                    </a:ext>
                  </a:extLst>
                </a:gridCol>
              </a:tblGrid>
              <a:tr h="0">
                <a:tc>
                  <a:txBody>
                    <a:bodyPr/>
                    <a:lstStyle/>
                    <a:p>
                      <a:r>
                        <a:rPr lang="en-GB" sz="2800" dirty="0">
                          <a:effectLst/>
                        </a:rPr>
                        <a:t>How did Tilly feel when the bird flew away?</a:t>
                      </a:r>
                    </a:p>
                    <a:p>
                      <a:r>
                        <a:rPr lang="en-GB" sz="2800" dirty="0">
                          <a:effectLst/>
                        </a:rPr>
                        <a:t>How do you know?</a:t>
                      </a:r>
                    </a:p>
                    <a:p>
                      <a:endParaRPr lang="en-GB" sz="2000" dirty="0">
                        <a:effectLst/>
                      </a:endParaRPr>
                    </a:p>
                    <a:p>
                      <a:r>
                        <a:rPr lang="en-GB" sz="2000" dirty="0">
                          <a:effectLst/>
                        </a:rPr>
                        <a:t>She felt sad/disappointed/upset. You can tell because</a:t>
                      </a:r>
                    </a:p>
                    <a:p>
                      <a:r>
                        <a:rPr lang="en-GB" sz="2000" dirty="0">
                          <a:effectLst/>
                        </a:rPr>
                        <a:t>Her head and tail were hanging low. Slunk is a slow walk so she could  of been walking slow because she was sulking.</a:t>
                      </a:r>
                    </a:p>
                  </a:txBody>
                  <a:tcPr anchor="ctr">
                    <a:lnL>
                      <a:noFill/>
                    </a:lnL>
                    <a:lnR>
                      <a:noFill/>
                    </a:lnR>
                    <a:lnT>
                      <a:noFill/>
                    </a:lnT>
                    <a:lnB>
                      <a:noFill/>
                    </a:lnB>
                  </a:tcPr>
                </a:tc>
                <a:extLst>
                  <a:ext uri="{0D108BD9-81ED-4DB2-BD59-A6C34878D82A}">
                    <a16:rowId xmlns:a16="http://schemas.microsoft.com/office/drawing/2014/main" val="3921241866"/>
                  </a:ext>
                </a:extLst>
              </a:tr>
            </a:tbl>
          </a:graphicData>
        </a:graphic>
      </p:graphicFrame>
      <p:graphicFrame>
        <p:nvGraphicFramePr>
          <p:cNvPr id="15" name="Table 14">
            <a:extLst>
              <a:ext uri="{FF2B5EF4-FFF2-40B4-BE49-F238E27FC236}">
                <a16:creationId xmlns:a16="http://schemas.microsoft.com/office/drawing/2014/main" id="{5A06445E-BF9E-4331-B0CB-3D3125C9FF45}"/>
              </a:ext>
            </a:extLst>
          </p:cNvPr>
          <p:cNvGraphicFramePr>
            <a:graphicFrameLocks noGrp="1"/>
          </p:cNvGraphicFramePr>
          <p:nvPr>
            <p:extLst/>
          </p:nvPr>
        </p:nvGraphicFramePr>
        <p:xfrm>
          <a:off x="223298" y="5364002"/>
          <a:ext cx="7886700" cy="297180"/>
        </p:xfrm>
        <a:graphic>
          <a:graphicData uri="http://schemas.openxmlformats.org/drawingml/2006/table">
            <a:tbl>
              <a:tblPr/>
              <a:tblGrid>
                <a:gridCol w="7886700">
                  <a:extLst>
                    <a:ext uri="{9D8B030D-6E8A-4147-A177-3AD203B41FA5}">
                      <a16:colId xmlns:a16="http://schemas.microsoft.com/office/drawing/2014/main" val="3518585815"/>
                    </a:ext>
                  </a:extLst>
                </a:gridCol>
              </a:tblGrid>
              <a:tr h="0">
                <a:tc>
                  <a:txBody>
                    <a:bodyPr/>
                    <a:lstStyle/>
                    <a:p>
                      <a:endParaRPr lang="en-GB" dirty="0">
                        <a:effectLst/>
                      </a:endParaRPr>
                    </a:p>
                  </a:txBody>
                  <a:tcPr anchor="ctr">
                    <a:lnL>
                      <a:noFill/>
                    </a:lnL>
                    <a:lnR>
                      <a:noFill/>
                    </a:lnR>
                    <a:lnT>
                      <a:noFill/>
                    </a:lnT>
                    <a:lnB>
                      <a:noFill/>
                    </a:lnB>
                  </a:tcPr>
                </a:tc>
                <a:extLst>
                  <a:ext uri="{0D108BD9-81ED-4DB2-BD59-A6C34878D82A}">
                    <a16:rowId xmlns:a16="http://schemas.microsoft.com/office/drawing/2014/main" val="3306711029"/>
                  </a:ext>
                </a:extLst>
              </a:tr>
            </a:tbl>
          </a:graphicData>
        </a:graphic>
      </p:graphicFrame>
      <p:sp>
        <p:nvSpPr>
          <p:cNvPr id="23" name="Rectangle 22">
            <a:extLst>
              <a:ext uri="{FF2B5EF4-FFF2-40B4-BE49-F238E27FC236}">
                <a16:creationId xmlns:a16="http://schemas.microsoft.com/office/drawing/2014/main" id="{182D713B-C9E0-457F-B2A9-0A209BD6F1A7}"/>
              </a:ext>
            </a:extLst>
          </p:cNvPr>
          <p:cNvSpPr/>
          <p:nvPr/>
        </p:nvSpPr>
        <p:spPr>
          <a:xfrm>
            <a:off x="362606" y="5339263"/>
            <a:ext cx="7579807" cy="1243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263A3BA7-40B8-4ACA-BB05-7F4C75F3C1BB}"/>
              </a:ext>
            </a:extLst>
          </p:cNvPr>
          <p:cNvPicPr>
            <a:picLocks noChangeAspect="1"/>
          </p:cNvPicPr>
          <p:nvPr/>
        </p:nvPicPr>
        <p:blipFill>
          <a:blip r:embed="rId3"/>
          <a:stretch>
            <a:fillRect/>
          </a:stretch>
        </p:blipFill>
        <p:spPr>
          <a:xfrm>
            <a:off x="7180656" y="4022049"/>
            <a:ext cx="1600738" cy="1377725"/>
          </a:xfrm>
          <a:prstGeom prst="rect">
            <a:avLst/>
          </a:prstGeom>
        </p:spPr>
      </p:pic>
      <p:pic>
        <p:nvPicPr>
          <p:cNvPr id="16" name="Picture 15">
            <a:extLst>
              <a:ext uri="{FF2B5EF4-FFF2-40B4-BE49-F238E27FC236}">
                <a16:creationId xmlns:a16="http://schemas.microsoft.com/office/drawing/2014/main" id="{6D332761-B0C3-468B-B34F-EB1CD6137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698" y="95837"/>
            <a:ext cx="2102285" cy="1834393"/>
          </a:xfrm>
          <a:prstGeom prst="rect">
            <a:avLst/>
          </a:prstGeom>
        </p:spPr>
      </p:pic>
    </p:spTree>
    <p:extLst>
      <p:ext uri="{BB962C8B-B14F-4D97-AF65-F5344CB8AC3E}">
        <p14:creationId xmlns:p14="http://schemas.microsoft.com/office/powerpoint/2010/main" val="367750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7</a:t>
            </a:fld>
            <a:endParaRPr lang="en-US">
              <a:solidFill>
                <a:srgbClr val="FFFFFF"/>
              </a:solidFill>
              <a:latin typeface="Calibri" panose="020F0502020204030204"/>
            </a:endParaRPr>
          </a:p>
        </p:txBody>
      </p:sp>
      <p:sp>
        <p:nvSpPr>
          <p:cNvPr id="10" name="Title 9">
            <a:extLst>
              <a:ext uri="{FF2B5EF4-FFF2-40B4-BE49-F238E27FC236}">
                <a16:creationId xmlns:a16="http://schemas.microsoft.com/office/drawing/2014/main" id="{5AE3F06C-AC51-4537-ACC9-6E948B8DDC15}"/>
              </a:ext>
            </a:extLst>
          </p:cNvPr>
          <p:cNvSpPr>
            <a:spLocks noGrp="1"/>
          </p:cNvSpPr>
          <p:nvPr>
            <p:ph type="title"/>
          </p:nvPr>
        </p:nvSpPr>
        <p:spPr/>
        <p:txBody>
          <a:bodyPr/>
          <a:lstStyle/>
          <a:p>
            <a:r>
              <a:rPr lang="en-GB" dirty="0"/>
              <a:t>Now, use your inference skills to tackle the reading comprehension task.</a:t>
            </a:r>
          </a:p>
        </p:txBody>
      </p:sp>
      <p:sp>
        <p:nvSpPr>
          <p:cNvPr id="14" name="Content Placeholder 13">
            <a:extLst>
              <a:ext uri="{FF2B5EF4-FFF2-40B4-BE49-F238E27FC236}">
                <a16:creationId xmlns:a16="http://schemas.microsoft.com/office/drawing/2014/main" id="{7AF94921-A517-43DB-BB1E-22CA275FF6BA}"/>
              </a:ext>
            </a:extLst>
          </p:cNvPr>
          <p:cNvSpPr>
            <a:spLocks noGrp="1"/>
          </p:cNvSpPr>
          <p:nvPr>
            <p:ph idx="1"/>
          </p:nvPr>
        </p:nvSpPr>
        <p:spPr>
          <a:xfrm>
            <a:off x="628650" y="2011654"/>
            <a:ext cx="6560369" cy="4690985"/>
          </a:xfrm>
        </p:spPr>
        <p:txBody>
          <a:bodyPr>
            <a:normAutofit lnSpcReduction="10000"/>
          </a:bodyPr>
          <a:lstStyle/>
          <a:p>
            <a:r>
              <a:rPr lang="en-GB" dirty="0"/>
              <a:t>It should look like this.  If you need an adult to help you read, that’s totally okay! </a:t>
            </a:r>
            <a:r>
              <a:rPr lang="en-GB" dirty="0">
                <a:sym typeface="Wingdings" panose="05000000000000000000" pitchFamily="2" charset="2"/>
              </a:rPr>
              <a:t> We are practising finding the answers.</a:t>
            </a: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endParaRPr lang="en-GB" dirty="0">
              <a:sym typeface="Wingdings" panose="05000000000000000000" pitchFamily="2" charset="2"/>
            </a:endParaRPr>
          </a:p>
          <a:p>
            <a:r>
              <a:rPr lang="en-GB" dirty="0">
                <a:sym typeface="Wingdings" panose="05000000000000000000" pitchFamily="2" charset="2"/>
              </a:rPr>
              <a:t>If you can’t print, don’t worry, read on the screen and write your answers in your book.</a:t>
            </a:r>
          </a:p>
        </p:txBody>
      </p:sp>
      <p:sp>
        <p:nvSpPr>
          <p:cNvPr id="2" name="TextBox 1">
            <a:extLst>
              <a:ext uri="{FF2B5EF4-FFF2-40B4-BE49-F238E27FC236}">
                <a16:creationId xmlns:a16="http://schemas.microsoft.com/office/drawing/2014/main" id="{38CDBB8B-D8F8-42ED-8BE9-7FF79BCE9000}"/>
              </a:ext>
            </a:extLst>
          </p:cNvPr>
          <p:cNvSpPr txBox="1"/>
          <p:nvPr/>
        </p:nvSpPr>
        <p:spPr>
          <a:xfrm>
            <a:off x="6604986" y="4099616"/>
            <a:ext cx="1384917" cy="1200329"/>
          </a:xfrm>
          <a:prstGeom prst="rect">
            <a:avLst/>
          </a:prstGeom>
          <a:noFill/>
        </p:spPr>
        <p:txBody>
          <a:bodyPr wrap="square" rtlCol="0">
            <a:spAutoFit/>
          </a:bodyPr>
          <a:lstStyle/>
          <a:p>
            <a:r>
              <a:rPr lang="en-GB" dirty="0"/>
              <a:t>Answers will</a:t>
            </a:r>
          </a:p>
          <a:p>
            <a:r>
              <a:rPr lang="en-GB" dirty="0"/>
              <a:t>be uploaded on </a:t>
            </a:r>
          </a:p>
          <a:p>
            <a:r>
              <a:rPr lang="en-GB" dirty="0"/>
              <a:t>Friday.</a:t>
            </a:r>
          </a:p>
        </p:txBody>
      </p:sp>
      <p:pic>
        <p:nvPicPr>
          <p:cNvPr id="3" name="Picture 2">
            <a:extLst>
              <a:ext uri="{FF2B5EF4-FFF2-40B4-BE49-F238E27FC236}">
                <a16:creationId xmlns:a16="http://schemas.microsoft.com/office/drawing/2014/main" id="{B3259660-24D3-4293-BCFD-D6D221A34687}"/>
              </a:ext>
            </a:extLst>
          </p:cNvPr>
          <p:cNvPicPr>
            <a:picLocks noChangeAspect="1"/>
          </p:cNvPicPr>
          <p:nvPr/>
        </p:nvPicPr>
        <p:blipFill>
          <a:blip r:embed="rId3"/>
          <a:stretch>
            <a:fillRect/>
          </a:stretch>
        </p:blipFill>
        <p:spPr>
          <a:xfrm>
            <a:off x="1509477" y="3198805"/>
            <a:ext cx="3364637" cy="2316681"/>
          </a:xfrm>
          <a:prstGeom prst="rect">
            <a:avLst/>
          </a:prstGeom>
        </p:spPr>
      </p:pic>
    </p:spTree>
    <p:extLst>
      <p:ext uri="{BB962C8B-B14F-4D97-AF65-F5344CB8AC3E}">
        <p14:creationId xmlns:p14="http://schemas.microsoft.com/office/powerpoint/2010/main" val="3086786314"/>
      </p:ext>
    </p:extLst>
  </p:cSld>
  <p:clrMapOvr>
    <a:masterClrMapping/>
  </p:clrMapOvr>
</p:sld>
</file>

<file path=ppt/theme/theme1.xml><?xml version="1.0" encoding="utf-8"?>
<a:theme xmlns:a="http://schemas.openxmlformats.org/drawingml/2006/main" name="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422</TotalTime>
  <Words>657</Words>
  <Application>Microsoft Office PowerPoint</Application>
  <PresentationFormat>On-screen Show (4:3)</PresentationFormat>
  <Paragraphs>82</Paragraphs>
  <Slides>7</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Calibri Light</vt:lpstr>
      <vt:lpstr>Wingdings</vt:lpstr>
      <vt:lpstr>Office Theme</vt:lpstr>
      <vt:lpstr>1_Blank</vt:lpstr>
      <vt:lpstr>Tuesday 28th April 2020</vt:lpstr>
      <vt:lpstr>Let’s warm our brains up with a  quick quiz about yesterday’s spelling lesson.</vt:lpstr>
      <vt:lpstr>Today, we are focusing on reading  comprehension skills.    </vt:lpstr>
      <vt:lpstr>Read this short passage.</vt:lpstr>
      <vt:lpstr>Read this short passage.</vt:lpstr>
      <vt:lpstr>Read this short passage.</vt:lpstr>
      <vt:lpstr>Now, use your inference skills to tackle the reading comprehension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PENCILS - PowerPoint Template</dc:title>
  <dc:creator>Showeet.com</dc:creator>
  <dc:description>© Copyright Showeet.com</dc:description>
  <cp:lastModifiedBy>Jay Lacey</cp:lastModifiedBy>
  <cp:revision>43</cp:revision>
  <cp:lastPrinted>2019-10-08T11:03:42Z</cp:lastPrinted>
  <dcterms:created xsi:type="dcterms:W3CDTF">2016-12-22T17:25:20Z</dcterms:created>
  <dcterms:modified xsi:type="dcterms:W3CDTF">2020-04-23T17:28:44Z</dcterms:modified>
  <cp:category>Templates</cp:category>
</cp:coreProperties>
</file>