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68" r:id="rId3"/>
    <p:sldId id="267" r:id="rId4"/>
    <p:sldId id="264" r:id="rId5"/>
    <p:sldId id="266" r:id="rId6"/>
    <p:sldId id="269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Whitehouse" initials="LW" lastIdx="1" clrIdx="0">
    <p:extLst>
      <p:ext uri="{19B8F6BF-5375-455C-9EA6-DF929625EA0E}">
        <p15:presenceInfo xmlns:p15="http://schemas.microsoft.com/office/powerpoint/2012/main" userId="S-1-5-21-350061025-2395645628-3419119869-16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14628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0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3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7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96607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5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6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25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9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413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847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547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/>
              <a:t>Year 2– Measures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Session 5 – Measuring volume in litres.</a:t>
            </a:r>
          </a:p>
        </p:txBody>
      </p:sp>
    </p:spTree>
    <p:extLst>
      <p:ext uri="{BB962C8B-B14F-4D97-AF65-F5344CB8AC3E}">
        <p14:creationId xmlns:p14="http://schemas.microsoft.com/office/powerpoint/2010/main" val="380932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55DEC4-FBD2-4CFF-8B37-E3F25D16D35A}"/>
              </a:ext>
            </a:extLst>
          </p:cNvPr>
          <p:cNvSpPr txBox="1"/>
          <p:nvPr/>
        </p:nvSpPr>
        <p:spPr>
          <a:xfrm>
            <a:off x="1391250" y="196542"/>
            <a:ext cx="10360404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Last week, we learnt about capacity and volume.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Today, we are going to begin looking at standard units for measuring volume.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A standard measure is the same where ever you go in the world. Our unit of measure today is litres.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0043CF-3DB1-487B-9288-1FC4DACDE57F}"/>
              </a:ext>
            </a:extLst>
          </p:cNvPr>
          <p:cNvSpPr txBox="1"/>
          <p:nvPr/>
        </p:nvSpPr>
        <p:spPr>
          <a:xfrm>
            <a:off x="1230939" y="2326346"/>
            <a:ext cx="4582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learnt to read scales last</a:t>
            </a:r>
          </a:p>
          <a:p>
            <a:r>
              <a:rPr lang="en-GB" dirty="0"/>
              <a:t>week.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6C8FC0-D9A2-40A6-A13D-2FF3EB0E0113}"/>
              </a:ext>
            </a:extLst>
          </p:cNvPr>
          <p:cNvSpPr txBox="1"/>
          <p:nvPr/>
        </p:nvSpPr>
        <p:spPr>
          <a:xfrm>
            <a:off x="10535502" y="4853659"/>
            <a:ext cx="1216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 is a short way of writing </a:t>
            </a:r>
          </a:p>
          <a:p>
            <a:r>
              <a:rPr lang="en-GB" dirty="0"/>
              <a:t>litres.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D169D-D05C-4FA5-92D4-88A9628ACADC}"/>
              </a:ext>
            </a:extLst>
          </p:cNvPr>
          <p:cNvSpPr txBox="1"/>
          <p:nvPr/>
        </p:nvSpPr>
        <p:spPr>
          <a:xfrm>
            <a:off x="1131715" y="3429000"/>
            <a:ext cx="3573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used similar skills when we were measuring mass.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64082-99A8-4F40-AC74-34C208369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766" y="1940186"/>
            <a:ext cx="4915326" cy="44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8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957DE8-24AE-4DE6-9177-89A434121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37" y="1036671"/>
            <a:ext cx="4915325" cy="44580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6A6706-A1F9-4600-8A11-A17596AA767D}"/>
              </a:ext>
            </a:extLst>
          </p:cNvPr>
          <p:cNvSpPr txBox="1"/>
          <p:nvPr/>
        </p:nvSpPr>
        <p:spPr>
          <a:xfrm>
            <a:off x="7515207" y="205674"/>
            <a:ext cx="3573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much water is in this beaker?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93A897-9F62-4878-ABB3-38E33DEA73CE}"/>
              </a:ext>
            </a:extLst>
          </p:cNvPr>
          <p:cNvSpPr txBox="1"/>
          <p:nvPr/>
        </p:nvSpPr>
        <p:spPr>
          <a:xfrm>
            <a:off x="7515206" y="1740264"/>
            <a:ext cx="3573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can see that the water is level with the 10 litre</a:t>
            </a:r>
          </a:p>
          <a:p>
            <a:r>
              <a:rPr lang="en-GB" sz="2400" dirty="0"/>
              <a:t>line.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BC96AC-DFA7-4AAC-8B13-42B5E8CBD8F5}"/>
              </a:ext>
            </a:extLst>
          </p:cNvPr>
          <p:cNvCxnSpPr>
            <a:cxnSpLocks/>
          </p:cNvCxnSpPr>
          <p:nvPr/>
        </p:nvCxnSpPr>
        <p:spPr>
          <a:xfrm flipH="1">
            <a:off x="4169229" y="2340429"/>
            <a:ext cx="3345978" cy="4572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2EC3912-1013-4AF1-9547-0A637144D870}"/>
              </a:ext>
            </a:extLst>
          </p:cNvPr>
          <p:cNvSpPr txBox="1"/>
          <p:nvPr/>
        </p:nvSpPr>
        <p:spPr>
          <a:xfrm>
            <a:off x="7515206" y="3898285"/>
            <a:ext cx="3573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There are 10 litres of water in the beaker.</a:t>
            </a:r>
          </a:p>
        </p:txBody>
      </p:sp>
    </p:spTree>
    <p:extLst>
      <p:ext uri="{BB962C8B-B14F-4D97-AF65-F5344CB8AC3E}">
        <p14:creationId xmlns:p14="http://schemas.microsoft.com/office/powerpoint/2010/main" val="159157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6E826D-AF60-431B-8555-99F35F72E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929" y="642708"/>
            <a:ext cx="6144130" cy="55725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7BDEA1-8293-4FF8-B6BD-D4A5EEB9CF9E}"/>
              </a:ext>
            </a:extLst>
          </p:cNvPr>
          <p:cNvSpPr txBox="1"/>
          <p:nvPr/>
        </p:nvSpPr>
        <p:spPr>
          <a:xfrm>
            <a:off x="8799723" y="2465961"/>
            <a:ext cx="3573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beaker has a scale drawn on </a:t>
            </a:r>
          </a:p>
          <a:p>
            <a:r>
              <a:rPr lang="en-GB" dirty="0"/>
              <a:t>the side.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92154D-5B4F-4F21-8ACC-2B07777918E9}"/>
              </a:ext>
            </a:extLst>
          </p:cNvPr>
          <p:cNvSpPr txBox="1"/>
          <p:nvPr/>
        </p:nvSpPr>
        <p:spPr>
          <a:xfrm>
            <a:off x="8794750" y="3606208"/>
            <a:ext cx="3573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Each line on the scale shows</a:t>
            </a:r>
          </a:p>
          <a:p>
            <a:r>
              <a:rPr lang="en-GB" dirty="0"/>
              <a:t>1 litre.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3602CB-208F-4B2D-A25F-EF4F47E48B15}"/>
              </a:ext>
            </a:extLst>
          </p:cNvPr>
          <p:cNvSpPr txBox="1"/>
          <p:nvPr/>
        </p:nvSpPr>
        <p:spPr>
          <a:xfrm>
            <a:off x="8799721" y="4708969"/>
            <a:ext cx="3573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2 litres of water in beaker.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F6AF653-3183-4932-AE3C-81B41A8D0E83}"/>
              </a:ext>
            </a:extLst>
          </p:cNvPr>
          <p:cNvCxnSpPr>
            <a:cxnSpLocks/>
          </p:cNvCxnSpPr>
          <p:nvPr/>
        </p:nvCxnSpPr>
        <p:spPr>
          <a:xfrm flipH="1">
            <a:off x="3733800" y="4891596"/>
            <a:ext cx="4842029" cy="463704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CC960A91-7B61-4389-830A-49229227E0CA}"/>
              </a:ext>
            </a:extLst>
          </p:cNvPr>
          <p:cNvSpPr/>
          <p:nvPr/>
        </p:nvSpPr>
        <p:spPr>
          <a:xfrm>
            <a:off x="3013527" y="5562909"/>
            <a:ext cx="671595" cy="2863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ACBD606-DEB1-4DDA-953E-D4B051E36C84}"/>
              </a:ext>
            </a:extLst>
          </p:cNvPr>
          <p:cNvSpPr/>
          <p:nvPr/>
        </p:nvSpPr>
        <p:spPr>
          <a:xfrm>
            <a:off x="2950259" y="5276602"/>
            <a:ext cx="671595" cy="2863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55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957DE8-24AE-4DE6-9177-89A434121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337" y="1036671"/>
            <a:ext cx="4915326" cy="44580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6A6706-A1F9-4600-8A11-A17596AA767D}"/>
              </a:ext>
            </a:extLst>
          </p:cNvPr>
          <p:cNvSpPr txBox="1"/>
          <p:nvPr/>
        </p:nvSpPr>
        <p:spPr>
          <a:xfrm>
            <a:off x="7515207" y="205674"/>
            <a:ext cx="3573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much water is in this beaker?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93A897-9F62-4878-ABB3-38E33DEA73CE}"/>
              </a:ext>
            </a:extLst>
          </p:cNvPr>
          <p:cNvSpPr txBox="1"/>
          <p:nvPr/>
        </p:nvSpPr>
        <p:spPr>
          <a:xfrm>
            <a:off x="7515206" y="1490008"/>
            <a:ext cx="3573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can see that the water is past the 5 litre line. </a:t>
            </a:r>
          </a:p>
          <a:p>
            <a:r>
              <a:rPr lang="en-GB" sz="2400" dirty="0"/>
              <a:t>We know straight away that there is more than 5 litres.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BC96AC-DFA7-4AAC-8B13-42B5E8CBD8F5}"/>
              </a:ext>
            </a:extLst>
          </p:cNvPr>
          <p:cNvCxnSpPr>
            <a:cxnSpLocks/>
          </p:cNvCxnSpPr>
          <p:nvPr/>
        </p:nvCxnSpPr>
        <p:spPr>
          <a:xfrm flipH="1">
            <a:off x="4191001" y="2340429"/>
            <a:ext cx="3324205" cy="174171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102C463-6673-43A8-BC9E-9FC2F72CB1B6}"/>
              </a:ext>
            </a:extLst>
          </p:cNvPr>
          <p:cNvSpPr txBox="1"/>
          <p:nvPr/>
        </p:nvSpPr>
        <p:spPr>
          <a:xfrm>
            <a:off x="7515206" y="3588120"/>
            <a:ext cx="3573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can count on from 5 to make reading the scale quicker.</a:t>
            </a:r>
          </a:p>
          <a:p>
            <a:endParaRPr lang="en-GB" sz="24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711F20-FE63-4E3D-B6B6-D41E36EC3B35}"/>
              </a:ext>
            </a:extLst>
          </p:cNvPr>
          <p:cNvCxnSpPr/>
          <p:nvPr/>
        </p:nvCxnSpPr>
        <p:spPr>
          <a:xfrm flipH="1" flipV="1">
            <a:off x="3820886" y="3882337"/>
            <a:ext cx="3208777" cy="6025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0F82B9C-4FE8-4ED9-ACB1-5ED2B07FF770}"/>
              </a:ext>
            </a:extLst>
          </p:cNvPr>
          <p:cNvSpPr txBox="1"/>
          <p:nvPr/>
        </p:nvSpPr>
        <p:spPr>
          <a:xfrm>
            <a:off x="3026229" y="3697671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F55B00-F46F-4DAA-8FFE-634BE76EF5DE}"/>
              </a:ext>
            </a:extLst>
          </p:cNvPr>
          <p:cNvSpPr txBox="1"/>
          <p:nvPr/>
        </p:nvSpPr>
        <p:spPr>
          <a:xfrm>
            <a:off x="3019657" y="340345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7AC8061-29B8-47E9-91A0-B46F975CCFF8}"/>
              </a:ext>
            </a:extLst>
          </p:cNvPr>
          <p:cNvCxnSpPr/>
          <p:nvPr/>
        </p:nvCxnSpPr>
        <p:spPr>
          <a:xfrm flipH="1" flipV="1">
            <a:off x="3785846" y="3680243"/>
            <a:ext cx="3208777" cy="6025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2EC3912-1013-4AF1-9547-0A637144D870}"/>
              </a:ext>
            </a:extLst>
          </p:cNvPr>
          <p:cNvSpPr txBox="1"/>
          <p:nvPr/>
        </p:nvSpPr>
        <p:spPr>
          <a:xfrm>
            <a:off x="7515205" y="5280771"/>
            <a:ext cx="3573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There are 7 litres of water in the beaker.</a:t>
            </a:r>
          </a:p>
        </p:txBody>
      </p:sp>
    </p:spTree>
    <p:extLst>
      <p:ext uri="{BB962C8B-B14F-4D97-AF65-F5344CB8AC3E}">
        <p14:creationId xmlns:p14="http://schemas.microsoft.com/office/powerpoint/2010/main" val="246184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32610E-3468-4E08-BEEC-D2AAE12B6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910" y="120409"/>
            <a:ext cx="7628281" cy="48543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F73F70-7600-4327-8B37-7AD8A956820B}"/>
              </a:ext>
            </a:extLst>
          </p:cNvPr>
          <p:cNvSpPr txBox="1"/>
          <p:nvPr/>
        </p:nvSpPr>
        <p:spPr>
          <a:xfrm>
            <a:off x="998181" y="1946873"/>
            <a:ext cx="2202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Let’s read the scale carefully.</a:t>
            </a:r>
          </a:p>
          <a:p>
            <a:endParaRPr lang="en-GB" sz="2400" dirty="0"/>
          </a:p>
          <a:p>
            <a:r>
              <a:rPr lang="en-GB" sz="2400" dirty="0"/>
              <a:t>Each line shows 1 litre of </a:t>
            </a:r>
          </a:p>
          <a:p>
            <a:r>
              <a:rPr lang="en-GB" sz="2400" dirty="0"/>
              <a:t>Water.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28BD1D-12E1-40CA-AED3-098DBEBF4408}"/>
              </a:ext>
            </a:extLst>
          </p:cNvPr>
          <p:cNvSpPr txBox="1"/>
          <p:nvPr/>
        </p:nvSpPr>
        <p:spPr>
          <a:xfrm>
            <a:off x="3014507" y="4756505"/>
            <a:ext cx="4234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water is past the 5 litre </a:t>
            </a:r>
          </a:p>
          <a:p>
            <a:r>
              <a:rPr lang="en-GB" sz="2400" dirty="0"/>
              <a:t>line. </a:t>
            </a:r>
          </a:p>
          <a:p>
            <a:r>
              <a:rPr lang="en-GB" sz="2400" dirty="0"/>
              <a:t>Count on from 5 litres.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E50C9-11FA-43FE-AEDE-51594321573C}"/>
              </a:ext>
            </a:extLst>
          </p:cNvPr>
          <p:cNvSpPr txBox="1"/>
          <p:nvPr/>
        </p:nvSpPr>
        <p:spPr>
          <a:xfrm>
            <a:off x="3014506" y="6227309"/>
            <a:ext cx="4234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There are 6 litres.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CF6642-834E-4D0B-A6A4-8BA44EA7B882}"/>
              </a:ext>
            </a:extLst>
          </p:cNvPr>
          <p:cNvSpPr/>
          <p:nvPr/>
        </p:nvSpPr>
        <p:spPr>
          <a:xfrm>
            <a:off x="8926286" y="729343"/>
            <a:ext cx="2557308" cy="22642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10999BC-0FD5-4696-A29A-97496C8E4CB0}"/>
              </a:ext>
            </a:extLst>
          </p:cNvPr>
          <p:cNvCxnSpPr/>
          <p:nvPr/>
        </p:nvCxnSpPr>
        <p:spPr>
          <a:xfrm flipV="1">
            <a:off x="5856514" y="2481943"/>
            <a:ext cx="3483429" cy="394062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49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0A9FBD-CBB7-4EAC-9D6A-298ED29B1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656" y="108857"/>
            <a:ext cx="8305799" cy="51901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4D5897-8B54-4717-8DD4-073A89AD4E4C}"/>
              </a:ext>
            </a:extLst>
          </p:cNvPr>
          <p:cNvSpPr txBox="1"/>
          <p:nvPr/>
        </p:nvSpPr>
        <p:spPr>
          <a:xfrm>
            <a:off x="1273629" y="1295400"/>
            <a:ext cx="1436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There are 3 litres of water in the cylinder.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CB2FA-18F2-4379-8E7E-AA03A3982BFA}"/>
              </a:ext>
            </a:extLst>
          </p:cNvPr>
          <p:cNvSpPr txBox="1"/>
          <p:nvPr/>
        </p:nvSpPr>
        <p:spPr>
          <a:xfrm>
            <a:off x="10199914" y="1734422"/>
            <a:ext cx="1436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There are 2 litres of water in the bottle.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6F1EEC-3A1F-41A7-B102-0EBB213290BE}"/>
              </a:ext>
            </a:extLst>
          </p:cNvPr>
          <p:cNvSpPr txBox="1"/>
          <p:nvPr/>
        </p:nvSpPr>
        <p:spPr>
          <a:xfrm>
            <a:off x="5116287" y="5566527"/>
            <a:ext cx="580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 litres is more than 2 litres.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44150-AB03-4A10-883F-7240D6351DDA}"/>
              </a:ext>
            </a:extLst>
          </p:cNvPr>
          <p:cNvSpPr txBox="1"/>
          <p:nvPr/>
        </p:nvSpPr>
        <p:spPr>
          <a:xfrm>
            <a:off x="5421087" y="6074098"/>
            <a:ext cx="580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need this symbol.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99D07F-9DE1-411C-9160-C852EA53EA7A}"/>
              </a:ext>
            </a:extLst>
          </p:cNvPr>
          <p:cNvSpPr/>
          <p:nvPr/>
        </p:nvSpPr>
        <p:spPr>
          <a:xfrm>
            <a:off x="6411686" y="4169229"/>
            <a:ext cx="1034143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031FD6-A639-4C14-A67D-F5F473F987FE}"/>
              </a:ext>
            </a:extLst>
          </p:cNvPr>
          <p:cNvSpPr txBox="1"/>
          <p:nvPr/>
        </p:nvSpPr>
        <p:spPr>
          <a:xfrm>
            <a:off x="6411686" y="2090057"/>
            <a:ext cx="1034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8144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B8486E-4619-43A0-8A74-9FB104E77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623" y="101114"/>
            <a:ext cx="7971211" cy="49381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18D2A0-D2A4-4AE5-B4C1-5C7629E2C77C}"/>
              </a:ext>
            </a:extLst>
          </p:cNvPr>
          <p:cNvSpPr txBox="1"/>
          <p:nvPr/>
        </p:nvSpPr>
        <p:spPr>
          <a:xfrm>
            <a:off x="1295401" y="4680857"/>
            <a:ext cx="2852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Look carefully at this scale. Each line represents </a:t>
            </a:r>
            <a:r>
              <a:rPr lang="en-GB" sz="2400" dirty="0">
                <a:solidFill>
                  <a:srgbClr val="FF0000"/>
                </a:solidFill>
              </a:rPr>
              <a:t>2 litres </a:t>
            </a:r>
            <a:r>
              <a:rPr lang="en-GB" sz="2400" dirty="0"/>
              <a:t>of water this time.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1EFD6-A345-4B16-9EA7-B128381AF31B}"/>
              </a:ext>
            </a:extLst>
          </p:cNvPr>
          <p:cNvSpPr txBox="1"/>
          <p:nvPr/>
        </p:nvSpPr>
        <p:spPr>
          <a:xfrm>
            <a:off x="5029201" y="5092551"/>
            <a:ext cx="2852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water is past 10 litres.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06E7CC-E22E-4C11-BC06-0715411A54C2}"/>
              </a:ext>
            </a:extLst>
          </p:cNvPr>
          <p:cNvSpPr txBox="1"/>
          <p:nvPr/>
        </p:nvSpPr>
        <p:spPr>
          <a:xfrm>
            <a:off x="9266612" y="5050188"/>
            <a:ext cx="2852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need to add 2 for each line.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42975D-7B41-4C01-BEB9-A359358DED3C}"/>
              </a:ext>
            </a:extLst>
          </p:cNvPr>
          <p:cNvSpPr txBox="1"/>
          <p:nvPr/>
        </p:nvSpPr>
        <p:spPr>
          <a:xfrm>
            <a:off x="9266612" y="5923548"/>
            <a:ext cx="2852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 + 2 = 12</a:t>
            </a:r>
          </a:p>
        </p:txBody>
      </p:sp>
    </p:spTree>
    <p:extLst>
      <p:ext uri="{BB962C8B-B14F-4D97-AF65-F5344CB8AC3E}">
        <p14:creationId xmlns:p14="http://schemas.microsoft.com/office/powerpoint/2010/main" val="43185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B8486E-4619-43A0-8A74-9FB104E77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623" y="101114"/>
            <a:ext cx="7971211" cy="49381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18D2A0-D2A4-4AE5-B4C1-5C7629E2C77C}"/>
              </a:ext>
            </a:extLst>
          </p:cNvPr>
          <p:cNvSpPr txBox="1"/>
          <p:nvPr/>
        </p:nvSpPr>
        <p:spPr>
          <a:xfrm>
            <a:off x="1295401" y="4680857"/>
            <a:ext cx="2852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There are 12 litres of water in the cylinder.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1EFD6-A345-4B16-9EA7-B128381AF31B}"/>
              </a:ext>
            </a:extLst>
          </p:cNvPr>
          <p:cNvSpPr txBox="1"/>
          <p:nvPr/>
        </p:nvSpPr>
        <p:spPr>
          <a:xfrm>
            <a:off x="5029201" y="5092551"/>
            <a:ext cx="2852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Which containers can we add together</a:t>
            </a:r>
          </a:p>
          <a:p>
            <a:r>
              <a:rPr lang="en-GB" sz="2400" dirty="0"/>
              <a:t>to equal </a:t>
            </a:r>
            <a:r>
              <a:rPr lang="en-GB" sz="2400"/>
              <a:t>12 litres?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06E7CC-E22E-4C11-BC06-0715411A54C2}"/>
              </a:ext>
            </a:extLst>
          </p:cNvPr>
          <p:cNvSpPr txBox="1"/>
          <p:nvPr/>
        </p:nvSpPr>
        <p:spPr>
          <a:xfrm>
            <a:off x="9266612" y="5050188"/>
            <a:ext cx="2852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3 + 5 + 4 = 12</a:t>
            </a:r>
          </a:p>
          <a:p>
            <a:endParaRPr lang="en-GB" sz="2400" dirty="0"/>
          </a:p>
          <a:p>
            <a:r>
              <a:rPr lang="en-GB" sz="2400" dirty="0">
                <a:solidFill>
                  <a:srgbClr val="FF0000"/>
                </a:solidFill>
              </a:rPr>
              <a:t>We need jars A, B and C.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4405F3-A360-42CF-B80E-2BBCBBED0636}"/>
              </a:ext>
            </a:extLst>
          </p:cNvPr>
          <p:cNvSpPr/>
          <p:nvPr/>
        </p:nvSpPr>
        <p:spPr>
          <a:xfrm>
            <a:off x="6291943" y="936171"/>
            <a:ext cx="1719943" cy="22751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FDD9E6-C795-4D55-BC4B-22B8E7EFC02F}"/>
              </a:ext>
            </a:extLst>
          </p:cNvPr>
          <p:cNvSpPr/>
          <p:nvPr/>
        </p:nvSpPr>
        <p:spPr>
          <a:xfrm>
            <a:off x="7893577" y="936171"/>
            <a:ext cx="1719943" cy="22751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0F24D19-D6D0-440F-B0C7-1F17848FCD3C}"/>
              </a:ext>
            </a:extLst>
          </p:cNvPr>
          <p:cNvSpPr/>
          <p:nvPr/>
        </p:nvSpPr>
        <p:spPr>
          <a:xfrm>
            <a:off x="5595256" y="2908785"/>
            <a:ext cx="1719943" cy="22751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28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1297</TotalTime>
  <Words>347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Franklin Gothic Book</vt:lpstr>
      <vt:lpstr>Crop</vt:lpstr>
      <vt:lpstr>Year 2– Measures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Spring Section 3 – Multiplication</dc:title>
  <dc:creator>Laura Whitehouse</dc:creator>
  <cp:lastModifiedBy>Jay Lacey</cp:lastModifiedBy>
  <cp:revision>98</cp:revision>
  <dcterms:created xsi:type="dcterms:W3CDTF">2020-03-20T11:22:32Z</dcterms:created>
  <dcterms:modified xsi:type="dcterms:W3CDTF">2020-06-06T13:57:22Z</dcterms:modified>
</cp:coreProperties>
</file>