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7 – properties of 3D shapes.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37922" y="2146394"/>
            <a:ext cx="3056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This is a square based pyramid.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300870" y="2500337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1F432-B513-4736-A552-8D62F1A0AE6D}"/>
              </a:ext>
            </a:extLst>
          </p:cNvPr>
          <p:cNvSpPr txBox="1"/>
          <p:nvPr/>
        </p:nvSpPr>
        <p:spPr>
          <a:xfrm>
            <a:off x="6884505" y="254029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5 vertices. </a:t>
            </a:r>
          </a:p>
        </p:txBody>
      </p:sp>
      <p:pic>
        <p:nvPicPr>
          <p:cNvPr id="6146" name="Picture 2" descr="pyramid - 3D SHAPES">
            <a:extLst>
              <a:ext uri="{FF2B5EF4-FFF2-40B4-BE49-F238E27FC236}">
                <a16:creationId xmlns:a16="http://schemas.microsoft.com/office/drawing/2014/main" id="{3227F53C-43BB-45D1-AE91-DD439D3F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866" y="3245627"/>
            <a:ext cx="2105025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669392-C313-4282-81B4-6BC7B4BF7480}"/>
              </a:ext>
            </a:extLst>
          </p:cNvPr>
          <p:cNvSpPr txBox="1"/>
          <p:nvPr/>
        </p:nvSpPr>
        <p:spPr>
          <a:xfrm>
            <a:off x="5426929" y="3412435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Edges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44D056A-02A8-4C07-BE05-12D1AEE88ED0}"/>
              </a:ext>
            </a:extLst>
          </p:cNvPr>
          <p:cNvCxnSpPr/>
          <p:nvPr/>
        </p:nvCxnSpPr>
        <p:spPr>
          <a:xfrm>
            <a:off x="1417983" y="3644348"/>
            <a:ext cx="861391" cy="3445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FA1F1B-F407-41C5-87A5-EA2E7F9894A7}"/>
              </a:ext>
            </a:extLst>
          </p:cNvPr>
          <p:cNvCxnSpPr>
            <a:cxnSpLocks/>
          </p:cNvCxnSpPr>
          <p:nvPr/>
        </p:nvCxnSpPr>
        <p:spPr>
          <a:xfrm flipV="1">
            <a:off x="2380804" y="3987508"/>
            <a:ext cx="296033" cy="148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6E0640-1FF8-4653-9519-A47B445390A6}"/>
              </a:ext>
            </a:extLst>
          </p:cNvPr>
          <p:cNvCxnSpPr>
            <a:cxnSpLocks/>
          </p:cNvCxnSpPr>
          <p:nvPr/>
        </p:nvCxnSpPr>
        <p:spPr>
          <a:xfrm flipH="1">
            <a:off x="3282149" y="3674045"/>
            <a:ext cx="832625" cy="3134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F0EC606-9141-4302-AE7E-DC92BB1617FF}"/>
              </a:ext>
            </a:extLst>
          </p:cNvPr>
          <p:cNvCxnSpPr>
            <a:cxnSpLocks/>
          </p:cNvCxnSpPr>
          <p:nvPr/>
        </p:nvCxnSpPr>
        <p:spPr>
          <a:xfrm flipH="1">
            <a:off x="2809217" y="4298139"/>
            <a:ext cx="6230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75344B6-5751-4C92-AB23-EF864CD72553}"/>
              </a:ext>
            </a:extLst>
          </p:cNvPr>
          <p:cNvCxnSpPr>
            <a:cxnSpLocks/>
          </p:cNvCxnSpPr>
          <p:nvPr/>
        </p:nvCxnSpPr>
        <p:spPr>
          <a:xfrm>
            <a:off x="1860774" y="4474283"/>
            <a:ext cx="357809" cy="1303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85A0EF8-21C9-4042-B667-78B81168474C}"/>
              </a:ext>
            </a:extLst>
          </p:cNvPr>
          <p:cNvCxnSpPr>
            <a:cxnSpLocks/>
          </p:cNvCxnSpPr>
          <p:nvPr/>
        </p:nvCxnSpPr>
        <p:spPr>
          <a:xfrm flipH="1">
            <a:off x="3666247" y="4298139"/>
            <a:ext cx="256396" cy="2777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E94CED5-31BE-482C-9637-75FF93E496C8}"/>
              </a:ext>
            </a:extLst>
          </p:cNvPr>
          <p:cNvCxnSpPr>
            <a:cxnSpLocks/>
          </p:cNvCxnSpPr>
          <p:nvPr/>
        </p:nvCxnSpPr>
        <p:spPr>
          <a:xfrm flipH="1" flipV="1">
            <a:off x="3386913" y="4940869"/>
            <a:ext cx="535730" cy="3069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8A58B8F-60EE-40BE-A75C-6F44CDF66395}"/>
              </a:ext>
            </a:extLst>
          </p:cNvPr>
          <p:cNvCxnSpPr>
            <a:cxnSpLocks/>
          </p:cNvCxnSpPr>
          <p:nvPr/>
        </p:nvCxnSpPr>
        <p:spPr>
          <a:xfrm flipV="1">
            <a:off x="1984770" y="5087111"/>
            <a:ext cx="294604" cy="3212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5E78920-83A7-49EF-812E-E1574BD405F1}"/>
              </a:ext>
            </a:extLst>
          </p:cNvPr>
          <p:cNvSpPr txBox="1"/>
          <p:nvPr/>
        </p:nvSpPr>
        <p:spPr>
          <a:xfrm>
            <a:off x="6851375" y="352680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8 edges. </a:t>
            </a:r>
          </a:p>
        </p:txBody>
      </p:sp>
    </p:spTree>
    <p:extLst>
      <p:ext uri="{BB962C8B-B14F-4D97-AF65-F5344CB8AC3E}">
        <p14:creationId xmlns:p14="http://schemas.microsoft.com/office/powerpoint/2010/main" val="257237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37922" y="2146394"/>
            <a:ext cx="3056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This is a square based pyramid.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300870" y="2500337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1F432-B513-4736-A552-8D62F1A0AE6D}"/>
              </a:ext>
            </a:extLst>
          </p:cNvPr>
          <p:cNvSpPr txBox="1"/>
          <p:nvPr/>
        </p:nvSpPr>
        <p:spPr>
          <a:xfrm>
            <a:off x="6884505" y="254029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5 vertices. </a:t>
            </a:r>
          </a:p>
        </p:txBody>
      </p:sp>
      <p:pic>
        <p:nvPicPr>
          <p:cNvPr id="6146" name="Picture 2" descr="pyramid - 3D SHAPES">
            <a:extLst>
              <a:ext uri="{FF2B5EF4-FFF2-40B4-BE49-F238E27FC236}">
                <a16:creationId xmlns:a16="http://schemas.microsoft.com/office/drawing/2014/main" id="{3227F53C-43BB-45D1-AE91-DD439D3F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866" y="3245627"/>
            <a:ext cx="2105025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669392-C313-4282-81B4-6BC7B4BF7480}"/>
              </a:ext>
            </a:extLst>
          </p:cNvPr>
          <p:cNvSpPr txBox="1"/>
          <p:nvPr/>
        </p:nvSpPr>
        <p:spPr>
          <a:xfrm>
            <a:off x="5426929" y="3412435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Edges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5E78920-83A7-49EF-812E-E1574BD405F1}"/>
              </a:ext>
            </a:extLst>
          </p:cNvPr>
          <p:cNvSpPr txBox="1"/>
          <p:nvPr/>
        </p:nvSpPr>
        <p:spPr>
          <a:xfrm>
            <a:off x="6851375" y="352680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8 edges.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D0F301-9C17-473F-856B-B63E5B41B8AB}"/>
              </a:ext>
            </a:extLst>
          </p:cNvPr>
          <p:cNvSpPr txBox="1"/>
          <p:nvPr/>
        </p:nvSpPr>
        <p:spPr>
          <a:xfrm>
            <a:off x="5426928" y="4405479"/>
            <a:ext cx="1070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Faces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8E9761-20B7-4805-8CD3-048810774AB2}"/>
              </a:ext>
            </a:extLst>
          </p:cNvPr>
          <p:cNvCxnSpPr/>
          <p:nvPr/>
        </p:nvCxnSpPr>
        <p:spPr>
          <a:xfrm>
            <a:off x="1537252" y="3429000"/>
            <a:ext cx="742122" cy="6261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7D2A349-7BFC-48C5-8C3D-5E5990EB455A}"/>
              </a:ext>
            </a:extLst>
          </p:cNvPr>
          <p:cNvCxnSpPr>
            <a:cxnSpLocks/>
          </p:cNvCxnSpPr>
          <p:nvPr/>
        </p:nvCxnSpPr>
        <p:spPr>
          <a:xfrm flipH="1">
            <a:off x="3156253" y="3526807"/>
            <a:ext cx="682491" cy="5942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77BB50E-2834-4EBD-9109-E6F23DC7C5C5}"/>
              </a:ext>
            </a:extLst>
          </p:cNvPr>
          <p:cNvCxnSpPr>
            <a:cxnSpLocks/>
          </p:cNvCxnSpPr>
          <p:nvPr/>
        </p:nvCxnSpPr>
        <p:spPr>
          <a:xfrm flipV="1">
            <a:off x="1528335" y="4405479"/>
            <a:ext cx="844823" cy="7394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8B4124B-DAD3-4782-8AED-F69EB52F5594}"/>
              </a:ext>
            </a:extLst>
          </p:cNvPr>
          <p:cNvCxnSpPr>
            <a:cxnSpLocks/>
          </p:cNvCxnSpPr>
          <p:nvPr/>
        </p:nvCxnSpPr>
        <p:spPr>
          <a:xfrm flipH="1" flipV="1">
            <a:off x="3145153" y="4311680"/>
            <a:ext cx="673738" cy="4241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6FB7AFD-11AB-43FC-A3D4-D2DB13BD34FC}"/>
              </a:ext>
            </a:extLst>
          </p:cNvPr>
          <p:cNvCxnSpPr>
            <a:cxnSpLocks/>
          </p:cNvCxnSpPr>
          <p:nvPr/>
        </p:nvCxnSpPr>
        <p:spPr>
          <a:xfrm flipV="1">
            <a:off x="2653709" y="4928699"/>
            <a:ext cx="0" cy="857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EA59A21-B671-48E6-A91A-92DFE07DA166}"/>
              </a:ext>
            </a:extLst>
          </p:cNvPr>
          <p:cNvSpPr txBox="1"/>
          <p:nvPr/>
        </p:nvSpPr>
        <p:spPr>
          <a:xfrm>
            <a:off x="6851375" y="451331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5 faces. </a:t>
            </a:r>
          </a:p>
        </p:txBody>
      </p:sp>
    </p:spTree>
    <p:extLst>
      <p:ext uri="{BB962C8B-B14F-4D97-AF65-F5344CB8AC3E}">
        <p14:creationId xmlns:p14="http://schemas.microsoft.com/office/powerpoint/2010/main" val="339414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37922" y="2146394"/>
            <a:ext cx="3056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Triangular prism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151448" y="3742111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8BBDB0-810A-4A23-B5BF-81EE622C7F0C}"/>
              </a:ext>
            </a:extLst>
          </p:cNvPr>
          <p:cNvSpPr txBox="1"/>
          <p:nvPr/>
        </p:nvSpPr>
        <p:spPr>
          <a:xfrm>
            <a:off x="4067262" y="2146394"/>
            <a:ext cx="746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A prism is a 3D shape which has the same 2D shape going all the way through. </a:t>
            </a:r>
          </a:p>
        </p:txBody>
      </p:sp>
      <p:pic>
        <p:nvPicPr>
          <p:cNvPr id="7170" name="Picture 2" descr="How many faces, edges, and vertices does a triangular prism have ...">
            <a:extLst>
              <a:ext uri="{FF2B5EF4-FFF2-40B4-BE49-F238E27FC236}">
                <a16:creationId xmlns:a16="http://schemas.microsoft.com/office/drawing/2014/main" id="{6A8BE482-66C3-422F-A734-085C85F73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9" y="3326296"/>
            <a:ext cx="3535364" cy="202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576C01-2369-4FE2-BC55-6C8577C1A684}"/>
              </a:ext>
            </a:extLst>
          </p:cNvPr>
          <p:cNvSpPr/>
          <p:nvPr/>
        </p:nvSpPr>
        <p:spPr>
          <a:xfrm>
            <a:off x="1577009" y="3882887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B58EA62-25C9-40E6-87C1-BF175BA2E074}"/>
              </a:ext>
            </a:extLst>
          </p:cNvPr>
          <p:cNvSpPr/>
          <p:nvPr/>
        </p:nvSpPr>
        <p:spPr>
          <a:xfrm>
            <a:off x="3226904" y="3326296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5DEDA93-AFDD-4BE9-BA1C-0030FD978727}"/>
              </a:ext>
            </a:extLst>
          </p:cNvPr>
          <p:cNvSpPr/>
          <p:nvPr/>
        </p:nvSpPr>
        <p:spPr>
          <a:xfrm>
            <a:off x="999383" y="4967461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F4BC58F-326A-430E-98F1-225C4C35FAAD}"/>
              </a:ext>
            </a:extLst>
          </p:cNvPr>
          <p:cNvSpPr/>
          <p:nvPr/>
        </p:nvSpPr>
        <p:spPr>
          <a:xfrm>
            <a:off x="2544481" y="4371941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0618207-B1AE-4D6E-95FE-B74E99256EB2}"/>
              </a:ext>
            </a:extLst>
          </p:cNvPr>
          <p:cNvSpPr/>
          <p:nvPr/>
        </p:nvSpPr>
        <p:spPr>
          <a:xfrm>
            <a:off x="3835085" y="4420976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4E62C51-443D-4A68-A7EE-8C25A67D074E}"/>
              </a:ext>
            </a:extLst>
          </p:cNvPr>
          <p:cNvSpPr/>
          <p:nvPr/>
        </p:nvSpPr>
        <p:spPr>
          <a:xfrm>
            <a:off x="2289301" y="4967461"/>
            <a:ext cx="477078" cy="3824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FFA14C-9808-43DF-B6E2-9EA25DF5EB1B}"/>
              </a:ext>
            </a:extLst>
          </p:cNvPr>
          <p:cNvSpPr txBox="1"/>
          <p:nvPr/>
        </p:nvSpPr>
        <p:spPr>
          <a:xfrm>
            <a:off x="6652591" y="3819055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6 vertices. </a:t>
            </a:r>
          </a:p>
        </p:txBody>
      </p:sp>
    </p:spTree>
    <p:extLst>
      <p:ext uri="{BB962C8B-B14F-4D97-AF65-F5344CB8AC3E}">
        <p14:creationId xmlns:p14="http://schemas.microsoft.com/office/powerpoint/2010/main" val="23425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  <p:bldP spid="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37922" y="2146394"/>
            <a:ext cx="3056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Triangular prism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151448" y="3742111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Edges</a:t>
            </a:r>
          </a:p>
        </p:txBody>
      </p:sp>
      <p:pic>
        <p:nvPicPr>
          <p:cNvPr id="7170" name="Picture 2" descr="How many faces, edges, and vertices does a triangular prism have ...">
            <a:extLst>
              <a:ext uri="{FF2B5EF4-FFF2-40B4-BE49-F238E27FC236}">
                <a16:creationId xmlns:a16="http://schemas.microsoft.com/office/drawing/2014/main" id="{6A8BE482-66C3-422F-A734-085C85F73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9" y="3326296"/>
            <a:ext cx="3535364" cy="202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6FFA14C-9808-43DF-B6E2-9EA25DF5EB1B}"/>
              </a:ext>
            </a:extLst>
          </p:cNvPr>
          <p:cNvSpPr txBox="1"/>
          <p:nvPr/>
        </p:nvSpPr>
        <p:spPr>
          <a:xfrm>
            <a:off x="6652591" y="3819055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9 edges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0FB1147-E201-4981-919C-FC737421B683}"/>
              </a:ext>
            </a:extLst>
          </p:cNvPr>
          <p:cNvCxnSpPr/>
          <p:nvPr/>
        </p:nvCxnSpPr>
        <p:spPr>
          <a:xfrm>
            <a:off x="2266122" y="2928730"/>
            <a:ext cx="238539" cy="8133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2501071-48B9-4038-8F20-7F462EE346C8}"/>
              </a:ext>
            </a:extLst>
          </p:cNvPr>
          <p:cNvCxnSpPr>
            <a:cxnSpLocks/>
          </p:cNvCxnSpPr>
          <p:nvPr/>
        </p:nvCxnSpPr>
        <p:spPr>
          <a:xfrm>
            <a:off x="1237922" y="4625009"/>
            <a:ext cx="796287" cy="2574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9C1BB9-3D71-4CDF-8313-5EF3F0C6AB5D}"/>
              </a:ext>
            </a:extLst>
          </p:cNvPr>
          <p:cNvCxnSpPr>
            <a:cxnSpLocks/>
          </p:cNvCxnSpPr>
          <p:nvPr/>
        </p:nvCxnSpPr>
        <p:spPr>
          <a:xfrm flipH="1" flipV="1">
            <a:off x="3372032" y="4997464"/>
            <a:ext cx="709638" cy="3524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5D5E32-EF8B-47AD-B994-CA76D4B60B5B}"/>
              </a:ext>
            </a:extLst>
          </p:cNvPr>
          <p:cNvCxnSpPr>
            <a:cxnSpLocks/>
          </p:cNvCxnSpPr>
          <p:nvPr/>
        </p:nvCxnSpPr>
        <p:spPr>
          <a:xfrm flipH="1" flipV="1">
            <a:off x="3252678" y="4012167"/>
            <a:ext cx="119354" cy="176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C8B9F7F-B67C-4ADC-A4A2-96F34C4660F4}"/>
              </a:ext>
            </a:extLst>
          </p:cNvPr>
          <p:cNvCxnSpPr>
            <a:cxnSpLocks/>
          </p:cNvCxnSpPr>
          <p:nvPr/>
        </p:nvCxnSpPr>
        <p:spPr>
          <a:xfrm flipH="1">
            <a:off x="3868503" y="3911973"/>
            <a:ext cx="213167" cy="16660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94DBA1F-634A-494E-AB5F-D9FE2F5E3672}"/>
              </a:ext>
            </a:extLst>
          </p:cNvPr>
          <p:cNvCxnSpPr>
            <a:cxnSpLocks/>
          </p:cNvCxnSpPr>
          <p:nvPr/>
        </p:nvCxnSpPr>
        <p:spPr>
          <a:xfrm flipH="1" flipV="1">
            <a:off x="3312355" y="4657216"/>
            <a:ext cx="59677" cy="2252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63B621C-92DA-462A-AF65-85F6900F216D}"/>
              </a:ext>
            </a:extLst>
          </p:cNvPr>
          <p:cNvCxnSpPr>
            <a:cxnSpLocks/>
          </p:cNvCxnSpPr>
          <p:nvPr/>
        </p:nvCxnSpPr>
        <p:spPr>
          <a:xfrm>
            <a:off x="1237922" y="3988734"/>
            <a:ext cx="398143" cy="3493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1D8000-0F7F-4C81-AD56-C945D7E93FE8}"/>
              </a:ext>
            </a:extLst>
          </p:cNvPr>
          <p:cNvCxnSpPr>
            <a:cxnSpLocks/>
          </p:cNvCxnSpPr>
          <p:nvPr/>
        </p:nvCxnSpPr>
        <p:spPr>
          <a:xfrm flipV="1">
            <a:off x="1467444" y="5216577"/>
            <a:ext cx="0" cy="3761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86BCA0E-C7ED-4A0E-9DBE-D11E9AC3FE9C}"/>
              </a:ext>
            </a:extLst>
          </p:cNvPr>
          <p:cNvCxnSpPr>
            <a:cxnSpLocks/>
          </p:cNvCxnSpPr>
          <p:nvPr/>
        </p:nvCxnSpPr>
        <p:spPr>
          <a:xfrm flipH="1">
            <a:off x="2193298" y="4418949"/>
            <a:ext cx="351183" cy="2541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33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37922" y="2146394"/>
            <a:ext cx="3056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Triangular prism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151448" y="3742111"/>
            <a:ext cx="1160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Faces </a:t>
            </a:r>
          </a:p>
        </p:txBody>
      </p:sp>
      <p:pic>
        <p:nvPicPr>
          <p:cNvPr id="7170" name="Picture 2" descr="How many faces, edges, and vertices does a triangular prism have ...">
            <a:extLst>
              <a:ext uri="{FF2B5EF4-FFF2-40B4-BE49-F238E27FC236}">
                <a16:creationId xmlns:a16="http://schemas.microsoft.com/office/drawing/2014/main" id="{6A8BE482-66C3-422F-A734-085C85F73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99" y="3326296"/>
            <a:ext cx="3535364" cy="202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6FFA14C-9808-43DF-B6E2-9EA25DF5EB1B}"/>
              </a:ext>
            </a:extLst>
          </p:cNvPr>
          <p:cNvSpPr txBox="1"/>
          <p:nvPr/>
        </p:nvSpPr>
        <p:spPr>
          <a:xfrm>
            <a:off x="6652591" y="3819055"/>
            <a:ext cx="498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5 faces. </a:t>
            </a:r>
          </a:p>
          <a:p>
            <a:r>
              <a:rPr lang="en-GB" dirty="0"/>
              <a:t>2 triangular faces and 3 rectangle faces.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20B32DD-1A6D-43E1-A144-1298BC9351BE}"/>
              </a:ext>
            </a:extLst>
          </p:cNvPr>
          <p:cNvCxnSpPr>
            <a:cxnSpLocks/>
          </p:cNvCxnSpPr>
          <p:nvPr/>
        </p:nvCxnSpPr>
        <p:spPr>
          <a:xfrm>
            <a:off x="1168169" y="3881188"/>
            <a:ext cx="1126238" cy="3841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921E53-D512-4DD3-95BA-5263CFC2D469}"/>
              </a:ext>
            </a:extLst>
          </p:cNvPr>
          <p:cNvCxnSpPr>
            <a:cxnSpLocks/>
          </p:cNvCxnSpPr>
          <p:nvPr/>
        </p:nvCxnSpPr>
        <p:spPr>
          <a:xfrm flipH="1" flipV="1">
            <a:off x="3234736" y="4581541"/>
            <a:ext cx="982760" cy="1497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3A1ADF0-A2EE-4236-9678-1BE019ABB14D}"/>
              </a:ext>
            </a:extLst>
          </p:cNvPr>
          <p:cNvCxnSpPr>
            <a:cxnSpLocks/>
          </p:cNvCxnSpPr>
          <p:nvPr/>
        </p:nvCxnSpPr>
        <p:spPr>
          <a:xfrm flipV="1">
            <a:off x="2734399" y="5096190"/>
            <a:ext cx="31980" cy="7736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12F139C-0E1B-4560-81C7-DF8A309EDBE5}"/>
              </a:ext>
            </a:extLst>
          </p:cNvPr>
          <p:cNvCxnSpPr>
            <a:cxnSpLocks/>
          </p:cNvCxnSpPr>
          <p:nvPr/>
        </p:nvCxnSpPr>
        <p:spPr>
          <a:xfrm flipH="1">
            <a:off x="3499910" y="3742111"/>
            <a:ext cx="717586" cy="3498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120DF1C-DE5A-4816-8796-E7BA0089C63E}"/>
              </a:ext>
            </a:extLst>
          </p:cNvPr>
          <p:cNvCxnSpPr>
            <a:cxnSpLocks/>
          </p:cNvCxnSpPr>
          <p:nvPr/>
        </p:nvCxnSpPr>
        <p:spPr>
          <a:xfrm flipV="1">
            <a:off x="1237922" y="4820223"/>
            <a:ext cx="665115" cy="6628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19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51EF6B66-03C4-451D-8C5E-439549D28878}"/>
              </a:ext>
            </a:extLst>
          </p:cNvPr>
          <p:cNvSpPr/>
          <p:nvPr/>
        </p:nvSpPr>
        <p:spPr>
          <a:xfrm>
            <a:off x="5274365" y="2226365"/>
            <a:ext cx="2160000" cy="2160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43F67F-A4F2-4894-8A7D-F31DF979990E}"/>
              </a:ext>
            </a:extLst>
          </p:cNvPr>
          <p:cNvSpPr txBox="1"/>
          <p:nvPr/>
        </p:nvSpPr>
        <p:spPr>
          <a:xfrm>
            <a:off x="2994665" y="516835"/>
            <a:ext cx="7153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How is this shape different to a square?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73435-544D-4487-AFBD-8B748B15DAC2}"/>
              </a:ext>
            </a:extLst>
          </p:cNvPr>
          <p:cNvSpPr txBox="1"/>
          <p:nvPr/>
        </p:nvSpPr>
        <p:spPr>
          <a:xfrm>
            <a:off x="1291761" y="4926345"/>
            <a:ext cx="10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is a 3D shape. This means it is not a flat shape.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43E53E-F70C-4EBC-AD69-CDDEBDD5CE87}"/>
              </a:ext>
            </a:extLst>
          </p:cNvPr>
          <p:cNvSpPr txBox="1"/>
          <p:nvPr/>
        </p:nvSpPr>
        <p:spPr>
          <a:xfrm>
            <a:off x="1291761" y="5786057"/>
            <a:ext cx="10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It has height, width and depth.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C50EFB-4D29-42D9-85B1-B6333AEB4DF7}"/>
              </a:ext>
            </a:extLst>
          </p:cNvPr>
          <p:cNvSpPr txBox="1"/>
          <p:nvPr/>
        </p:nvSpPr>
        <p:spPr>
          <a:xfrm>
            <a:off x="4107976" y="3429000"/>
            <a:ext cx="94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Height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A7BDA17-2B52-4172-948E-35E446C8F4A3}"/>
              </a:ext>
            </a:extLst>
          </p:cNvPr>
          <p:cNvCxnSpPr/>
          <p:nvPr/>
        </p:nvCxnSpPr>
        <p:spPr>
          <a:xfrm>
            <a:off x="5063319" y="2813922"/>
            <a:ext cx="0" cy="157244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3BE5B1-A454-4940-ABC2-3300436C2A2E}"/>
              </a:ext>
            </a:extLst>
          </p:cNvPr>
          <p:cNvCxnSpPr>
            <a:cxnSpLocks/>
          </p:cNvCxnSpPr>
          <p:nvPr/>
        </p:nvCxnSpPr>
        <p:spPr>
          <a:xfrm flipH="1">
            <a:off x="5271148" y="4563194"/>
            <a:ext cx="1588184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B451498-3912-4B53-BDF3-0C689B4E2D46}"/>
              </a:ext>
            </a:extLst>
          </p:cNvPr>
          <p:cNvSpPr txBox="1"/>
          <p:nvPr/>
        </p:nvSpPr>
        <p:spPr>
          <a:xfrm>
            <a:off x="5594392" y="4588822"/>
            <a:ext cx="94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Width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F0A0D8-2EE5-4DD5-86EB-91EC9E6E7D1C}"/>
              </a:ext>
            </a:extLst>
          </p:cNvPr>
          <p:cNvCxnSpPr>
            <a:cxnSpLocks/>
          </p:cNvCxnSpPr>
          <p:nvPr/>
        </p:nvCxnSpPr>
        <p:spPr>
          <a:xfrm flipH="1">
            <a:off x="7093322" y="3949148"/>
            <a:ext cx="592939" cy="57211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2B6DC9-609E-4EC8-9EDF-A41C5A186865}"/>
              </a:ext>
            </a:extLst>
          </p:cNvPr>
          <p:cNvSpPr txBox="1"/>
          <p:nvPr/>
        </p:nvSpPr>
        <p:spPr>
          <a:xfrm>
            <a:off x="7434365" y="4132441"/>
            <a:ext cx="941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Depth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002DD6-6822-4996-88B6-E48524BAF484}"/>
              </a:ext>
            </a:extLst>
          </p:cNvPr>
          <p:cNvSpPr txBox="1"/>
          <p:nvPr/>
        </p:nvSpPr>
        <p:spPr>
          <a:xfrm>
            <a:off x="9011478" y="2324638"/>
            <a:ext cx="2665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This is a cube</a:t>
            </a:r>
          </a:p>
        </p:txBody>
      </p:sp>
    </p:spTree>
    <p:extLst>
      <p:ext uri="{BB962C8B-B14F-4D97-AF65-F5344CB8AC3E}">
        <p14:creationId xmlns:p14="http://schemas.microsoft.com/office/powerpoint/2010/main" val="11995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8C889F-E7A3-4DE1-A4EB-D35B66624C3D}"/>
              </a:ext>
            </a:extLst>
          </p:cNvPr>
          <p:cNvSpPr txBox="1"/>
          <p:nvPr/>
        </p:nvSpPr>
        <p:spPr>
          <a:xfrm>
            <a:off x="4497954" y="410818"/>
            <a:ext cx="4491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Properties of a 3D shape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B722BBC2-F338-4358-9FD1-16CC748C1CB2}"/>
              </a:ext>
            </a:extLst>
          </p:cNvPr>
          <p:cNvSpPr/>
          <p:nvPr/>
        </p:nvSpPr>
        <p:spPr>
          <a:xfrm>
            <a:off x="2113774" y="2319130"/>
            <a:ext cx="2880000" cy="2880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66FDA7-B733-475B-952B-56433E3F359A}"/>
              </a:ext>
            </a:extLst>
          </p:cNvPr>
          <p:cNvSpPr txBox="1"/>
          <p:nvPr/>
        </p:nvSpPr>
        <p:spPr>
          <a:xfrm>
            <a:off x="5797499" y="2088297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Today we are going to learn to label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295F1F-EC65-44CA-8AA1-B1CC9F5A45F9}"/>
              </a:ext>
            </a:extLst>
          </p:cNvPr>
          <p:cNvSpPr txBox="1"/>
          <p:nvPr/>
        </p:nvSpPr>
        <p:spPr>
          <a:xfrm>
            <a:off x="6043841" y="2967335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219B4-21ED-4944-820E-8E6B4E25EB8E}"/>
              </a:ext>
            </a:extLst>
          </p:cNvPr>
          <p:cNvSpPr txBox="1"/>
          <p:nvPr/>
        </p:nvSpPr>
        <p:spPr>
          <a:xfrm>
            <a:off x="6043841" y="3759130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Edges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363C0-317C-4F89-B5B6-2F8DD9FD79B8}"/>
              </a:ext>
            </a:extLst>
          </p:cNvPr>
          <p:cNvSpPr txBox="1"/>
          <p:nvPr/>
        </p:nvSpPr>
        <p:spPr>
          <a:xfrm>
            <a:off x="6043841" y="4550925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Faces</a:t>
            </a:r>
          </a:p>
        </p:txBody>
      </p:sp>
    </p:spTree>
    <p:extLst>
      <p:ext uri="{BB962C8B-B14F-4D97-AF65-F5344CB8AC3E}">
        <p14:creationId xmlns:p14="http://schemas.microsoft.com/office/powerpoint/2010/main" val="339390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E897C2-B213-434A-8595-79AE1149DAAE}"/>
              </a:ext>
            </a:extLst>
          </p:cNvPr>
          <p:cNvSpPr txBox="1"/>
          <p:nvPr/>
        </p:nvSpPr>
        <p:spPr>
          <a:xfrm>
            <a:off x="3949998" y="595195"/>
            <a:ext cx="589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Vertices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B297B1-C0F3-4F3F-8D87-A96E9F0F7F50}"/>
              </a:ext>
            </a:extLst>
          </p:cNvPr>
          <p:cNvSpPr txBox="1"/>
          <p:nvPr/>
        </p:nvSpPr>
        <p:spPr>
          <a:xfrm>
            <a:off x="5705911" y="2266121"/>
            <a:ext cx="5891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Vertices are where edges meet at a point to make a corner. </a:t>
            </a:r>
          </a:p>
        </p:txBody>
      </p:sp>
      <p:pic>
        <p:nvPicPr>
          <p:cNvPr id="1026" name="Picture 2" descr="Necker cube - Wikipedia">
            <a:extLst>
              <a:ext uri="{FF2B5EF4-FFF2-40B4-BE49-F238E27FC236}">
                <a16:creationId xmlns:a16="http://schemas.microsoft.com/office/drawing/2014/main" id="{C747F8E6-FC67-4218-BBDA-7F7D873F4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73" y="2266121"/>
            <a:ext cx="3144470" cy="282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8E3DDE-9AED-45A4-B7D5-A3A5B11F844F}"/>
              </a:ext>
            </a:extLst>
          </p:cNvPr>
          <p:cNvSpPr txBox="1"/>
          <p:nvPr/>
        </p:nvSpPr>
        <p:spPr>
          <a:xfrm>
            <a:off x="5705911" y="3013501"/>
            <a:ext cx="5891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We need to be careful to remember the ones we may not be able to see in a picture.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C8966E4-9B8F-4D71-838E-3DA422845458}"/>
              </a:ext>
            </a:extLst>
          </p:cNvPr>
          <p:cNvSpPr/>
          <p:nvPr/>
        </p:nvSpPr>
        <p:spPr>
          <a:xfrm>
            <a:off x="1692573" y="2703443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C6CB10A-4DC3-498B-90EB-24B4C0474BF9}"/>
              </a:ext>
            </a:extLst>
          </p:cNvPr>
          <p:cNvSpPr/>
          <p:nvPr/>
        </p:nvSpPr>
        <p:spPr>
          <a:xfrm>
            <a:off x="2587095" y="2266121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759EA63-A44E-4E50-96EE-FCE6C4EF88A0}"/>
              </a:ext>
            </a:extLst>
          </p:cNvPr>
          <p:cNvSpPr/>
          <p:nvPr/>
        </p:nvSpPr>
        <p:spPr>
          <a:xfrm>
            <a:off x="4409268" y="2293993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CC92B1B-B572-41E2-90B1-7F31DE6E8610}"/>
              </a:ext>
            </a:extLst>
          </p:cNvPr>
          <p:cNvSpPr/>
          <p:nvPr/>
        </p:nvSpPr>
        <p:spPr>
          <a:xfrm>
            <a:off x="3575232" y="2816663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29D7BA3-6108-426A-8297-A84F30FC4B98}"/>
              </a:ext>
            </a:extLst>
          </p:cNvPr>
          <p:cNvSpPr/>
          <p:nvPr/>
        </p:nvSpPr>
        <p:spPr>
          <a:xfrm>
            <a:off x="1718227" y="4619752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DC92DD-FA11-4809-A9BE-86F05D7F3AE8}"/>
              </a:ext>
            </a:extLst>
          </p:cNvPr>
          <p:cNvSpPr/>
          <p:nvPr/>
        </p:nvSpPr>
        <p:spPr>
          <a:xfrm>
            <a:off x="2624998" y="4163143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A358742-A804-4B77-9FA8-B35C6EB6E673}"/>
              </a:ext>
            </a:extLst>
          </p:cNvPr>
          <p:cNvSpPr/>
          <p:nvPr/>
        </p:nvSpPr>
        <p:spPr>
          <a:xfrm>
            <a:off x="4462277" y="4226077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7C2E2A-5E34-4C9C-9CF9-B175CB2F330B}"/>
              </a:ext>
            </a:extLst>
          </p:cNvPr>
          <p:cNvSpPr/>
          <p:nvPr/>
        </p:nvSpPr>
        <p:spPr>
          <a:xfrm>
            <a:off x="3575232" y="4590513"/>
            <a:ext cx="374766" cy="393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3A0B4C-17AF-4BA7-9E8C-FE064C0739AA}"/>
              </a:ext>
            </a:extLst>
          </p:cNvPr>
          <p:cNvSpPr txBox="1"/>
          <p:nvPr/>
        </p:nvSpPr>
        <p:spPr>
          <a:xfrm>
            <a:off x="5832657" y="4317488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A cube has 8 vertices. </a:t>
            </a:r>
          </a:p>
        </p:txBody>
      </p:sp>
    </p:spTree>
    <p:extLst>
      <p:ext uri="{BB962C8B-B14F-4D97-AF65-F5344CB8AC3E}">
        <p14:creationId xmlns:p14="http://schemas.microsoft.com/office/powerpoint/2010/main" val="150710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D163FF-9B42-4A00-A350-EB5A65AB9FC6}"/>
              </a:ext>
            </a:extLst>
          </p:cNvPr>
          <p:cNvSpPr txBox="1"/>
          <p:nvPr/>
        </p:nvSpPr>
        <p:spPr>
          <a:xfrm>
            <a:off x="3949998" y="595195"/>
            <a:ext cx="589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Edges </a:t>
            </a:r>
          </a:p>
        </p:txBody>
      </p:sp>
      <p:pic>
        <p:nvPicPr>
          <p:cNvPr id="3" name="Picture 2" descr="Necker cube - Wikipedia">
            <a:extLst>
              <a:ext uri="{FF2B5EF4-FFF2-40B4-BE49-F238E27FC236}">
                <a16:creationId xmlns:a16="http://schemas.microsoft.com/office/drawing/2014/main" id="{EF401400-6E11-43BA-A939-9E2519EF1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73" y="2266121"/>
            <a:ext cx="3144470" cy="282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5F77F5-1A2E-4C0C-9A3A-820418DA1DB8}"/>
              </a:ext>
            </a:extLst>
          </p:cNvPr>
          <p:cNvSpPr txBox="1"/>
          <p:nvPr/>
        </p:nvSpPr>
        <p:spPr>
          <a:xfrm>
            <a:off x="5705911" y="2266121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Edges are where two faces meet.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CC31D2-7DE4-4558-B92D-EB821868C59C}"/>
              </a:ext>
            </a:extLst>
          </p:cNvPr>
          <p:cNvSpPr txBox="1"/>
          <p:nvPr/>
        </p:nvSpPr>
        <p:spPr>
          <a:xfrm>
            <a:off x="5705911" y="3013501"/>
            <a:ext cx="5891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We need to be careful to remember the ones we may not be able to see in a picture.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B878C6-505A-42FB-8C55-4839E161D3D5}"/>
              </a:ext>
            </a:extLst>
          </p:cNvPr>
          <p:cNvCxnSpPr/>
          <p:nvPr/>
        </p:nvCxnSpPr>
        <p:spPr>
          <a:xfrm>
            <a:off x="1692573" y="2714534"/>
            <a:ext cx="56984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54ED74-C95D-4533-A6F0-FECBFB43D78F}"/>
              </a:ext>
            </a:extLst>
          </p:cNvPr>
          <p:cNvCxnSpPr>
            <a:cxnSpLocks/>
          </p:cNvCxnSpPr>
          <p:nvPr/>
        </p:nvCxnSpPr>
        <p:spPr>
          <a:xfrm flipH="1">
            <a:off x="3543103" y="2082823"/>
            <a:ext cx="115348" cy="3665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5BB41F0-79A1-4C2F-946D-68335F98F247}"/>
              </a:ext>
            </a:extLst>
          </p:cNvPr>
          <p:cNvCxnSpPr>
            <a:cxnSpLocks/>
          </p:cNvCxnSpPr>
          <p:nvPr/>
        </p:nvCxnSpPr>
        <p:spPr>
          <a:xfrm flipH="1" flipV="1">
            <a:off x="4108174" y="2822713"/>
            <a:ext cx="431546" cy="1907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6C381D-FC54-4E6F-82FD-2D1DEB2CC1D4}"/>
              </a:ext>
            </a:extLst>
          </p:cNvPr>
          <p:cNvCxnSpPr>
            <a:cxnSpLocks/>
          </p:cNvCxnSpPr>
          <p:nvPr/>
        </p:nvCxnSpPr>
        <p:spPr>
          <a:xfrm flipV="1">
            <a:off x="2531165" y="2980047"/>
            <a:ext cx="369209" cy="2799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F30619-7165-418B-9992-57995FB64754}"/>
              </a:ext>
            </a:extLst>
          </p:cNvPr>
          <p:cNvCxnSpPr>
            <a:cxnSpLocks/>
          </p:cNvCxnSpPr>
          <p:nvPr/>
        </p:nvCxnSpPr>
        <p:spPr>
          <a:xfrm>
            <a:off x="2262416" y="3756117"/>
            <a:ext cx="45335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CD7AA66-E290-4BAE-B9C4-645AF0683B16}"/>
              </a:ext>
            </a:extLst>
          </p:cNvPr>
          <p:cNvCxnSpPr>
            <a:cxnSpLocks/>
          </p:cNvCxnSpPr>
          <p:nvPr/>
        </p:nvCxnSpPr>
        <p:spPr>
          <a:xfrm>
            <a:off x="1239220" y="3844498"/>
            <a:ext cx="45335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45183A-B82F-4486-821F-40F5C4ABE3D9}"/>
              </a:ext>
            </a:extLst>
          </p:cNvPr>
          <p:cNvCxnSpPr>
            <a:cxnSpLocks/>
          </p:cNvCxnSpPr>
          <p:nvPr/>
        </p:nvCxnSpPr>
        <p:spPr>
          <a:xfrm flipH="1" flipV="1">
            <a:off x="4682076" y="3831739"/>
            <a:ext cx="659830" cy="8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DEE35B-3D3A-447A-93B8-AE183F033435}"/>
              </a:ext>
            </a:extLst>
          </p:cNvPr>
          <p:cNvCxnSpPr>
            <a:cxnSpLocks/>
          </p:cNvCxnSpPr>
          <p:nvPr/>
        </p:nvCxnSpPr>
        <p:spPr>
          <a:xfrm flipH="1">
            <a:off x="3751678" y="4067543"/>
            <a:ext cx="39663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F3B6C6-0CED-4429-A0D4-4498F214D37F}"/>
              </a:ext>
            </a:extLst>
          </p:cNvPr>
          <p:cNvCxnSpPr>
            <a:cxnSpLocks/>
          </p:cNvCxnSpPr>
          <p:nvPr/>
        </p:nvCxnSpPr>
        <p:spPr>
          <a:xfrm>
            <a:off x="1977494" y="4518117"/>
            <a:ext cx="45335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A2DB2F3-956B-4185-A8C6-B4E4AEA8C057}"/>
              </a:ext>
            </a:extLst>
          </p:cNvPr>
          <p:cNvCxnSpPr>
            <a:cxnSpLocks/>
          </p:cNvCxnSpPr>
          <p:nvPr/>
        </p:nvCxnSpPr>
        <p:spPr>
          <a:xfrm flipH="1">
            <a:off x="3151055" y="3987168"/>
            <a:ext cx="507396" cy="3500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6266581-E4F6-428C-A117-DA4D5650F016}"/>
              </a:ext>
            </a:extLst>
          </p:cNvPr>
          <p:cNvCxnSpPr>
            <a:cxnSpLocks/>
          </p:cNvCxnSpPr>
          <p:nvPr/>
        </p:nvCxnSpPr>
        <p:spPr>
          <a:xfrm flipH="1" flipV="1">
            <a:off x="4187249" y="4595701"/>
            <a:ext cx="581816" cy="8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836E7AF-BAC6-4895-9E57-46F3B36C7335}"/>
              </a:ext>
            </a:extLst>
          </p:cNvPr>
          <p:cNvCxnSpPr>
            <a:cxnSpLocks/>
          </p:cNvCxnSpPr>
          <p:nvPr/>
        </p:nvCxnSpPr>
        <p:spPr>
          <a:xfrm flipV="1">
            <a:off x="2715769" y="4865581"/>
            <a:ext cx="204944" cy="3702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690B32D-519D-4474-9516-E14B7BBF5BF8}"/>
              </a:ext>
            </a:extLst>
          </p:cNvPr>
          <p:cNvSpPr txBox="1"/>
          <p:nvPr/>
        </p:nvSpPr>
        <p:spPr>
          <a:xfrm>
            <a:off x="5832657" y="4317488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A cube has 12 edges. </a:t>
            </a:r>
          </a:p>
        </p:txBody>
      </p:sp>
    </p:spTree>
    <p:extLst>
      <p:ext uri="{BB962C8B-B14F-4D97-AF65-F5344CB8AC3E}">
        <p14:creationId xmlns:p14="http://schemas.microsoft.com/office/powerpoint/2010/main" val="13297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8C8233-CF08-40BC-89FC-877F3175D07B}"/>
              </a:ext>
            </a:extLst>
          </p:cNvPr>
          <p:cNvSpPr txBox="1"/>
          <p:nvPr/>
        </p:nvSpPr>
        <p:spPr>
          <a:xfrm>
            <a:off x="3949998" y="595195"/>
            <a:ext cx="5891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Faces</a:t>
            </a:r>
          </a:p>
        </p:txBody>
      </p:sp>
      <p:pic>
        <p:nvPicPr>
          <p:cNvPr id="3" name="Picture 2" descr="Necker cube - Wikipedia">
            <a:extLst>
              <a:ext uri="{FF2B5EF4-FFF2-40B4-BE49-F238E27FC236}">
                <a16:creationId xmlns:a16="http://schemas.microsoft.com/office/drawing/2014/main" id="{55781CA4-2EEC-4384-A5E5-5B43B335B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73" y="2266121"/>
            <a:ext cx="3144470" cy="282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EFABFD-B544-4060-8EF5-63DA70F23E99}"/>
              </a:ext>
            </a:extLst>
          </p:cNvPr>
          <p:cNvSpPr txBox="1"/>
          <p:nvPr/>
        </p:nvSpPr>
        <p:spPr>
          <a:xfrm>
            <a:off x="5705911" y="2266121"/>
            <a:ext cx="5891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 face is a 2D shape that makes up one surface of a 3D shape.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6ECBA-75E1-4844-9595-D4898E8E3981}"/>
              </a:ext>
            </a:extLst>
          </p:cNvPr>
          <p:cNvSpPr txBox="1"/>
          <p:nvPr/>
        </p:nvSpPr>
        <p:spPr>
          <a:xfrm>
            <a:off x="5705911" y="3290716"/>
            <a:ext cx="5891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We need to be careful to remember the ones we may not be able to see in a picture.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4ABC05-EC98-44A4-944B-B5DEBAF3EAAC}"/>
              </a:ext>
            </a:extLst>
          </p:cNvPr>
          <p:cNvCxnSpPr/>
          <p:nvPr/>
        </p:nvCxnSpPr>
        <p:spPr>
          <a:xfrm>
            <a:off x="980661" y="3679142"/>
            <a:ext cx="115293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E8C4AC4-8A54-4FF1-8CFD-1135870466E4}"/>
              </a:ext>
            </a:extLst>
          </p:cNvPr>
          <p:cNvCxnSpPr>
            <a:cxnSpLocks/>
          </p:cNvCxnSpPr>
          <p:nvPr/>
        </p:nvCxnSpPr>
        <p:spPr>
          <a:xfrm>
            <a:off x="3264808" y="1828800"/>
            <a:ext cx="0" cy="8528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C49C4F-699D-48B0-B97A-60C31F7A6308}"/>
              </a:ext>
            </a:extLst>
          </p:cNvPr>
          <p:cNvCxnSpPr>
            <a:cxnSpLocks/>
          </p:cNvCxnSpPr>
          <p:nvPr/>
        </p:nvCxnSpPr>
        <p:spPr>
          <a:xfrm flipH="1">
            <a:off x="3841277" y="3429000"/>
            <a:ext cx="651210" cy="945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DEB2E2-DE26-41F7-81F5-8E43045A89EE}"/>
              </a:ext>
            </a:extLst>
          </p:cNvPr>
          <p:cNvCxnSpPr>
            <a:cxnSpLocks/>
          </p:cNvCxnSpPr>
          <p:nvPr/>
        </p:nvCxnSpPr>
        <p:spPr>
          <a:xfrm flipH="1" flipV="1">
            <a:off x="4166882" y="3944686"/>
            <a:ext cx="963486" cy="161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C7E5B73-ABF6-4424-9355-EEA66E857A53}"/>
              </a:ext>
            </a:extLst>
          </p:cNvPr>
          <p:cNvCxnSpPr>
            <a:cxnSpLocks/>
          </p:cNvCxnSpPr>
          <p:nvPr/>
        </p:nvCxnSpPr>
        <p:spPr>
          <a:xfrm flipV="1">
            <a:off x="3264808" y="4830449"/>
            <a:ext cx="0" cy="9130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533C4F-8938-4AD7-A1DF-12E5BBE57D9A}"/>
              </a:ext>
            </a:extLst>
          </p:cNvPr>
          <p:cNvCxnSpPr>
            <a:cxnSpLocks/>
          </p:cNvCxnSpPr>
          <p:nvPr/>
        </p:nvCxnSpPr>
        <p:spPr>
          <a:xfrm flipV="1">
            <a:off x="1789044" y="4116464"/>
            <a:ext cx="899295" cy="2882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4224F09-8BE0-4987-A023-E0A353C4B0AB}"/>
              </a:ext>
            </a:extLst>
          </p:cNvPr>
          <p:cNvSpPr txBox="1"/>
          <p:nvPr/>
        </p:nvSpPr>
        <p:spPr>
          <a:xfrm>
            <a:off x="5819405" y="4599616"/>
            <a:ext cx="5891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A cube has 6 faces. Each face is a square. </a:t>
            </a:r>
          </a:p>
        </p:txBody>
      </p:sp>
    </p:spTree>
    <p:extLst>
      <p:ext uri="{BB962C8B-B14F-4D97-AF65-F5344CB8AC3E}">
        <p14:creationId xmlns:p14="http://schemas.microsoft.com/office/powerpoint/2010/main" val="218712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pic>
        <p:nvPicPr>
          <p:cNvPr id="2050" name="Picture 2" descr="Volume Of A Cylinder And Cone - Lessons - Tes Teach">
            <a:extLst>
              <a:ext uri="{FF2B5EF4-FFF2-40B4-BE49-F238E27FC236}">
                <a16:creationId xmlns:a16="http://schemas.microsoft.com/office/drawing/2014/main" id="{62744F1D-FA72-4E89-838A-BC7AD1096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217" y="3152775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713868" y="2040834"/>
            <a:ext cx="2403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This is a cylinder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300870" y="2500337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1F432-B513-4736-A552-8D62F1A0AE6D}"/>
              </a:ext>
            </a:extLst>
          </p:cNvPr>
          <p:cNvSpPr txBox="1"/>
          <p:nvPr/>
        </p:nvSpPr>
        <p:spPr>
          <a:xfrm>
            <a:off x="6884505" y="2540297"/>
            <a:ext cx="498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no vertices as there is no where 2 edges meet at a point.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CC040-87B7-4C28-945E-73E3947CC5C9}"/>
              </a:ext>
            </a:extLst>
          </p:cNvPr>
          <p:cNvSpPr txBox="1"/>
          <p:nvPr/>
        </p:nvSpPr>
        <p:spPr>
          <a:xfrm>
            <a:off x="5300870" y="3780778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Edges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B540201-5737-4B72-B347-534F46511A36}"/>
              </a:ext>
            </a:extLst>
          </p:cNvPr>
          <p:cNvCxnSpPr>
            <a:cxnSpLocks/>
          </p:cNvCxnSpPr>
          <p:nvPr/>
        </p:nvCxnSpPr>
        <p:spPr>
          <a:xfrm>
            <a:off x="1713868" y="3223612"/>
            <a:ext cx="702801" cy="1295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91BABC2-D9C9-456F-B8AC-D5B6DC282F19}"/>
              </a:ext>
            </a:extLst>
          </p:cNvPr>
          <p:cNvCxnSpPr>
            <a:cxnSpLocks/>
          </p:cNvCxnSpPr>
          <p:nvPr/>
        </p:nvCxnSpPr>
        <p:spPr>
          <a:xfrm flipV="1">
            <a:off x="1713868" y="5254843"/>
            <a:ext cx="702800" cy="3500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FFE595F-AF72-4750-A6A9-62C8BB816DA4}"/>
              </a:ext>
            </a:extLst>
          </p:cNvPr>
          <p:cNvSpPr txBox="1"/>
          <p:nvPr/>
        </p:nvSpPr>
        <p:spPr>
          <a:xfrm>
            <a:off x="6884502" y="3780778"/>
            <a:ext cx="498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2 edges. One around the top and one around the bottom.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54D86A-0BE7-46A3-BCCB-CFCAD517E22D}"/>
              </a:ext>
            </a:extLst>
          </p:cNvPr>
          <p:cNvSpPr txBox="1"/>
          <p:nvPr/>
        </p:nvSpPr>
        <p:spPr>
          <a:xfrm>
            <a:off x="5329201" y="4993233"/>
            <a:ext cx="1070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Faces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CFF0074-0881-489C-A332-9CA08826F810}"/>
              </a:ext>
            </a:extLst>
          </p:cNvPr>
          <p:cNvCxnSpPr>
            <a:stCxn id="3" idx="2"/>
          </p:cNvCxnSpPr>
          <p:nvPr/>
        </p:nvCxnSpPr>
        <p:spPr>
          <a:xfrm>
            <a:off x="2915479" y="2502499"/>
            <a:ext cx="0" cy="92650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956FD66-F6A6-4C4C-88EE-D512E6DD8EB1}"/>
              </a:ext>
            </a:extLst>
          </p:cNvPr>
          <p:cNvCxnSpPr>
            <a:cxnSpLocks/>
          </p:cNvCxnSpPr>
          <p:nvPr/>
        </p:nvCxnSpPr>
        <p:spPr>
          <a:xfrm flipV="1">
            <a:off x="2908854" y="5144350"/>
            <a:ext cx="0" cy="99140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8B3A9E-7BD7-4A84-9E0D-F03810CE708C}"/>
              </a:ext>
            </a:extLst>
          </p:cNvPr>
          <p:cNvCxnSpPr>
            <a:cxnSpLocks/>
          </p:cNvCxnSpPr>
          <p:nvPr/>
        </p:nvCxnSpPr>
        <p:spPr>
          <a:xfrm>
            <a:off x="1243709" y="4303998"/>
            <a:ext cx="1031598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D7A0435-D863-47E6-AFB7-C5B839F03D40}"/>
              </a:ext>
            </a:extLst>
          </p:cNvPr>
          <p:cNvSpPr txBox="1"/>
          <p:nvPr/>
        </p:nvSpPr>
        <p:spPr>
          <a:xfrm>
            <a:off x="6884503" y="4887694"/>
            <a:ext cx="4989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3 faces. A circle at the top. A circle at the bottom and a rectangle that is wrapped around the middle. </a:t>
            </a:r>
          </a:p>
        </p:txBody>
      </p:sp>
    </p:spTree>
    <p:extLst>
      <p:ext uri="{BB962C8B-B14F-4D97-AF65-F5344CB8AC3E}">
        <p14:creationId xmlns:p14="http://schemas.microsoft.com/office/powerpoint/2010/main" val="414469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2" grpId="0"/>
      <p:bldP spid="13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713868" y="2040834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This is a sphere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300870" y="2500337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1F432-B513-4736-A552-8D62F1A0AE6D}"/>
              </a:ext>
            </a:extLst>
          </p:cNvPr>
          <p:cNvSpPr txBox="1"/>
          <p:nvPr/>
        </p:nvSpPr>
        <p:spPr>
          <a:xfrm>
            <a:off x="6884505" y="2540297"/>
            <a:ext cx="498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no vertices as there is no where 2 edges meet at a point.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CC040-87B7-4C28-945E-73E3947CC5C9}"/>
              </a:ext>
            </a:extLst>
          </p:cNvPr>
          <p:cNvSpPr txBox="1"/>
          <p:nvPr/>
        </p:nvSpPr>
        <p:spPr>
          <a:xfrm>
            <a:off x="5300870" y="3780778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Edges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FE595F-AF72-4750-A6A9-62C8BB816DA4}"/>
              </a:ext>
            </a:extLst>
          </p:cNvPr>
          <p:cNvSpPr txBox="1"/>
          <p:nvPr/>
        </p:nvSpPr>
        <p:spPr>
          <a:xfrm>
            <a:off x="6884502" y="3780778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no edges.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54D86A-0BE7-46A3-BCCB-CFCAD517E22D}"/>
              </a:ext>
            </a:extLst>
          </p:cNvPr>
          <p:cNvSpPr txBox="1"/>
          <p:nvPr/>
        </p:nvSpPr>
        <p:spPr>
          <a:xfrm>
            <a:off x="5329201" y="4993233"/>
            <a:ext cx="1070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Faces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7A0435-D863-47E6-AFB7-C5B839F03D40}"/>
              </a:ext>
            </a:extLst>
          </p:cNvPr>
          <p:cNvSpPr txBox="1"/>
          <p:nvPr/>
        </p:nvSpPr>
        <p:spPr>
          <a:xfrm>
            <a:off x="6884501" y="507017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1 face that goes all the way round. </a:t>
            </a:r>
          </a:p>
        </p:txBody>
      </p:sp>
      <p:pic>
        <p:nvPicPr>
          <p:cNvPr id="5122" name="Picture 2" descr="File:Sphere.svg - Wikimedia Commons">
            <a:extLst>
              <a:ext uri="{FF2B5EF4-FFF2-40B4-BE49-F238E27FC236}">
                <a16:creationId xmlns:a16="http://schemas.microsoft.com/office/drawing/2014/main" id="{AE96026C-19EF-42DD-A3FA-2592A7E0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965" y="342491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FDF2DA-B2D7-4711-AA74-D0ED136B54C8}"/>
              </a:ext>
            </a:extLst>
          </p:cNvPr>
          <p:cNvCxnSpPr>
            <a:cxnSpLocks/>
          </p:cNvCxnSpPr>
          <p:nvPr/>
        </p:nvCxnSpPr>
        <p:spPr>
          <a:xfrm>
            <a:off x="1137589" y="3424918"/>
            <a:ext cx="1035768" cy="6174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06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2" grpId="0"/>
      <p:bldP spid="13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FBD7-DCD0-445C-9619-10FF52C79B81}"/>
              </a:ext>
            </a:extLst>
          </p:cNvPr>
          <p:cNvSpPr txBox="1"/>
          <p:nvPr/>
        </p:nvSpPr>
        <p:spPr>
          <a:xfrm>
            <a:off x="1219200" y="595195"/>
            <a:ext cx="1065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count the vertices, edges and faces of this 3D shape?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1BB334-FDA4-4ABE-90BF-22B136C13E5B}"/>
              </a:ext>
            </a:extLst>
          </p:cNvPr>
          <p:cNvSpPr txBox="1"/>
          <p:nvPr/>
        </p:nvSpPr>
        <p:spPr>
          <a:xfrm>
            <a:off x="1249002" y="1940913"/>
            <a:ext cx="3056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This is a square based pyramid.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E740E-8D68-4689-9A7C-B646A0DB5C4A}"/>
              </a:ext>
            </a:extLst>
          </p:cNvPr>
          <p:cNvSpPr txBox="1"/>
          <p:nvPr/>
        </p:nvSpPr>
        <p:spPr>
          <a:xfrm>
            <a:off x="5300870" y="3297527"/>
            <a:ext cx="139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Vertices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1F432-B513-4736-A552-8D62F1A0AE6D}"/>
              </a:ext>
            </a:extLst>
          </p:cNvPr>
          <p:cNvSpPr txBox="1"/>
          <p:nvPr/>
        </p:nvSpPr>
        <p:spPr>
          <a:xfrm>
            <a:off x="6884505" y="3337487"/>
            <a:ext cx="4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5 vertices. </a:t>
            </a:r>
          </a:p>
        </p:txBody>
      </p:sp>
      <p:pic>
        <p:nvPicPr>
          <p:cNvPr id="6146" name="Picture 2" descr="pyramid - 3D SHAPES">
            <a:extLst>
              <a:ext uri="{FF2B5EF4-FFF2-40B4-BE49-F238E27FC236}">
                <a16:creationId xmlns:a16="http://schemas.microsoft.com/office/drawing/2014/main" id="{3227F53C-43BB-45D1-AE91-DD439D3FE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866" y="3245627"/>
            <a:ext cx="2105025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73D1A32-1D4E-46C3-8B92-549223908386}"/>
              </a:ext>
            </a:extLst>
          </p:cNvPr>
          <p:cNvSpPr/>
          <p:nvPr/>
        </p:nvSpPr>
        <p:spPr>
          <a:xfrm>
            <a:off x="2600725" y="3207435"/>
            <a:ext cx="331305" cy="351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027A5E5-53D7-486F-94AC-13C32B24B63D}"/>
              </a:ext>
            </a:extLst>
          </p:cNvPr>
          <p:cNvSpPr/>
          <p:nvPr/>
        </p:nvSpPr>
        <p:spPr>
          <a:xfrm>
            <a:off x="2600724" y="4161953"/>
            <a:ext cx="331305" cy="351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887AFE-51AB-4340-91BA-1672DA3290ED}"/>
              </a:ext>
            </a:extLst>
          </p:cNvPr>
          <p:cNvSpPr/>
          <p:nvPr/>
        </p:nvSpPr>
        <p:spPr>
          <a:xfrm>
            <a:off x="1548213" y="4641531"/>
            <a:ext cx="331305" cy="351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EDF6C19-4ADD-4BAE-A7FC-39EC6C967D4C}"/>
              </a:ext>
            </a:extLst>
          </p:cNvPr>
          <p:cNvSpPr/>
          <p:nvPr/>
        </p:nvSpPr>
        <p:spPr>
          <a:xfrm>
            <a:off x="3517385" y="4362899"/>
            <a:ext cx="331305" cy="351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5664F51-29FD-40C6-8EB1-00325CC72B21}"/>
              </a:ext>
            </a:extLst>
          </p:cNvPr>
          <p:cNvSpPr/>
          <p:nvPr/>
        </p:nvSpPr>
        <p:spPr>
          <a:xfrm>
            <a:off x="2766376" y="5037142"/>
            <a:ext cx="331305" cy="351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3ADAD0-DA66-413A-9EF2-769E39758D78}"/>
              </a:ext>
            </a:extLst>
          </p:cNvPr>
          <p:cNvSpPr txBox="1"/>
          <p:nvPr/>
        </p:nvSpPr>
        <p:spPr>
          <a:xfrm>
            <a:off x="4305917" y="1940913"/>
            <a:ext cx="7117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A pyramid is one shape at the bottom which then meets at a point at the top.</a:t>
            </a:r>
          </a:p>
        </p:txBody>
      </p:sp>
    </p:spTree>
    <p:extLst>
      <p:ext uri="{BB962C8B-B14F-4D97-AF65-F5344CB8AC3E}">
        <p14:creationId xmlns:p14="http://schemas.microsoft.com/office/powerpoint/2010/main" val="145042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579</TotalTime>
  <Words>528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Franklin Gothic Book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42</cp:revision>
  <dcterms:created xsi:type="dcterms:W3CDTF">2020-03-20T11:22:32Z</dcterms:created>
  <dcterms:modified xsi:type="dcterms:W3CDTF">2020-04-08T12:55:17Z</dcterms:modified>
</cp:coreProperties>
</file>