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3"/>
  </p:notesMasterIdLst>
  <p:sldIdLst>
    <p:sldId id="277" r:id="rId3"/>
    <p:sldId id="287" r:id="rId4"/>
    <p:sldId id="288" r:id="rId5"/>
    <p:sldId id="294" r:id="rId6"/>
    <p:sldId id="292" r:id="rId7"/>
    <p:sldId id="293" r:id="rId8"/>
    <p:sldId id="289" r:id="rId9"/>
    <p:sldId id="295" r:id="rId10"/>
    <p:sldId id="290" r:id="rId11"/>
    <p:sldId id="29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Kristen ITC" panose="03050502040202030202" pitchFamily="66"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085FE-08AD-4F6F-9BDE-DCE407177148}"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B9ED-0FFE-4EFB-8E9A-59AA285F1FC2}" type="slidenum">
              <a:rPr lang="en-GB" smtClean="0"/>
              <a:t>‹#›</a:t>
            </a:fld>
            <a:endParaRPr lang="en-GB"/>
          </a:p>
        </p:txBody>
      </p:sp>
    </p:spTree>
    <p:extLst>
      <p:ext uri="{BB962C8B-B14F-4D97-AF65-F5344CB8AC3E}">
        <p14:creationId xmlns:p14="http://schemas.microsoft.com/office/powerpoint/2010/main" val="311232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175512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64871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29579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96202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5" y="6457950"/>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9"/>
            <a:ext cx="27432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7" y="3552028"/>
            <a:ext cx="6500064"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7" y="6030052"/>
            <a:ext cx="6500064"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970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15081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5380002" y="2"/>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1"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5380002" y="3911600"/>
            <a:ext cx="6811999" cy="2946400"/>
          </a:xfrm>
          <a:prstGeom prst="rect">
            <a:avLst/>
          </a:prstGeom>
        </p:spPr>
      </p:pic>
      <p:sp>
        <p:nvSpPr>
          <p:cNvPr id="2" name="Title 1"/>
          <p:cNvSpPr>
            <a:spLocks noGrp="1"/>
          </p:cNvSpPr>
          <p:nvPr>
            <p:ph type="title"/>
          </p:nvPr>
        </p:nvSpPr>
        <p:spPr>
          <a:xfrm>
            <a:off x="831851" y="1909571"/>
            <a:ext cx="7115892"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1" y="4810277"/>
            <a:ext cx="7115892"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6259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80579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25" y="0"/>
            <a:ext cx="9217153"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2315" y="4105656"/>
            <a:ext cx="9227371" cy="2752344"/>
          </a:xfrm>
          <a:prstGeom prst="rect">
            <a:avLst/>
          </a:prstGeom>
        </p:spPr>
      </p:pic>
      <p:sp>
        <p:nvSpPr>
          <p:cNvPr id="2" name="Title 1"/>
          <p:cNvSpPr>
            <a:spLocks noGrp="1"/>
          </p:cNvSpPr>
          <p:nvPr>
            <p:ph type="title"/>
          </p:nvPr>
        </p:nvSpPr>
        <p:spPr>
          <a:xfrm>
            <a:off x="635000" y="1896167"/>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700467"/>
            <a:ext cx="109220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971509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35" y="0"/>
            <a:ext cx="9225531"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0176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315" y="4105656"/>
            <a:ext cx="9227371" cy="2752344"/>
          </a:xfrm>
          <a:prstGeom prst="rect">
            <a:avLst/>
          </a:prstGeom>
        </p:spPr>
      </p:pic>
      <p:sp>
        <p:nvSpPr>
          <p:cNvPr id="2" name="Title 1"/>
          <p:cNvSpPr>
            <a:spLocks noGrp="1"/>
          </p:cNvSpPr>
          <p:nvPr>
            <p:ph type="title"/>
          </p:nvPr>
        </p:nvSpPr>
        <p:spPr>
          <a:xfrm>
            <a:off x="635000" y="1391579"/>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195879"/>
            <a:ext cx="109220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75491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346990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5301" y="1600200"/>
            <a:ext cx="7886700" cy="5257800"/>
          </a:xfrm>
          <a:prstGeom prst="rect">
            <a:avLst/>
          </a:prstGeom>
        </p:spPr>
      </p:pic>
      <p:sp>
        <p:nvSpPr>
          <p:cNvPr id="2" name="Title 1"/>
          <p:cNvSpPr>
            <a:spLocks noGrp="1"/>
          </p:cNvSpPr>
          <p:nvPr>
            <p:ph type="title"/>
          </p:nvPr>
        </p:nvSpPr>
        <p:spPr>
          <a:xfrm>
            <a:off x="831851" y="1243357"/>
            <a:ext cx="52832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1" y="2765089"/>
            <a:ext cx="52832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949668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1"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5"/>
            <a:ext cx="5698231"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6792152" y="672860"/>
            <a:ext cx="4856093"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1598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1106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360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21074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88952" cy="6858000"/>
          </a:xfrm>
        </p:spPr>
        <p:txBody>
          <a:bodyPr/>
          <a:lstStyle/>
          <a:p>
            <a:endParaRPr lang="en-US"/>
          </a:p>
        </p:txBody>
      </p:sp>
      <p:sp>
        <p:nvSpPr>
          <p:cNvPr id="39" name="Title 1"/>
          <p:cNvSpPr>
            <a:spLocks noGrp="1"/>
          </p:cNvSpPr>
          <p:nvPr>
            <p:ph type="title"/>
          </p:nvPr>
        </p:nvSpPr>
        <p:spPr>
          <a:xfrm>
            <a:off x="590551" y="5098622"/>
            <a:ext cx="11010900" cy="886397"/>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590551" y="5985020"/>
            <a:ext cx="11010900"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07049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576" y="3334832"/>
            <a:ext cx="7068424" cy="3523168"/>
          </a:xfrm>
          <a:prstGeom prst="rect">
            <a:avLst/>
          </a:prstGeom>
        </p:spPr>
      </p:pic>
      <p:sp>
        <p:nvSpPr>
          <p:cNvPr id="21" name="Title 1"/>
          <p:cNvSpPr>
            <a:spLocks noGrp="1"/>
          </p:cNvSpPr>
          <p:nvPr>
            <p:ph type="title"/>
          </p:nvPr>
        </p:nvSpPr>
        <p:spPr>
          <a:xfrm>
            <a:off x="831849" y="2555276"/>
            <a:ext cx="7717064"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7" y="5737790"/>
            <a:ext cx="6572251"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21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4" y="2318240"/>
            <a:ext cx="9127435"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1"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8970963" y="4260584"/>
            <a:ext cx="205263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53505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3279648" cy="4718304"/>
          </a:xfrm>
          <a:prstGeom prst="rect">
            <a:avLst/>
          </a:prstGeom>
        </p:spPr>
      </p:pic>
      <p:sp>
        <p:nvSpPr>
          <p:cNvPr id="2" name="Title 1"/>
          <p:cNvSpPr>
            <a:spLocks noGrp="1"/>
          </p:cNvSpPr>
          <p:nvPr>
            <p:ph type="title"/>
          </p:nvPr>
        </p:nvSpPr>
        <p:spPr>
          <a:xfrm>
            <a:off x="493485" y="365127"/>
            <a:ext cx="4034971"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4812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3"/>
            <a:ext cx="452628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7"/>
            <a:ext cx="105156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8"/>
            <a:ext cx="1629229"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8"/>
            <a:ext cx="4156167"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1"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3535363" y="4211539"/>
            <a:ext cx="205263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82370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A7764E-60A7-40D1-853B-97347B18B20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02308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1" y="1825626"/>
            <a:ext cx="874715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88142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825626"/>
            <a:ext cx="874715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459179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84407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81704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5" y="3379974"/>
            <a:ext cx="6676571"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5" y="6102083"/>
            <a:ext cx="6676571"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1059544" y="156756"/>
            <a:ext cx="3425371"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02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A496C3-FA69-4616-B21A-B8596B9DAAF8}" type="datetimeFigureOut">
              <a:rPr lang="en-GB" smtClean="0"/>
              <a:t>21/04/2020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0D1F4DC-39B5-4E61-8A6F-F0CE470504EA}" type="slidenum">
              <a:rPr lang="en-GB" smtClean="0"/>
              <a:t>‹#›</a:t>
            </a:fld>
            <a:endParaRPr lang="en-GB" dirty="0"/>
          </a:p>
        </p:txBody>
      </p:sp>
    </p:spTree>
    <p:extLst>
      <p:ext uri="{BB962C8B-B14F-4D97-AF65-F5344CB8AC3E}">
        <p14:creationId xmlns:p14="http://schemas.microsoft.com/office/powerpoint/2010/main" val="1974225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C7E50-67E5-4C5A-963D-B1FE3D171449}"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B2831A-9B20-4E8C-BEB5-627ED6F52669}" type="slidenum">
              <a:rPr lang="en-GB" smtClean="0"/>
              <a:t>‹#›</a:t>
            </a:fld>
            <a:endParaRPr lang="en-GB"/>
          </a:p>
        </p:txBody>
      </p:sp>
    </p:spTree>
    <p:extLst>
      <p:ext uri="{BB962C8B-B14F-4D97-AF65-F5344CB8AC3E}">
        <p14:creationId xmlns:p14="http://schemas.microsoft.com/office/powerpoint/2010/main" val="328387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A7764E-60A7-40D1-853B-97347B18B20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53698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A7764E-60A7-40D1-853B-97347B18B208}"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387736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A7764E-60A7-40D1-853B-97347B18B208}"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187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7764E-60A7-40D1-853B-97347B18B208}"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71131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A7764E-60A7-40D1-853B-97347B18B20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16448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A7764E-60A7-40D1-853B-97347B18B20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72601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764E-60A7-40D1-853B-97347B18B208}" type="datetimeFigureOut">
              <a:rPr lang="en-GB" smtClean="0"/>
              <a:t>21/04/2020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7FDE0-9AF8-4E6F-85BA-31E70517B16C}" type="slidenum">
              <a:rPr lang="en-GB" smtClean="0"/>
              <a:t>‹#›</a:t>
            </a:fld>
            <a:endParaRPr lang="en-GB"/>
          </a:p>
        </p:txBody>
      </p:sp>
    </p:spTree>
    <p:extLst>
      <p:ext uri="{BB962C8B-B14F-4D97-AF65-F5344CB8AC3E}">
        <p14:creationId xmlns:p14="http://schemas.microsoft.com/office/powerpoint/2010/main" val="158343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11809165"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2390033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a:xfrm>
            <a:off x="2121065" y="3552028"/>
            <a:ext cx="8546935" cy="2387600"/>
          </a:xfrm>
        </p:spPr>
        <p:txBody>
          <a:bodyPr>
            <a:normAutofit/>
          </a:bodyPr>
          <a:lstStyle/>
          <a:p>
            <a:r>
              <a:rPr lang="en-US" dirty="0"/>
              <a:t>Thursday 30th April 2020</a:t>
            </a:r>
          </a:p>
        </p:txBody>
      </p:sp>
      <p:sp>
        <p:nvSpPr>
          <p:cNvPr id="3" name="Subtitle 2"/>
          <p:cNvSpPr>
            <a:spLocks noGrp="1"/>
          </p:cNvSpPr>
          <p:nvPr>
            <p:ph type="subTitle" idx="1"/>
          </p:nvPr>
        </p:nvSpPr>
        <p:spPr/>
        <p:txBody>
          <a:bodyPr/>
          <a:lstStyle/>
          <a:p>
            <a:r>
              <a:rPr lang="en-US" dirty="0"/>
              <a:t>English – Longer writing.</a:t>
            </a:r>
          </a:p>
        </p:txBody>
      </p:sp>
    </p:spTree>
    <p:extLst>
      <p:ext uri="{BB962C8B-B14F-4D97-AF65-F5344CB8AC3E}">
        <p14:creationId xmlns:p14="http://schemas.microsoft.com/office/powerpoint/2010/main" val="248352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274-2F00-45F0-B2C9-2213889D1F4C}"/>
              </a:ext>
            </a:extLst>
          </p:cNvPr>
          <p:cNvSpPr>
            <a:spLocks noGrp="1"/>
          </p:cNvSpPr>
          <p:nvPr>
            <p:ph type="title"/>
          </p:nvPr>
        </p:nvSpPr>
        <p:spPr/>
        <p:txBody>
          <a:bodyPr/>
          <a:lstStyle/>
          <a:p>
            <a:r>
              <a:rPr lang="en-GB" dirty="0"/>
              <a:t>When you’ve finished..</a:t>
            </a:r>
          </a:p>
        </p:txBody>
      </p:sp>
      <p:sp>
        <p:nvSpPr>
          <p:cNvPr id="3" name="Content Placeholder 2">
            <a:extLst>
              <a:ext uri="{FF2B5EF4-FFF2-40B4-BE49-F238E27FC236}">
                <a16:creationId xmlns:a16="http://schemas.microsoft.com/office/drawing/2014/main" id="{BC44A6A9-2E62-4147-8AC4-1416AB1FFB34}"/>
              </a:ext>
            </a:extLst>
          </p:cNvPr>
          <p:cNvSpPr>
            <a:spLocks noGrp="1"/>
          </p:cNvSpPr>
          <p:nvPr>
            <p:ph idx="1"/>
          </p:nvPr>
        </p:nvSpPr>
        <p:spPr/>
        <p:txBody>
          <a:bodyPr/>
          <a:lstStyle/>
          <a:p>
            <a:r>
              <a:rPr lang="en-GB" dirty="0"/>
              <a:t>Practise reading your writing out loud in your best </a:t>
            </a:r>
            <a:r>
              <a:rPr lang="en-GB" dirty="0" err="1"/>
              <a:t>Tuffy</a:t>
            </a:r>
            <a:r>
              <a:rPr lang="en-GB" dirty="0"/>
              <a:t> voice. Do you sound like </a:t>
            </a:r>
            <a:r>
              <a:rPr lang="en-GB" dirty="0" err="1"/>
              <a:t>Tuffy</a:t>
            </a:r>
            <a:r>
              <a:rPr lang="en-GB" dirty="0"/>
              <a:t>? A cat with attitude?</a:t>
            </a:r>
          </a:p>
          <a:p>
            <a:pPr marL="0" indent="0">
              <a:buNone/>
            </a:pPr>
            <a:endParaRPr lang="en-GB" dirty="0"/>
          </a:p>
          <a:p>
            <a:r>
              <a:rPr lang="en-GB" dirty="0"/>
              <a:t>Can you find where you used each sentence type?</a:t>
            </a:r>
          </a:p>
        </p:txBody>
      </p:sp>
    </p:spTree>
    <p:extLst>
      <p:ext uri="{BB962C8B-B14F-4D97-AF65-F5344CB8AC3E}">
        <p14:creationId xmlns:p14="http://schemas.microsoft.com/office/powerpoint/2010/main" val="60356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107" y="1652343"/>
            <a:ext cx="7886700" cy="1325563"/>
          </a:xfrm>
        </p:spPr>
        <p:txBody>
          <a:bodyPr>
            <a:noAutofit/>
          </a:bodyPr>
          <a:lstStyle/>
          <a:p>
            <a:r>
              <a:rPr lang="en-US" dirty="0"/>
              <a:t>Today, we are going to use the skills that we have been practicing this week in some creative writing.</a:t>
            </a:r>
            <a:br>
              <a:rPr lang="en-US" dirty="0"/>
            </a:br>
            <a:br>
              <a:rPr lang="en-US" dirty="0"/>
            </a:br>
            <a:br>
              <a:rPr lang="en-US" dirty="0"/>
            </a:br>
            <a:br>
              <a:rPr lang="en-US" dirty="0"/>
            </a:br>
            <a:endParaRPr lang="en-US" dirty="0"/>
          </a:p>
        </p:txBody>
      </p:sp>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2</a:t>
            </a:fld>
            <a:endParaRPr lang="en-US">
              <a:solidFill>
                <a:srgbClr val="FFFFFF"/>
              </a:solidFill>
              <a:latin typeface="Calibri" panose="020F0502020204030204"/>
            </a:endParaRPr>
          </a:p>
        </p:txBody>
      </p:sp>
      <p:sp>
        <p:nvSpPr>
          <p:cNvPr id="16" name="TextBox 15">
            <a:extLst>
              <a:ext uri="{FF2B5EF4-FFF2-40B4-BE49-F238E27FC236}">
                <a16:creationId xmlns:a16="http://schemas.microsoft.com/office/drawing/2014/main" id="{BBF0D5D6-603F-481A-9A3B-55CBFC6999B7}"/>
              </a:ext>
            </a:extLst>
          </p:cNvPr>
          <p:cNvSpPr txBox="1"/>
          <p:nvPr/>
        </p:nvSpPr>
        <p:spPr>
          <a:xfrm>
            <a:off x="562900" y="3006481"/>
            <a:ext cx="7886700" cy="2677656"/>
          </a:xfrm>
          <a:prstGeom prst="rect">
            <a:avLst/>
          </a:prstGeom>
          <a:noFill/>
        </p:spPr>
        <p:txBody>
          <a:bodyPr wrap="square" rtlCol="0">
            <a:spAutoFit/>
          </a:bodyPr>
          <a:lstStyle/>
          <a:p>
            <a:r>
              <a:rPr lang="en-GB" sz="2400" dirty="0"/>
              <a:t>Diary Of A Killer Cat is written from the </a:t>
            </a:r>
            <a:r>
              <a:rPr lang="en-GB" sz="2400" dirty="0" err="1"/>
              <a:t>Tuffy’s</a:t>
            </a:r>
            <a:r>
              <a:rPr lang="en-GB" sz="2400" dirty="0"/>
              <a:t> point of view.</a:t>
            </a:r>
          </a:p>
          <a:p>
            <a:r>
              <a:rPr lang="en-GB" sz="2400" dirty="0"/>
              <a:t>This is called </a:t>
            </a:r>
            <a:r>
              <a:rPr lang="en-GB" sz="2400" dirty="0" err="1"/>
              <a:t>Tuffy’s</a:t>
            </a:r>
            <a:r>
              <a:rPr lang="en-GB" sz="2400" dirty="0"/>
              <a:t> perspective.</a:t>
            </a:r>
          </a:p>
          <a:p>
            <a:endParaRPr lang="en-GB" sz="2400" dirty="0"/>
          </a:p>
          <a:p>
            <a:r>
              <a:rPr lang="en-GB" sz="2400" dirty="0"/>
              <a:t>We hear his thoughts and we only see events through his eyes.</a:t>
            </a:r>
          </a:p>
          <a:p>
            <a:endParaRPr lang="en-GB" sz="2400" dirty="0"/>
          </a:p>
          <a:p>
            <a:endParaRPr lang="en-GB" sz="2400" dirty="0"/>
          </a:p>
        </p:txBody>
      </p:sp>
      <p:pic>
        <p:nvPicPr>
          <p:cNvPr id="3" name="Picture 2">
            <a:extLst>
              <a:ext uri="{FF2B5EF4-FFF2-40B4-BE49-F238E27FC236}">
                <a16:creationId xmlns:a16="http://schemas.microsoft.com/office/drawing/2014/main" id="{0338B95E-F425-4CCF-8AE0-D54906135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720" y="2781762"/>
            <a:ext cx="2472173" cy="1861074"/>
          </a:xfrm>
          <a:prstGeom prst="rect">
            <a:avLst/>
          </a:prstGeom>
        </p:spPr>
      </p:pic>
    </p:spTree>
    <p:extLst>
      <p:ext uri="{BB962C8B-B14F-4D97-AF65-F5344CB8AC3E}">
        <p14:creationId xmlns:p14="http://schemas.microsoft.com/office/powerpoint/2010/main" val="358788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B368-E7B8-4F25-A5CF-F5D6C82263CE}"/>
              </a:ext>
            </a:extLst>
          </p:cNvPr>
          <p:cNvSpPr>
            <a:spLocks noGrp="1"/>
          </p:cNvSpPr>
          <p:nvPr>
            <p:ph type="title"/>
          </p:nvPr>
        </p:nvSpPr>
        <p:spPr>
          <a:xfrm>
            <a:off x="1167582" y="687622"/>
            <a:ext cx="10586452" cy="1325563"/>
          </a:xfrm>
        </p:spPr>
        <p:txBody>
          <a:bodyPr>
            <a:noAutofit/>
          </a:bodyPr>
          <a:lstStyle/>
          <a:p>
            <a:r>
              <a:rPr lang="en-GB" sz="2000" dirty="0">
                <a:solidFill>
                  <a:srgbClr val="FF0066"/>
                </a:solidFill>
                <a:latin typeface="Kristen ITC" panose="03050502040202030202" pitchFamily="66" charset="0"/>
              </a:rPr>
              <a:t>In Today’s extract, the family have taken </a:t>
            </a:r>
            <a:r>
              <a:rPr lang="en-GB" sz="2000" dirty="0" err="1">
                <a:solidFill>
                  <a:srgbClr val="FF0066"/>
                </a:solidFill>
                <a:latin typeface="Kristen ITC" panose="03050502040202030202" pitchFamily="66" charset="0"/>
              </a:rPr>
              <a:t>Tuffy</a:t>
            </a:r>
            <a:r>
              <a:rPr lang="en-GB" sz="2000" dirty="0">
                <a:solidFill>
                  <a:srgbClr val="FF0066"/>
                </a:solidFill>
                <a:latin typeface="Kristen ITC" panose="03050502040202030202" pitchFamily="66" charset="0"/>
              </a:rPr>
              <a:t> to the vet. Oh Dear!</a:t>
            </a:r>
          </a:p>
        </p:txBody>
      </p:sp>
      <p:pic>
        <p:nvPicPr>
          <p:cNvPr id="7" name="Content Placeholder 6">
            <a:extLst>
              <a:ext uri="{FF2B5EF4-FFF2-40B4-BE49-F238E27FC236}">
                <a16:creationId xmlns:a16="http://schemas.microsoft.com/office/drawing/2014/main" id="{17D25985-3429-4C0A-BCA5-53901D6A20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9283" y="2013185"/>
            <a:ext cx="2786219" cy="1857479"/>
          </a:xfrm>
        </p:spPr>
      </p:pic>
      <p:sp>
        <p:nvSpPr>
          <p:cNvPr id="9" name="Title 1">
            <a:extLst>
              <a:ext uri="{FF2B5EF4-FFF2-40B4-BE49-F238E27FC236}">
                <a16:creationId xmlns:a16="http://schemas.microsoft.com/office/drawing/2014/main" id="{DBCFCDAF-F177-4E0F-BF82-80F263E64CF8}"/>
              </a:ext>
            </a:extLst>
          </p:cNvPr>
          <p:cNvSpPr txBox="1">
            <a:spLocks/>
          </p:cNvSpPr>
          <p:nvPr/>
        </p:nvSpPr>
        <p:spPr>
          <a:xfrm>
            <a:off x="1782276" y="4284558"/>
            <a:ext cx="105864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FF0066"/>
                </a:solidFill>
                <a:latin typeface="Kristen ITC" panose="03050502040202030202" pitchFamily="66" charset="0"/>
              </a:rPr>
              <a:t>Choose 1 of the following 3 sections to read and focus on today.</a:t>
            </a:r>
          </a:p>
        </p:txBody>
      </p:sp>
    </p:spTree>
    <p:extLst>
      <p:ext uri="{BB962C8B-B14F-4D97-AF65-F5344CB8AC3E}">
        <p14:creationId xmlns:p14="http://schemas.microsoft.com/office/powerpoint/2010/main" val="308948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A241FB-FFB4-4696-9948-CFB33733B18D}"/>
              </a:ext>
            </a:extLst>
          </p:cNvPr>
          <p:cNvSpPr/>
          <p:nvPr/>
        </p:nvSpPr>
        <p:spPr>
          <a:xfrm>
            <a:off x="279815" y="781962"/>
            <a:ext cx="11021458" cy="2523768"/>
          </a:xfrm>
          <a:prstGeom prst="rect">
            <a:avLst/>
          </a:prstGeom>
        </p:spPr>
        <p:txBody>
          <a:bodyPr wrap="square">
            <a:spAutoFit/>
          </a:bodyPr>
          <a:lstStyle/>
          <a:p>
            <a:r>
              <a:rPr lang="en-GB" sz="2800" dirty="0"/>
              <a:t>I was still quite suspicious when we reached the vet’s. That is the only reason why I spat at the girl behind the desk. There was no reason on earth to write HANDLE WITH CARE at the top of my case notes. Even the Thompson’s Rottweiler doesn’t have HANDLE WITH CARE written on the top of his case notes. What’s wrong with me? </a:t>
            </a:r>
          </a:p>
          <a:p>
            <a:r>
              <a:rPr lang="en-GB" dirty="0"/>
              <a:t>  </a:t>
            </a:r>
          </a:p>
        </p:txBody>
      </p:sp>
      <p:pic>
        <p:nvPicPr>
          <p:cNvPr id="6" name="Picture 5">
            <a:extLst>
              <a:ext uri="{FF2B5EF4-FFF2-40B4-BE49-F238E27FC236}">
                <a16:creationId xmlns:a16="http://schemas.microsoft.com/office/drawing/2014/main" id="{D0978939-7344-49CB-9D4D-E4015120F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499" y="3305730"/>
            <a:ext cx="4455813" cy="2970542"/>
          </a:xfrm>
          <a:prstGeom prst="rect">
            <a:avLst/>
          </a:prstGeom>
        </p:spPr>
      </p:pic>
      <p:sp>
        <p:nvSpPr>
          <p:cNvPr id="7" name="TextBox 6">
            <a:extLst>
              <a:ext uri="{FF2B5EF4-FFF2-40B4-BE49-F238E27FC236}">
                <a16:creationId xmlns:a16="http://schemas.microsoft.com/office/drawing/2014/main" id="{A6C6C815-D5B5-4195-8A58-FEA72A2393D2}"/>
              </a:ext>
            </a:extLst>
          </p:cNvPr>
          <p:cNvSpPr txBox="1"/>
          <p:nvPr/>
        </p:nvSpPr>
        <p:spPr>
          <a:xfrm>
            <a:off x="9067800" y="4972050"/>
            <a:ext cx="2647950" cy="1477328"/>
          </a:xfrm>
          <a:prstGeom prst="rect">
            <a:avLst/>
          </a:prstGeom>
          <a:solidFill>
            <a:srgbClr val="FF0066"/>
          </a:solidFill>
        </p:spPr>
        <p:txBody>
          <a:bodyPr wrap="square" rtlCol="0">
            <a:spAutoFit/>
          </a:bodyPr>
          <a:lstStyle/>
          <a:p>
            <a:r>
              <a:rPr lang="en-GB" dirty="0"/>
              <a:t>I wonder what the receptionist might have to say about that? Why did</a:t>
            </a:r>
          </a:p>
          <a:p>
            <a:r>
              <a:rPr lang="en-GB" dirty="0"/>
              <a:t>She write HANDLE WITH CARE on </a:t>
            </a:r>
            <a:r>
              <a:rPr lang="en-GB" dirty="0" err="1"/>
              <a:t>Tuffy’s</a:t>
            </a:r>
            <a:r>
              <a:rPr lang="en-GB" dirty="0"/>
              <a:t> notes?</a:t>
            </a:r>
          </a:p>
        </p:txBody>
      </p:sp>
    </p:spTree>
    <p:extLst>
      <p:ext uri="{BB962C8B-B14F-4D97-AF65-F5344CB8AC3E}">
        <p14:creationId xmlns:p14="http://schemas.microsoft.com/office/powerpoint/2010/main" val="270336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DA5BD0-B24E-4B47-90D0-228A666FC0E8}"/>
              </a:ext>
            </a:extLst>
          </p:cNvPr>
          <p:cNvSpPr/>
          <p:nvPr/>
        </p:nvSpPr>
        <p:spPr>
          <a:xfrm>
            <a:off x="242655" y="504638"/>
            <a:ext cx="11706689" cy="3539430"/>
          </a:xfrm>
          <a:prstGeom prst="rect">
            <a:avLst/>
          </a:prstGeom>
        </p:spPr>
        <p:txBody>
          <a:bodyPr wrap="square">
            <a:spAutoFit/>
          </a:bodyPr>
          <a:lstStyle/>
          <a:p>
            <a:r>
              <a:rPr lang="en-GB" sz="2800" dirty="0"/>
              <a:t>So I was a little rude in the waiting room. So what? I hate waiting. And I especially hate waiting stuffed in a wire cat cage. It’s cramped. It’s hot. And it’s boring. After a few hundred minutes of sitting there quietly, anyone would start teasing their neighbours. I didn’t mean to frighten that little sick baby gerbil half to death. I was only looking at it. It’s a free country, isn’t it? Can’t a cat even look at a sweet little baby gerbil?  And if I was licking my lips (which I wasn’t) that’s only because I was thirsty. Honestly. I wasn’t trying to pretend I was going to eat it.  The trouble with baby gerbils is they can’t take a joke.</a:t>
            </a:r>
          </a:p>
        </p:txBody>
      </p:sp>
      <p:pic>
        <p:nvPicPr>
          <p:cNvPr id="6" name="Picture 5">
            <a:extLst>
              <a:ext uri="{FF2B5EF4-FFF2-40B4-BE49-F238E27FC236}">
                <a16:creationId xmlns:a16="http://schemas.microsoft.com/office/drawing/2014/main" id="{77F359DD-E5E3-491F-B13B-08FDF976D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096" y="4044068"/>
            <a:ext cx="3604010" cy="2700441"/>
          </a:xfrm>
          <a:prstGeom prst="rect">
            <a:avLst/>
          </a:prstGeom>
        </p:spPr>
      </p:pic>
      <p:sp>
        <p:nvSpPr>
          <p:cNvPr id="7" name="TextBox 6">
            <a:extLst>
              <a:ext uri="{FF2B5EF4-FFF2-40B4-BE49-F238E27FC236}">
                <a16:creationId xmlns:a16="http://schemas.microsoft.com/office/drawing/2014/main" id="{D47C5765-92A2-4FE6-B77D-B350A4ACB3C2}"/>
              </a:ext>
            </a:extLst>
          </p:cNvPr>
          <p:cNvSpPr txBox="1"/>
          <p:nvPr/>
        </p:nvSpPr>
        <p:spPr>
          <a:xfrm>
            <a:off x="9067800" y="4972050"/>
            <a:ext cx="2647950" cy="1200329"/>
          </a:xfrm>
          <a:prstGeom prst="rect">
            <a:avLst/>
          </a:prstGeom>
          <a:solidFill>
            <a:srgbClr val="FF0066"/>
          </a:solidFill>
        </p:spPr>
        <p:txBody>
          <a:bodyPr wrap="square" rtlCol="0">
            <a:spAutoFit/>
          </a:bodyPr>
          <a:lstStyle/>
          <a:p>
            <a:r>
              <a:rPr lang="en-GB" dirty="0"/>
              <a:t>I wonder what gerbils were thinking when </a:t>
            </a:r>
            <a:r>
              <a:rPr lang="en-GB" dirty="0" err="1"/>
              <a:t>Tuffy</a:t>
            </a:r>
            <a:r>
              <a:rPr lang="en-GB" dirty="0"/>
              <a:t> was watching them and.. was he licking his lips?</a:t>
            </a:r>
          </a:p>
        </p:txBody>
      </p:sp>
    </p:spTree>
    <p:extLst>
      <p:ext uri="{BB962C8B-B14F-4D97-AF65-F5344CB8AC3E}">
        <p14:creationId xmlns:p14="http://schemas.microsoft.com/office/powerpoint/2010/main" val="167450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0017BF-5200-4A7A-B321-5DBF35760076}"/>
              </a:ext>
            </a:extLst>
          </p:cNvPr>
          <p:cNvSpPr/>
          <p:nvPr/>
        </p:nvSpPr>
        <p:spPr>
          <a:xfrm>
            <a:off x="562252" y="841912"/>
            <a:ext cx="11067495" cy="3139321"/>
          </a:xfrm>
          <a:prstGeom prst="rect">
            <a:avLst/>
          </a:prstGeom>
        </p:spPr>
        <p:txBody>
          <a:bodyPr wrap="square">
            <a:spAutoFit/>
          </a:bodyPr>
          <a:lstStyle/>
          <a:p>
            <a:r>
              <a:rPr lang="en-GB" dirty="0"/>
              <a:t>“Turn the cage round the other way, Ellie,” he said.  Ellie turned my cage round the other way. Now I was looking at the Fisher’s terrier. (And if there’s any animal in the world who ought to have HANDLE WITH CARE written at the top, it’s the Fisher’s terrier). </a:t>
            </a:r>
          </a:p>
          <a:p>
            <a:r>
              <a:rPr lang="en-GB" dirty="0"/>
              <a:t>Okay, so I hissed at him. You practically had to have bionic ears to hear it. And I did growl a bit. But you’d think he’d have a head start on growling. He’s a dog, after all. I’m only a cat. And yes, okay, I spat a bit. But only a bit. Nothing you’d even notice unless you were waiting to pick on someone. Well how was I to know he wasn’t feeling very well?</a:t>
            </a:r>
          </a:p>
          <a:p>
            <a:endParaRPr lang="en-GB" dirty="0"/>
          </a:p>
          <a:p>
            <a:r>
              <a:rPr lang="en-GB" dirty="0"/>
              <a:t>Even if I was ill, something furry locked in a cage could make an </a:t>
            </a:r>
            <a:r>
              <a:rPr lang="en-GB" dirty="0" err="1"/>
              <a:t>eensy</a:t>
            </a:r>
            <a:r>
              <a:rPr lang="en-GB" dirty="0"/>
              <a:t>-weensy noise at me without my ending up whimpering and cowering, and scrabbling to get under the seat, to hide behind the knees of my owner. More a chicken than a Scotch terrier, if you want my opinion.</a:t>
            </a:r>
          </a:p>
          <a:p>
            <a:endParaRPr lang="en-GB" dirty="0"/>
          </a:p>
        </p:txBody>
      </p:sp>
      <p:pic>
        <p:nvPicPr>
          <p:cNvPr id="6" name="Picture 5">
            <a:extLst>
              <a:ext uri="{FF2B5EF4-FFF2-40B4-BE49-F238E27FC236}">
                <a16:creationId xmlns:a16="http://schemas.microsoft.com/office/drawing/2014/main" id="{D93C7AFD-C74F-4A1F-86EC-41E951648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65" y="3735650"/>
            <a:ext cx="4019529" cy="2887092"/>
          </a:xfrm>
          <a:prstGeom prst="rect">
            <a:avLst/>
          </a:prstGeom>
        </p:spPr>
      </p:pic>
      <p:sp>
        <p:nvSpPr>
          <p:cNvPr id="7" name="TextBox 6">
            <a:extLst>
              <a:ext uri="{FF2B5EF4-FFF2-40B4-BE49-F238E27FC236}">
                <a16:creationId xmlns:a16="http://schemas.microsoft.com/office/drawing/2014/main" id="{5A2F508D-BE24-4480-BD45-5635D5D2DE5F}"/>
              </a:ext>
            </a:extLst>
          </p:cNvPr>
          <p:cNvSpPr txBox="1"/>
          <p:nvPr/>
        </p:nvSpPr>
        <p:spPr>
          <a:xfrm>
            <a:off x="9067800" y="4972050"/>
            <a:ext cx="2647950" cy="1200329"/>
          </a:xfrm>
          <a:prstGeom prst="rect">
            <a:avLst/>
          </a:prstGeom>
          <a:solidFill>
            <a:srgbClr val="FF0066"/>
          </a:solidFill>
        </p:spPr>
        <p:txBody>
          <a:bodyPr wrap="square" rtlCol="0">
            <a:spAutoFit/>
          </a:bodyPr>
          <a:lstStyle/>
          <a:p>
            <a:r>
              <a:rPr lang="en-GB" dirty="0"/>
              <a:t>I wonder what the terrier was thinking when </a:t>
            </a:r>
            <a:r>
              <a:rPr lang="en-GB" dirty="0" err="1"/>
              <a:t>Tuffy</a:t>
            </a:r>
            <a:r>
              <a:rPr lang="en-GB" dirty="0"/>
              <a:t> was hissing and growling at him!</a:t>
            </a:r>
          </a:p>
        </p:txBody>
      </p:sp>
    </p:spTree>
    <p:extLst>
      <p:ext uri="{BB962C8B-B14F-4D97-AF65-F5344CB8AC3E}">
        <p14:creationId xmlns:p14="http://schemas.microsoft.com/office/powerpoint/2010/main" val="316135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B368-E7B8-4F25-A5CF-F5D6C82263CE}"/>
              </a:ext>
            </a:extLst>
          </p:cNvPr>
          <p:cNvSpPr>
            <a:spLocks noGrp="1"/>
          </p:cNvSpPr>
          <p:nvPr>
            <p:ph type="title"/>
          </p:nvPr>
        </p:nvSpPr>
        <p:spPr>
          <a:xfrm>
            <a:off x="944732" y="2766218"/>
            <a:ext cx="10515600" cy="1325563"/>
          </a:xfrm>
        </p:spPr>
        <p:txBody>
          <a:bodyPr>
            <a:noAutofit/>
          </a:bodyPr>
          <a:lstStyle/>
          <a:p>
            <a:r>
              <a:rPr lang="en-GB" sz="2800" dirty="0">
                <a:solidFill>
                  <a:srgbClr val="FF0066"/>
                </a:solidFill>
                <a:latin typeface="Kristen ITC" panose="03050502040202030202" pitchFamily="66" charset="0"/>
              </a:rPr>
              <a:t>Now that you have chosen your section,</a:t>
            </a: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you are going to write about the event in the</a:t>
            </a: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vets from the other character’s point of view.</a:t>
            </a: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1) The receptionist</a:t>
            </a: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2) The baby gerbil</a:t>
            </a: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3) The terrier</a:t>
            </a: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Think about what that person or animal would sound like.</a:t>
            </a: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What would they say happened?</a:t>
            </a:r>
            <a:br>
              <a:rPr lang="en-GB" sz="2800" dirty="0">
                <a:solidFill>
                  <a:srgbClr val="FF0066"/>
                </a:solidFill>
                <a:latin typeface="Kristen ITC" panose="03050502040202030202" pitchFamily="66" charset="0"/>
              </a:rPr>
            </a:br>
            <a:br>
              <a:rPr lang="en-GB" sz="2800" dirty="0">
                <a:solidFill>
                  <a:srgbClr val="FF0066"/>
                </a:solidFill>
                <a:latin typeface="Kristen ITC" panose="03050502040202030202" pitchFamily="66" charset="0"/>
              </a:rPr>
            </a:br>
            <a:r>
              <a:rPr lang="en-GB" sz="2800" dirty="0">
                <a:solidFill>
                  <a:srgbClr val="FF0066"/>
                </a:solidFill>
                <a:latin typeface="Kristen ITC" panose="03050502040202030202" pitchFamily="66" charset="0"/>
              </a:rPr>
              <a:t>Try to use a range of sentence types to keep the reader interested.</a:t>
            </a:r>
          </a:p>
        </p:txBody>
      </p:sp>
      <p:sp>
        <p:nvSpPr>
          <p:cNvPr id="6" name="Rectangle 5">
            <a:extLst>
              <a:ext uri="{FF2B5EF4-FFF2-40B4-BE49-F238E27FC236}">
                <a16:creationId xmlns:a16="http://schemas.microsoft.com/office/drawing/2014/main" id="{20286D6D-702D-4668-803A-0E63B94242FF}"/>
              </a:ext>
            </a:extLst>
          </p:cNvPr>
          <p:cNvSpPr/>
          <p:nvPr/>
        </p:nvSpPr>
        <p:spPr>
          <a:xfrm>
            <a:off x="514905" y="4429957"/>
            <a:ext cx="11221375" cy="2104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054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FE72-B990-4C63-8E94-470186566A3E}"/>
              </a:ext>
            </a:extLst>
          </p:cNvPr>
          <p:cNvSpPr>
            <a:spLocks noGrp="1"/>
          </p:cNvSpPr>
          <p:nvPr>
            <p:ph type="title"/>
          </p:nvPr>
        </p:nvSpPr>
        <p:spPr/>
        <p:txBody>
          <a:bodyPr/>
          <a:lstStyle/>
          <a:p>
            <a:r>
              <a:rPr lang="en-GB" dirty="0"/>
              <a:t>The original                            My Example..</a:t>
            </a:r>
          </a:p>
        </p:txBody>
      </p:sp>
      <p:sp>
        <p:nvSpPr>
          <p:cNvPr id="3" name="Content Placeholder 2">
            <a:extLst>
              <a:ext uri="{FF2B5EF4-FFF2-40B4-BE49-F238E27FC236}">
                <a16:creationId xmlns:a16="http://schemas.microsoft.com/office/drawing/2014/main" id="{8D4AEDB3-12F3-4178-965F-77551EC932F8}"/>
              </a:ext>
            </a:extLst>
          </p:cNvPr>
          <p:cNvSpPr>
            <a:spLocks noGrp="1"/>
          </p:cNvSpPr>
          <p:nvPr>
            <p:ph idx="1"/>
          </p:nvPr>
        </p:nvSpPr>
        <p:spPr>
          <a:xfrm>
            <a:off x="346230" y="1450991"/>
            <a:ext cx="4332303" cy="4710111"/>
          </a:xfrm>
        </p:spPr>
        <p:txBody>
          <a:bodyPr>
            <a:normAutofit fontScale="55000" lnSpcReduction="20000"/>
          </a:bodyPr>
          <a:lstStyle/>
          <a:p>
            <a:pPr marL="0" indent="0">
              <a:buNone/>
            </a:pPr>
            <a:r>
              <a:rPr lang="en-GB" dirty="0"/>
              <a:t>“Turn the cage round the other way, Ellie,” he said.  Ellie turned my cage round the other way. Now I was looking at the Fisher’s terrier. (And if there’s any animal in the world who ought to have HANDLE WITH CARE written at the top, it’s the Fisher’s terrier). </a:t>
            </a:r>
          </a:p>
          <a:p>
            <a:pPr marL="0" indent="0">
              <a:buNone/>
            </a:pPr>
            <a:r>
              <a:rPr lang="en-GB" dirty="0"/>
              <a:t>Okay, so I hissed at him. You practically had to have bionic ears to hear it. And I did growl a bit. But you’d think he’d have a head start on growling. He’s a dog, after all. I’m only a cat. And yes, okay, I spat a bit. But only a bit. Nothing you’d even notice unless you were waiting to pick on someone. Well how was I to know he wasn’t feeling very well?</a:t>
            </a:r>
          </a:p>
          <a:p>
            <a:endParaRPr lang="en-GB" dirty="0"/>
          </a:p>
          <a:p>
            <a:pPr marL="0" indent="0">
              <a:buNone/>
            </a:pPr>
            <a:r>
              <a:rPr lang="en-GB" dirty="0"/>
              <a:t>Even if I was ill, something furry locked in a cage could make an </a:t>
            </a:r>
            <a:r>
              <a:rPr lang="en-GB" dirty="0" err="1"/>
              <a:t>eensy</a:t>
            </a:r>
            <a:r>
              <a:rPr lang="en-GB" dirty="0"/>
              <a:t>-weensy noise at me without my ending up whimpering and cowering, and scrabbling to get under the seat, to hide behind the knees of my owner. More a chicken than a Scotch terrier, if you want my opinion.</a:t>
            </a:r>
          </a:p>
          <a:p>
            <a:endParaRPr lang="en-GB" dirty="0"/>
          </a:p>
        </p:txBody>
      </p:sp>
      <p:pic>
        <p:nvPicPr>
          <p:cNvPr id="4" name="Picture 3">
            <a:extLst>
              <a:ext uri="{FF2B5EF4-FFF2-40B4-BE49-F238E27FC236}">
                <a16:creationId xmlns:a16="http://schemas.microsoft.com/office/drawing/2014/main" id="{6E89C3FB-5558-4C9E-8CAA-519CAC111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582" y="5033847"/>
            <a:ext cx="2306649" cy="1656788"/>
          </a:xfrm>
          <a:prstGeom prst="rect">
            <a:avLst/>
          </a:prstGeom>
        </p:spPr>
      </p:pic>
      <p:sp>
        <p:nvSpPr>
          <p:cNvPr id="5" name="TextBox 4">
            <a:extLst>
              <a:ext uri="{FF2B5EF4-FFF2-40B4-BE49-F238E27FC236}">
                <a16:creationId xmlns:a16="http://schemas.microsoft.com/office/drawing/2014/main" id="{6373B103-23A1-48F0-A9BE-DB330D1084CB}"/>
              </a:ext>
            </a:extLst>
          </p:cNvPr>
          <p:cNvSpPr txBox="1"/>
          <p:nvPr/>
        </p:nvSpPr>
        <p:spPr>
          <a:xfrm>
            <a:off x="6587231" y="1340528"/>
            <a:ext cx="4873841" cy="5078313"/>
          </a:xfrm>
          <a:prstGeom prst="rect">
            <a:avLst/>
          </a:prstGeom>
          <a:noFill/>
        </p:spPr>
        <p:txBody>
          <a:bodyPr wrap="square" rtlCol="0">
            <a:spAutoFit/>
          </a:bodyPr>
          <a:lstStyle/>
          <a:p>
            <a:r>
              <a:rPr lang="en-GB" dirty="0"/>
              <a:t>I hadn’t been feeling well and had an enormous headache so my human took me to the vet. I was sitting quietly, minding my own business in the waiting room when the little girl turned the box around.</a:t>
            </a:r>
          </a:p>
          <a:p>
            <a:endParaRPr lang="en-GB" dirty="0"/>
          </a:p>
          <a:p>
            <a:r>
              <a:rPr lang="en-GB" dirty="0"/>
              <a:t>In it, was the biggest, hairiest, most disgusting cat</a:t>
            </a:r>
          </a:p>
          <a:p>
            <a:r>
              <a:rPr lang="en-GB" dirty="0"/>
              <a:t>I’ve ever seen! It eye balled me from the other </a:t>
            </a:r>
          </a:p>
          <a:p>
            <a:r>
              <a:rPr lang="en-GB" dirty="0"/>
              <a:t>side of the wire door and began to hiss! What a horrible sound it made! </a:t>
            </a:r>
          </a:p>
          <a:p>
            <a:r>
              <a:rPr lang="en-GB" dirty="0"/>
              <a:t>Then it growled at me! A cat! Growled at me! If I</a:t>
            </a:r>
          </a:p>
          <a:p>
            <a:r>
              <a:rPr lang="en-GB" dirty="0"/>
              <a:t>wasn’t feeling so bad I would have barked my head off! </a:t>
            </a:r>
          </a:p>
          <a:p>
            <a:endParaRPr lang="en-GB" dirty="0"/>
          </a:p>
          <a:p>
            <a:r>
              <a:rPr lang="en-GB" dirty="0"/>
              <a:t>Why was it being so mean? I hadn’t done anything! I ran to my owner, Mrs Fisher. She glared at that cat and said “Stop that now! Vile kitty!” What a good owner Mrs Fisher is!</a:t>
            </a:r>
          </a:p>
        </p:txBody>
      </p:sp>
    </p:spTree>
    <p:extLst>
      <p:ext uri="{BB962C8B-B14F-4D97-AF65-F5344CB8AC3E}">
        <p14:creationId xmlns:p14="http://schemas.microsoft.com/office/powerpoint/2010/main" val="365410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CB33-BC3F-462E-885C-05A29E9271D8}"/>
              </a:ext>
            </a:extLst>
          </p:cNvPr>
          <p:cNvSpPr>
            <a:spLocks noGrp="1"/>
          </p:cNvSpPr>
          <p:nvPr>
            <p:ph type="title"/>
          </p:nvPr>
        </p:nvSpPr>
        <p:spPr>
          <a:xfrm>
            <a:off x="838200" y="18255"/>
            <a:ext cx="10515600" cy="1325563"/>
          </a:xfrm>
        </p:spPr>
        <p:txBody>
          <a:bodyPr/>
          <a:lstStyle/>
          <a:p>
            <a:r>
              <a:rPr lang="en-GB" dirty="0"/>
              <a:t>Your turn…</a:t>
            </a:r>
          </a:p>
        </p:txBody>
      </p:sp>
      <p:sp>
        <p:nvSpPr>
          <p:cNvPr id="3" name="Content Placeholder 2">
            <a:extLst>
              <a:ext uri="{FF2B5EF4-FFF2-40B4-BE49-F238E27FC236}">
                <a16:creationId xmlns:a16="http://schemas.microsoft.com/office/drawing/2014/main" id="{1DEE3BA6-4090-489C-90D4-AE6FA500827B}"/>
              </a:ext>
            </a:extLst>
          </p:cNvPr>
          <p:cNvSpPr>
            <a:spLocks noGrp="1"/>
          </p:cNvSpPr>
          <p:nvPr>
            <p:ph idx="1"/>
          </p:nvPr>
        </p:nvSpPr>
        <p:spPr>
          <a:xfrm>
            <a:off x="412071" y="1177595"/>
            <a:ext cx="10515600" cy="4351338"/>
          </a:xfrm>
        </p:spPr>
        <p:txBody>
          <a:bodyPr>
            <a:normAutofit fontScale="92500" lnSpcReduction="20000"/>
          </a:bodyPr>
          <a:lstStyle/>
          <a:p>
            <a:pPr marL="0" indent="0">
              <a:buNone/>
            </a:pPr>
            <a:r>
              <a:rPr lang="en-GB" dirty="0"/>
              <a:t>I would like you to pretend to be </a:t>
            </a:r>
            <a:r>
              <a:rPr lang="en-GB" dirty="0" err="1"/>
              <a:t>Tuffy</a:t>
            </a:r>
            <a:r>
              <a:rPr lang="en-GB" dirty="0"/>
              <a:t> telling the reader about another of your ‘naughty’ moments (that you think is perfectly natural – You’re a cat!).</a:t>
            </a:r>
          </a:p>
          <a:p>
            <a:pPr marL="0" indent="0">
              <a:buNone/>
            </a:pPr>
            <a:endParaRPr lang="en-GB" dirty="0"/>
          </a:p>
          <a:p>
            <a:pPr marL="0" indent="0">
              <a:buNone/>
            </a:pPr>
            <a:r>
              <a:rPr lang="en-GB" dirty="0"/>
              <a:t>Perhaps you catch another bird, or a mouse? </a:t>
            </a:r>
          </a:p>
          <a:p>
            <a:pPr marL="0" indent="0">
              <a:buNone/>
            </a:pPr>
            <a:r>
              <a:rPr lang="en-GB" dirty="0"/>
              <a:t>Maybe you get dirt all over Mum’s clean washing?</a:t>
            </a:r>
          </a:p>
          <a:p>
            <a:pPr marL="0" indent="0">
              <a:buNone/>
            </a:pPr>
            <a:endParaRPr lang="en-GB" dirty="0"/>
          </a:p>
          <a:p>
            <a:pPr marL="0" indent="0">
              <a:buNone/>
            </a:pPr>
            <a:r>
              <a:rPr lang="en-GB" dirty="0"/>
              <a:t>In your short section of writing I would like you make sure that you use:</a:t>
            </a:r>
          </a:p>
          <a:p>
            <a:r>
              <a:rPr lang="en-GB" dirty="0"/>
              <a:t>At least 1 statement.</a:t>
            </a:r>
          </a:p>
          <a:p>
            <a:r>
              <a:rPr lang="en-GB" dirty="0"/>
              <a:t>At least 1 question.</a:t>
            </a:r>
          </a:p>
          <a:p>
            <a:r>
              <a:rPr lang="en-GB" dirty="0"/>
              <a:t>At least 1 command.</a:t>
            </a:r>
          </a:p>
          <a:p>
            <a:r>
              <a:rPr lang="en-GB" dirty="0"/>
              <a:t>At least 1 exclamation.</a:t>
            </a:r>
          </a:p>
        </p:txBody>
      </p:sp>
      <p:pic>
        <p:nvPicPr>
          <p:cNvPr id="4" name="Picture 2" descr="The Diary of a Killer Cat (The Killer Cat): Amazon.co.uk: Fine ...">
            <a:extLst>
              <a:ext uri="{FF2B5EF4-FFF2-40B4-BE49-F238E27FC236}">
                <a16:creationId xmlns:a16="http://schemas.microsoft.com/office/drawing/2014/main" id="{97EDE31A-0424-48B9-A21D-849100036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12" y="3888534"/>
            <a:ext cx="1816317" cy="27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20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1108</Words>
  <Application>Microsoft Office PowerPoint</Application>
  <PresentationFormat>Widescreen</PresentationFormat>
  <Paragraphs>58</Paragraphs>
  <Slides>10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Arial</vt:lpstr>
      <vt:lpstr>Kristen ITC</vt:lpstr>
      <vt:lpstr>Calibri Light</vt:lpstr>
      <vt:lpstr>Office Theme</vt:lpstr>
      <vt:lpstr>1_Office Theme</vt:lpstr>
      <vt:lpstr>Thursday 30th April 2020</vt:lpstr>
      <vt:lpstr>Today, we are going to use the skills that we have been practicing this week in some creative writing.    </vt:lpstr>
      <vt:lpstr>In Today’s extract, the family have taken Tuffy to the vet. Oh Dear!</vt:lpstr>
      <vt:lpstr>PowerPoint Presentation</vt:lpstr>
      <vt:lpstr>PowerPoint Presentation</vt:lpstr>
      <vt:lpstr>PowerPoint Presentation</vt:lpstr>
      <vt:lpstr>Now that you have chosen your section, you are going to write about the event in the vets from the other character’s point of view.   1) The receptionist  2) The baby gerbil  3) The terrier  Think about what that person or animal would sound like. What would they say happened?  Try to use a range of sentence types to keep the reader interested.</vt:lpstr>
      <vt:lpstr>The original                            My Example..</vt:lpstr>
      <vt:lpstr>Your turn…</vt:lpstr>
      <vt:lpstr>When you’ve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Creighton</dc:creator>
  <cp:lastModifiedBy>Jay Lacey</cp:lastModifiedBy>
  <cp:revision>28</cp:revision>
  <dcterms:created xsi:type="dcterms:W3CDTF">2016-04-12T14:47:19Z</dcterms:created>
  <dcterms:modified xsi:type="dcterms:W3CDTF">2020-04-21T14:45:49Z</dcterms:modified>
</cp:coreProperties>
</file>