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>
        <p:scale>
          <a:sx n="80" d="100"/>
          <a:sy n="80" d="100"/>
        </p:scale>
        <p:origin x="-317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Addition and subtraction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1 – Adding 2 digit numbers with exchanging.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936" y="5782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GB" dirty="0"/>
              <a:t>Let’s start by adding a two digit number and a one digit number using visual maths.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4550663" y="1172466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42 + 9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175122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in our sum.</a:t>
            </a:r>
          </a:p>
          <a:p>
            <a:r>
              <a:rPr lang="en-GB" dirty="0"/>
              <a:t>42 has 4 tens and 2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8F8B1-EB2C-4D07-B9E3-FFA2CB7FCBE0}"/>
              </a:ext>
            </a:extLst>
          </p:cNvPr>
          <p:cNvSpPr/>
          <p:nvPr/>
        </p:nvSpPr>
        <p:spPr>
          <a:xfrm>
            <a:off x="3489961" y="326998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243731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draw the second number in our sum.</a:t>
            </a:r>
          </a:p>
          <a:p>
            <a:r>
              <a:rPr lang="en-GB" dirty="0"/>
              <a:t>9 does not have any tens. It has 9 ones.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03558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36636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67DD4-3CE1-47E4-B332-609320FBC17A}"/>
              </a:ext>
            </a:extLst>
          </p:cNvPr>
          <p:cNvSpPr/>
          <p:nvPr/>
        </p:nvSpPr>
        <p:spPr>
          <a:xfrm>
            <a:off x="4729115" y="514502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2F88F3-6433-4BE6-9376-74F640FA6852}"/>
              </a:ext>
            </a:extLst>
          </p:cNvPr>
          <p:cNvSpPr/>
          <p:nvPr/>
        </p:nvSpPr>
        <p:spPr>
          <a:xfrm>
            <a:off x="5094911" y="514502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0B5B05-AAF1-4AE8-82EB-ED25492436BA}"/>
              </a:ext>
            </a:extLst>
          </p:cNvPr>
          <p:cNvSpPr/>
          <p:nvPr/>
        </p:nvSpPr>
        <p:spPr>
          <a:xfrm>
            <a:off x="4226301" y="56570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DDAE471-F157-4DBA-BEEA-DF2CC3730B5B}"/>
              </a:ext>
            </a:extLst>
          </p:cNvPr>
          <p:cNvSpPr/>
          <p:nvPr/>
        </p:nvSpPr>
        <p:spPr>
          <a:xfrm>
            <a:off x="4590573" y="56570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6E8E7B-DE80-4C92-8FB0-5B3E058D7E20}"/>
              </a:ext>
            </a:extLst>
          </p:cNvPr>
          <p:cNvSpPr/>
          <p:nvPr/>
        </p:nvSpPr>
        <p:spPr>
          <a:xfrm>
            <a:off x="4995744" y="56631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95874" y="311939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up. We must start with our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532563" y="5319120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count our remaining ones. Then we count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595874" y="59445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5 tens and 1 one.</a:t>
            </a:r>
          </a:p>
          <a:p>
            <a:r>
              <a:rPr lang="en-GB" dirty="0"/>
              <a:t>                   5 tens = 50 + 1 = 51.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6572715" y="1172466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51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080D41E-C811-45E1-994F-2E9D81577EE5}"/>
              </a:ext>
            </a:extLst>
          </p:cNvPr>
          <p:cNvSpPr/>
          <p:nvPr/>
        </p:nvSpPr>
        <p:spPr>
          <a:xfrm>
            <a:off x="4331608" y="465201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968F4DD-7FF9-4913-A193-EA509096A727}"/>
              </a:ext>
            </a:extLst>
          </p:cNvPr>
          <p:cNvSpPr/>
          <p:nvPr/>
        </p:nvSpPr>
        <p:spPr>
          <a:xfrm>
            <a:off x="4713468" y="465201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397B25-470B-40DF-913D-B7D401EEF96B}"/>
              </a:ext>
            </a:extLst>
          </p:cNvPr>
          <p:cNvSpPr txBox="1"/>
          <p:nvPr/>
        </p:nvSpPr>
        <p:spPr>
          <a:xfrm>
            <a:off x="6570750" y="3796659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only have 9 ones in our ones column. We need to use ten ones to build a new ten stick. We cross out ten ones.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0D69464-C7AA-426E-9435-889B7941BE7D}"/>
              </a:ext>
            </a:extLst>
          </p:cNvPr>
          <p:cNvSpPr/>
          <p:nvPr/>
        </p:nvSpPr>
        <p:spPr>
          <a:xfrm>
            <a:off x="2645969" y="5142360"/>
            <a:ext cx="252928" cy="9379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E9E62BB-BACC-415E-B18F-7D9857B6BC3D}"/>
              </a:ext>
            </a:extLst>
          </p:cNvPr>
          <p:cNvCxnSpPr>
            <a:cxnSpLocks/>
          </p:cNvCxnSpPr>
          <p:nvPr/>
        </p:nvCxnSpPr>
        <p:spPr>
          <a:xfrm flipV="1">
            <a:off x="4666416" y="3264324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5152133-E19F-4EFF-AB75-614E659FE24C}"/>
              </a:ext>
            </a:extLst>
          </p:cNvPr>
          <p:cNvSpPr txBox="1"/>
          <p:nvPr/>
        </p:nvSpPr>
        <p:spPr>
          <a:xfrm>
            <a:off x="6595874" y="4884545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draw the new 10 we built.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8CBB29F-5FFD-463C-8DEC-8F10EFEC5A43}"/>
              </a:ext>
            </a:extLst>
          </p:cNvPr>
          <p:cNvCxnSpPr>
            <a:cxnSpLocks/>
          </p:cNvCxnSpPr>
          <p:nvPr/>
        </p:nvCxnSpPr>
        <p:spPr>
          <a:xfrm flipV="1">
            <a:off x="4242452" y="3328574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22B64E-8BA8-48A5-A7E3-677DACCEC01B}"/>
              </a:ext>
            </a:extLst>
          </p:cNvPr>
          <p:cNvCxnSpPr>
            <a:cxnSpLocks/>
          </p:cNvCxnSpPr>
          <p:nvPr/>
        </p:nvCxnSpPr>
        <p:spPr>
          <a:xfrm flipV="1">
            <a:off x="4393087" y="4592056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57E6E0D-2FEE-4DCB-B792-269400B75BE5}"/>
              </a:ext>
            </a:extLst>
          </p:cNvPr>
          <p:cNvCxnSpPr>
            <a:cxnSpLocks/>
          </p:cNvCxnSpPr>
          <p:nvPr/>
        </p:nvCxnSpPr>
        <p:spPr>
          <a:xfrm flipV="1">
            <a:off x="4775658" y="4580190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1632CB0-A0EE-4A0A-9F9C-C49A9A6B7ECF}"/>
              </a:ext>
            </a:extLst>
          </p:cNvPr>
          <p:cNvCxnSpPr>
            <a:cxnSpLocks/>
          </p:cNvCxnSpPr>
          <p:nvPr/>
        </p:nvCxnSpPr>
        <p:spPr>
          <a:xfrm flipV="1">
            <a:off x="4095455" y="5096221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4D1BC92-8809-46A3-A628-FE53F6633EE3}"/>
              </a:ext>
            </a:extLst>
          </p:cNvPr>
          <p:cNvCxnSpPr>
            <a:cxnSpLocks/>
          </p:cNvCxnSpPr>
          <p:nvPr/>
        </p:nvCxnSpPr>
        <p:spPr>
          <a:xfrm flipV="1">
            <a:off x="4480837" y="5084419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EC6E9B4-9A29-4530-8FDC-372E2392FCDB}"/>
              </a:ext>
            </a:extLst>
          </p:cNvPr>
          <p:cNvCxnSpPr>
            <a:cxnSpLocks/>
          </p:cNvCxnSpPr>
          <p:nvPr/>
        </p:nvCxnSpPr>
        <p:spPr>
          <a:xfrm flipV="1">
            <a:off x="4808569" y="5069211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D25F51B-2BB8-4753-87A1-FD33C54D75BB}"/>
              </a:ext>
            </a:extLst>
          </p:cNvPr>
          <p:cNvCxnSpPr>
            <a:cxnSpLocks/>
          </p:cNvCxnSpPr>
          <p:nvPr/>
        </p:nvCxnSpPr>
        <p:spPr>
          <a:xfrm flipV="1">
            <a:off x="5188579" y="5069211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CB9218A-568D-4B55-81C8-BB1C786B6019}"/>
              </a:ext>
            </a:extLst>
          </p:cNvPr>
          <p:cNvCxnSpPr>
            <a:cxnSpLocks/>
          </p:cNvCxnSpPr>
          <p:nvPr/>
        </p:nvCxnSpPr>
        <p:spPr>
          <a:xfrm flipV="1">
            <a:off x="4268359" y="5600516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1A97FA4-726F-47FA-9210-6C7BD1774967}"/>
              </a:ext>
            </a:extLst>
          </p:cNvPr>
          <p:cNvCxnSpPr>
            <a:cxnSpLocks/>
          </p:cNvCxnSpPr>
          <p:nvPr/>
        </p:nvCxnSpPr>
        <p:spPr>
          <a:xfrm flipV="1">
            <a:off x="4654134" y="5626647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AB1AA69-DFE2-46DC-A46C-5E53AD6D75AF}"/>
              </a:ext>
            </a:extLst>
          </p:cNvPr>
          <p:cNvSpPr txBox="1"/>
          <p:nvPr/>
        </p:nvSpPr>
        <p:spPr>
          <a:xfrm>
            <a:off x="4343676" y="6096050"/>
            <a:ext cx="79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A07E8DF-A820-4F00-AACF-B1C6E9312FF4}"/>
              </a:ext>
            </a:extLst>
          </p:cNvPr>
          <p:cNvSpPr txBox="1"/>
          <p:nvPr/>
        </p:nvSpPr>
        <p:spPr>
          <a:xfrm>
            <a:off x="3129863" y="6102834"/>
            <a:ext cx="79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6583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 animBg="1"/>
      <p:bldP spid="39" grpId="0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BAAC0105-DC9B-400E-B6D1-CE9B8D9C2ED6}"/>
              </a:ext>
            </a:extLst>
          </p:cNvPr>
          <p:cNvSpPr/>
          <p:nvPr/>
        </p:nvSpPr>
        <p:spPr>
          <a:xfrm>
            <a:off x="4964531" y="3330380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936" y="5782"/>
            <a:ext cx="9601200" cy="1485900"/>
          </a:xfrm>
        </p:spPr>
        <p:txBody>
          <a:bodyPr>
            <a:normAutofit/>
          </a:bodyPr>
          <a:lstStyle/>
          <a:p>
            <a:r>
              <a:rPr lang="en-GB" dirty="0"/>
              <a:t>Your turn… have a go and then check with my steps afterwards.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2199349" y="1618013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37 + 5=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175122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in our sum.</a:t>
            </a:r>
          </a:p>
          <a:p>
            <a:r>
              <a:rPr lang="en-GB" dirty="0"/>
              <a:t>37 has 3 tens and 7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243731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draw the second number in our sum.</a:t>
            </a:r>
          </a:p>
          <a:p>
            <a:r>
              <a:rPr lang="en-GB" dirty="0"/>
              <a:t>5 does not have any tens. It has 5 ones.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03558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36636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67DD4-3CE1-47E4-B332-609320FBC17A}"/>
              </a:ext>
            </a:extLst>
          </p:cNvPr>
          <p:cNvSpPr/>
          <p:nvPr/>
        </p:nvSpPr>
        <p:spPr>
          <a:xfrm>
            <a:off x="4729115" y="514502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2F88F3-6433-4BE6-9376-74F640FA6852}"/>
              </a:ext>
            </a:extLst>
          </p:cNvPr>
          <p:cNvSpPr/>
          <p:nvPr/>
        </p:nvSpPr>
        <p:spPr>
          <a:xfrm>
            <a:off x="5094911" y="514502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0B5B05-AAF1-4AE8-82EB-ED25492436BA}"/>
              </a:ext>
            </a:extLst>
          </p:cNvPr>
          <p:cNvSpPr/>
          <p:nvPr/>
        </p:nvSpPr>
        <p:spPr>
          <a:xfrm>
            <a:off x="4543501" y="561442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95874" y="311939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up. We must start with our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532563" y="5319120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count our remaining ones. Then we count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595874" y="59445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4 tens and 2 ones.</a:t>
            </a:r>
          </a:p>
          <a:p>
            <a:r>
              <a:rPr lang="en-GB" dirty="0"/>
              <a:t>                   4 tens = 40 + 2 = 42.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4343676" y="1629876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42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080D41E-C811-45E1-994F-2E9D81577EE5}"/>
              </a:ext>
            </a:extLst>
          </p:cNvPr>
          <p:cNvSpPr/>
          <p:nvPr/>
        </p:nvSpPr>
        <p:spPr>
          <a:xfrm>
            <a:off x="4398263" y="432741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397B25-470B-40DF-913D-B7D401EEF96B}"/>
              </a:ext>
            </a:extLst>
          </p:cNvPr>
          <p:cNvSpPr txBox="1"/>
          <p:nvPr/>
        </p:nvSpPr>
        <p:spPr>
          <a:xfrm>
            <a:off x="6570750" y="3796659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only have 9 ones in our ones column. We need to use ten ones to build a new ten stick. We cross out ten ones.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0D69464-C7AA-426E-9435-889B7941BE7D}"/>
              </a:ext>
            </a:extLst>
          </p:cNvPr>
          <p:cNvSpPr/>
          <p:nvPr/>
        </p:nvSpPr>
        <p:spPr>
          <a:xfrm>
            <a:off x="2645969" y="5142360"/>
            <a:ext cx="252928" cy="9379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E9E62BB-BACC-415E-B18F-7D9857B6BC3D}"/>
              </a:ext>
            </a:extLst>
          </p:cNvPr>
          <p:cNvCxnSpPr>
            <a:cxnSpLocks/>
          </p:cNvCxnSpPr>
          <p:nvPr/>
        </p:nvCxnSpPr>
        <p:spPr>
          <a:xfrm flipV="1">
            <a:off x="4666416" y="3264324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5152133-E19F-4EFF-AB75-614E659FE24C}"/>
              </a:ext>
            </a:extLst>
          </p:cNvPr>
          <p:cNvSpPr txBox="1"/>
          <p:nvPr/>
        </p:nvSpPr>
        <p:spPr>
          <a:xfrm>
            <a:off x="6595874" y="4884545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draw the new 10 we built.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8CBB29F-5FFD-463C-8DEC-8F10EFEC5A43}"/>
              </a:ext>
            </a:extLst>
          </p:cNvPr>
          <p:cNvCxnSpPr>
            <a:cxnSpLocks/>
          </p:cNvCxnSpPr>
          <p:nvPr/>
        </p:nvCxnSpPr>
        <p:spPr>
          <a:xfrm flipV="1">
            <a:off x="4242452" y="3328574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22B64E-8BA8-48A5-A7E3-677DACCEC01B}"/>
              </a:ext>
            </a:extLst>
          </p:cNvPr>
          <p:cNvCxnSpPr>
            <a:cxnSpLocks/>
          </p:cNvCxnSpPr>
          <p:nvPr/>
        </p:nvCxnSpPr>
        <p:spPr>
          <a:xfrm flipV="1">
            <a:off x="5078352" y="3249169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EC6E9B4-9A29-4530-8FDC-372E2392FCDB}"/>
              </a:ext>
            </a:extLst>
          </p:cNvPr>
          <p:cNvCxnSpPr>
            <a:cxnSpLocks/>
          </p:cNvCxnSpPr>
          <p:nvPr/>
        </p:nvCxnSpPr>
        <p:spPr>
          <a:xfrm flipV="1">
            <a:off x="4483212" y="4307606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D25F51B-2BB8-4753-87A1-FD33C54D75BB}"/>
              </a:ext>
            </a:extLst>
          </p:cNvPr>
          <p:cNvCxnSpPr>
            <a:cxnSpLocks/>
          </p:cNvCxnSpPr>
          <p:nvPr/>
        </p:nvCxnSpPr>
        <p:spPr>
          <a:xfrm flipV="1">
            <a:off x="4796232" y="5111429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CB9218A-568D-4B55-81C8-BB1C786B6019}"/>
              </a:ext>
            </a:extLst>
          </p:cNvPr>
          <p:cNvCxnSpPr>
            <a:cxnSpLocks/>
          </p:cNvCxnSpPr>
          <p:nvPr/>
        </p:nvCxnSpPr>
        <p:spPr>
          <a:xfrm flipV="1">
            <a:off x="4508651" y="5057280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1A97FA4-726F-47FA-9210-6C7BD1774967}"/>
              </a:ext>
            </a:extLst>
          </p:cNvPr>
          <p:cNvCxnSpPr>
            <a:cxnSpLocks/>
          </p:cNvCxnSpPr>
          <p:nvPr/>
        </p:nvCxnSpPr>
        <p:spPr>
          <a:xfrm flipV="1">
            <a:off x="4109702" y="5141944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AB1AA69-DFE2-46DC-A46C-5E53AD6D75AF}"/>
              </a:ext>
            </a:extLst>
          </p:cNvPr>
          <p:cNvSpPr txBox="1"/>
          <p:nvPr/>
        </p:nvSpPr>
        <p:spPr>
          <a:xfrm>
            <a:off x="4343676" y="6096050"/>
            <a:ext cx="79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A07E8DF-A820-4F00-AACF-B1C6E9312FF4}"/>
              </a:ext>
            </a:extLst>
          </p:cNvPr>
          <p:cNvSpPr txBox="1"/>
          <p:nvPr/>
        </p:nvSpPr>
        <p:spPr>
          <a:xfrm>
            <a:off x="3129863" y="6102834"/>
            <a:ext cx="79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2B7BE6B-2B52-4966-8845-4D3702EC8047}"/>
              </a:ext>
            </a:extLst>
          </p:cNvPr>
          <p:cNvSpPr/>
          <p:nvPr/>
        </p:nvSpPr>
        <p:spPr>
          <a:xfrm>
            <a:off x="4322420" y="3828649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90E37F1-D491-40FC-8ED8-1F51ABB9FE0D}"/>
              </a:ext>
            </a:extLst>
          </p:cNvPr>
          <p:cNvSpPr/>
          <p:nvPr/>
        </p:nvSpPr>
        <p:spPr>
          <a:xfrm>
            <a:off x="4703775" y="3842420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0E8B2E0-DABD-4850-9389-96A16C6A87C7}"/>
              </a:ext>
            </a:extLst>
          </p:cNvPr>
          <p:cNvSpPr/>
          <p:nvPr/>
        </p:nvSpPr>
        <p:spPr>
          <a:xfrm>
            <a:off x="5054502" y="386983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57E6E0D-2FEE-4DCB-B792-269400B75BE5}"/>
              </a:ext>
            </a:extLst>
          </p:cNvPr>
          <p:cNvCxnSpPr>
            <a:cxnSpLocks/>
          </p:cNvCxnSpPr>
          <p:nvPr/>
        </p:nvCxnSpPr>
        <p:spPr>
          <a:xfrm flipV="1">
            <a:off x="4393087" y="3803198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1632CB0-A0EE-4A0A-9F9C-C49A9A6B7ECF}"/>
              </a:ext>
            </a:extLst>
          </p:cNvPr>
          <p:cNvCxnSpPr>
            <a:cxnSpLocks/>
          </p:cNvCxnSpPr>
          <p:nvPr/>
        </p:nvCxnSpPr>
        <p:spPr>
          <a:xfrm flipV="1">
            <a:off x="4794588" y="3800399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4D1BC92-8809-46A3-A628-FE53F6633EE3}"/>
              </a:ext>
            </a:extLst>
          </p:cNvPr>
          <p:cNvCxnSpPr>
            <a:cxnSpLocks/>
          </p:cNvCxnSpPr>
          <p:nvPr/>
        </p:nvCxnSpPr>
        <p:spPr>
          <a:xfrm flipV="1">
            <a:off x="5134410" y="3819131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61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" grpId="0"/>
      <p:bldP spid="12" grpId="0"/>
      <p:bldP spid="13" grpId="0" animBg="1"/>
      <p:bldP spid="14" grpId="0" animBg="1"/>
      <p:bldP spid="15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7" grpId="0"/>
      <p:bldP spid="30" grpId="0"/>
      <p:bldP spid="31" grpId="0"/>
      <p:bldP spid="32" grpId="0"/>
      <p:bldP spid="33" grpId="0" animBg="1"/>
      <p:bldP spid="35" grpId="0"/>
      <p:bldP spid="36" grpId="0" animBg="1"/>
      <p:bldP spid="39" grpId="0"/>
      <p:bldP spid="49" grpId="0"/>
      <p:bldP spid="50" grpId="0"/>
      <p:bldP spid="52" grpId="0" animBg="1"/>
      <p:bldP spid="53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BAAC0105-DC9B-400E-B6D1-CE9B8D9C2ED6}"/>
              </a:ext>
            </a:extLst>
          </p:cNvPr>
          <p:cNvSpPr/>
          <p:nvPr/>
        </p:nvSpPr>
        <p:spPr>
          <a:xfrm>
            <a:off x="4964531" y="3330380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936" y="5782"/>
            <a:ext cx="9601200" cy="1485900"/>
          </a:xfrm>
        </p:spPr>
        <p:txBody>
          <a:bodyPr>
            <a:normAutofit/>
          </a:bodyPr>
          <a:lstStyle/>
          <a:p>
            <a:r>
              <a:rPr lang="en-GB" dirty="0"/>
              <a:t>Now, let’s try adding 2 two digit numbers.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2199349" y="1618013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14 + 39=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175122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in our sum.</a:t>
            </a:r>
          </a:p>
          <a:p>
            <a:r>
              <a:rPr lang="en-GB" dirty="0"/>
              <a:t>14 has 1 ten and 4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243731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draw the second number in our sum.</a:t>
            </a:r>
          </a:p>
          <a:p>
            <a:r>
              <a:rPr lang="en-GB" dirty="0"/>
              <a:t>39 has 3 tens and 9 ones.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03558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36636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67DD4-3CE1-47E4-B332-609320FBC17A}"/>
              </a:ext>
            </a:extLst>
          </p:cNvPr>
          <p:cNvSpPr/>
          <p:nvPr/>
        </p:nvSpPr>
        <p:spPr>
          <a:xfrm>
            <a:off x="4729115" y="514502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2F88F3-6433-4BE6-9376-74F640FA6852}"/>
              </a:ext>
            </a:extLst>
          </p:cNvPr>
          <p:cNvSpPr/>
          <p:nvPr/>
        </p:nvSpPr>
        <p:spPr>
          <a:xfrm>
            <a:off x="5094911" y="514502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0B5B05-AAF1-4AE8-82EB-ED25492436BA}"/>
              </a:ext>
            </a:extLst>
          </p:cNvPr>
          <p:cNvSpPr/>
          <p:nvPr/>
        </p:nvSpPr>
        <p:spPr>
          <a:xfrm>
            <a:off x="4066017" y="558083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95874" y="311939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up. We must start with our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532563" y="5319120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count our remaining ones. Then we count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595874" y="59445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5 tens and 3 ones.</a:t>
            </a:r>
          </a:p>
          <a:p>
            <a:r>
              <a:rPr lang="en-GB" dirty="0"/>
              <a:t>                   5 tens = 50 + 3 = 53.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4485479" y="1629732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53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397B25-470B-40DF-913D-B7D401EEF96B}"/>
              </a:ext>
            </a:extLst>
          </p:cNvPr>
          <p:cNvSpPr txBox="1"/>
          <p:nvPr/>
        </p:nvSpPr>
        <p:spPr>
          <a:xfrm>
            <a:off x="6570750" y="3796659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only have 9 ones in our ones column. We need to use ten ones to build a new ten stick. We cross out ten ones.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0D69464-C7AA-426E-9435-889B7941BE7D}"/>
              </a:ext>
            </a:extLst>
          </p:cNvPr>
          <p:cNvSpPr/>
          <p:nvPr/>
        </p:nvSpPr>
        <p:spPr>
          <a:xfrm>
            <a:off x="2596978" y="5565082"/>
            <a:ext cx="252928" cy="9379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E9E62BB-BACC-415E-B18F-7D9857B6BC3D}"/>
              </a:ext>
            </a:extLst>
          </p:cNvPr>
          <p:cNvCxnSpPr>
            <a:cxnSpLocks/>
          </p:cNvCxnSpPr>
          <p:nvPr/>
        </p:nvCxnSpPr>
        <p:spPr>
          <a:xfrm flipV="1">
            <a:off x="4666416" y="3264324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5152133-E19F-4EFF-AB75-614E659FE24C}"/>
              </a:ext>
            </a:extLst>
          </p:cNvPr>
          <p:cNvSpPr txBox="1"/>
          <p:nvPr/>
        </p:nvSpPr>
        <p:spPr>
          <a:xfrm>
            <a:off x="6595874" y="4884545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draw the new 10 we built.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8CBB29F-5FFD-463C-8DEC-8F10EFEC5A43}"/>
              </a:ext>
            </a:extLst>
          </p:cNvPr>
          <p:cNvCxnSpPr>
            <a:cxnSpLocks/>
          </p:cNvCxnSpPr>
          <p:nvPr/>
        </p:nvCxnSpPr>
        <p:spPr>
          <a:xfrm flipV="1">
            <a:off x="4242452" y="3328574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22B64E-8BA8-48A5-A7E3-677DACCEC01B}"/>
              </a:ext>
            </a:extLst>
          </p:cNvPr>
          <p:cNvCxnSpPr>
            <a:cxnSpLocks/>
          </p:cNvCxnSpPr>
          <p:nvPr/>
        </p:nvCxnSpPr>
        <p:spPr>
          <a:xfrm flipV="1">
            <a:off x="5078352" y="3249169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EC6E9B4-9A29-4530-8FDC-372E2392FCDB}"/>
              </a:ext>
            </a:extLst>
          </p:cNvPr>
          <p:cNvCxnSpPr>
            <a:cxnSpLocks/>
          </p:cNvCxnSpPr>
          <p:nvPr/>
        </p:nvCxnSpPr>
        <p:spPr>
          <a:xfrm flipV="1">
            <a:off x="4807049" y="5074030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1A97FA4-726F-47FA-9210-6C7BD1774967}"/>
              </a:ext>
            </a:extLst>
          </p:cNvPr>
          <p:cNvCxnSpPr>
            <a:cxnSpLocks/>
          </p:cNvCxnSpPr>
          <p:nvPr/>
        </p:nvCxnSpPr>
        <p:spPr>
          <a:xfrm flipV="1">
            <a:off x="5206527" y="5018867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AB1AA69-DFE2-46DC-A46C-5E53AD6D75AF}"/>
              </a:ext>
            </a:extLst>
          </p:cNvPr>
          <p:cNvSpPr txBox="1"/>
          <p:nvPr/>
        </p:nvSpPr>
        <p:spPr>
          <a:xfrm>
            <a:off x="4343676" y="6096050"/>
            <a:ext cx="79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A07E8DF-A820-4F00-AACF-B1C6E9312FF4}"/>
              </a:ext>
            </a:extLst>
          </p:cNvPr>
          <p:cNvSpPr txBox="1"/>
          <p:nvPr/>
        </p:nvSpPr>
        <p:spPr>
          <a:xfrm>
            <a:off x="3129863" y="6102834"/>
            <a:ext cx="79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2B7BE6B-2B52-4966-8845-4D3702EC8047}"/>
              </a:ext>
            </a:extLst>
          </p:cNvPr>
          <p:cNvSpPr/>
          <p:nvPr/>
        </p:nvSpPr>
        <p:spPr>
          <a:xfrm>
            <a:off x="4322420" y="3828649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57E6E0D-2FEE-4DCB-B792-269400B75BE5}"/>
              </a:ext>
            </a:extLst>
          </p:cNvPr>
          <p:cNvCxnSpPr>
            <a:cxnSpLocks/>
          </p:cNvCxnSpPr>
          <p:nvPr/>
        </p:nvCxnSpPr>
        <p:spPr>
          <a:xfrm flipV="1">
            <a:off x="4393087" y="3803198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1632CB0-A0EE-4A0A-9F9C-C49A9A6B7ECF}"/>
              </a:ext>
            </a:extLst>
          </p:cNvPr>
          <p:cNvCxnSpPr>
            <a:cxnSpLocks/>
          </p:cNvCxnSpPr>
          <p:nvPr/>
        </p:nvCxnSpPr>
        <p:spPr>
          <a:xfrm flipV="1">
            <a:off x="4126609" y="5088352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4D1BC92-8809-46A3-A628-FE53F6633EE3}"/>
              </a:ext>
            </a:extLst>
          </p:cNvPr>
          <p:cNvCxnSpPr>
            <a:cxnSpLocks/>
          </p:cNvCxnSpPr>
          <p:nvPr/>
        </p:nvCxnSpPr>
        <p:spPr>
          <a:xfrm flipV="1">
            <a:off x="4482897" y="5081012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BE13F200-03B6-4D92-BFE7-EB46A725838F}"/>
              </a:ext>
            </a:extLst>
          </p:cNvPr>
          <p:cNvSpPr/>
          <p:nvPr/>
        </p:nvSpPr>
        <p:spPr>
          <a:xfrm>
            <a:off x="4416586" y="558455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0D41855-B507-4119-8577-84D8942A0EEE}"/>
              </a:ext>
            </a:extLst>
          </p:cNvPr>
          <p:cNvSpPr/>
          <p:nvPr/>
        </p:nvSpPr>
        <p:spPr>
          <a:xfrm>
            <a:off x="4750727" y="559070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1E31BB1-F030-46EC-80D5-26171E2DE315}"/>
              </a:ext>
            </a:extLst>
          </p:cNvPr>
          <p:cNvSpPr/>
          <p:nvPr/>
        </p:nvSpPr>
        <p:spPr>
          <a:xfrm>
            <a:off x="5110576" y="561967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D89907F-688D-42AC-9E73-915E98FC1435}"/>
              </a:ext>
            </a:extLst>
          </p:cNvPr>
          <p:cNvSpPr/>
          <p:nvPr/>
        </p:nvSpPr>
        <p:spPr>
          <a:xfrm>
            <a:off x="5082685" y="6001510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D25F51B-2BB8-4753-87A1-FD33C54D75BB}"/>
              </a:ext>
            </a:extLst>
          </p:cNvPr>
          <p:cNvCxnSpPr>
            <a:cxnSpLocks/>
          </p:cNvCxnSpPr>
          <p:nvPr/>
        </p:nvCxnSpPr>
        <p:spPr>
          <a:xfrm flipV="1">
            <a:off x="4500979" y="5530890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CB9218A-568D-4B55-81C8-BB1C786B6019}"/>
              </a:ext>
            </a:extLst>
          </p:cNvPr>
          <p:cNvCxnSpPr>
            <a:cxnSpLocks/>
          </p:cNvCxnSpPr>
          <p:nvPr/>
        </p:nvCxnSpPr>
        <p:spPr>
          <a:xfrm flipV="1">
            <a:off x="4136524" y="5520579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7EC3C192-F9DA-41BC-A071-0AC75800A636}"/>
              </a:ext>
            </a:extLst>
          </p:cNvPr>
          <p:cNvSpPr/>
          <p:nvPr/>
        </p:nvSpPr>
        <p:spPr>
          <a:xfrm>
            <a:off x="2546272" y="4425817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F4BAFD2-27B6-4228-A715-2C296E9289D7}"/>
              </a:ext>
            </a:extLst>
          </p:cNvPr>
          <p:cNvSpPr/>
          <p:nvPr/>
        </p:nvSpPr>
        <p:spPr>
          <a:xfrm>
            <a:off x="2849906" y="4425817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F5B9432-A04C-429A-A554-FFA5D31BC39E}"/>
              </a:ext>
            </a:extLst>
          </p:cNvPr>
          <p:cNvSpPr/>
          <p:nvPr/>
        </p:nvSpPr>
        <p:spPr>
          <a:xfrm>
            <a:off x="3210753" y="4421547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35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" grpId="0"/>
      <p:bldP spid="12" grpId="0"/>
      <p:bldP spid="13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7" grpId="0"/>
      <p:bldP spid="30" grpId="0"/>
      <p:bldP spid="31" grpId="0"/>
      <p:bldP spid="32" grpId="0"/>
      <p:bldP spid="35" grpId="0"/>
      <p:bldP spid="36" grpId="0" animBg="1"/>
      <p:bldP spid="39" grpId="0"/>
      <p:bldP spid="49" grpId="0"/>
      <p:bldP spid="50" grpId="0"/>
      <p:bldP spid="5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BAAC0105-DC9B-400E-B6D1-CE9B8D9C2ED6}"/>
              </a:ext>
            </a:extLst>
          </p:cNvPr>
          <p:cNvSpPr/>
          <p:nvPr/>
        </p:nvSpPr>
        <p:spPr>
          <a:xfrm>
            <a:off x="4964531" y="3330380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936" y="5782"/>
            <a:ext cx="9601200" cy="1485900"/>
          </a:xfrm>
        </p:spPr>
        <p:txBody>
          <a:bodyPr>
            <a:normAutofit/>
          </a:bodyPr>
          <a:lstStyle/>
          <a:p>
            <a:r>
              <a:rPr lang="en-GB" dirty="0"/>
              <a:t>Your turn… have a go and then check with my steps afterwards.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2199349" y="1618013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13 + 18=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175122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in our sum.</a:t>
            </a:r>
          </a:p>
          <a:p>
            <a:r>
              <a:rPr lang="en-GB" dirty="0"/>
              <a:t>13 has 1 ten and 3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243731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draw the second number in our sum.</a:t>
            </a:r>
          </a:p>
          <a:p>
            <a:r>
              <a:rPr lang="en-GB" dirty="0"/>
              <a:t>18 has 1 tens and 8 ones.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03558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36636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67DD4-3CE1-47E4-B332-609320FBC17A}"/>
              </a:ext>
            </a:extLst>
          </p:cNvPr>
          <p:cNvSpPr/>
          <p:nvPr/>
        </p:nvSpPr>
        <p:spPr>
          <a:xfrm>
            <a:off x="4729115" y="514502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2F88F3-6433-4BE6-9376-74F640FA6852}"/>
              </a:ext>
            </a:extLst>
          </p:cNvPr>
          <p:cNvSpPr/>
          <p:nvPr/>
        </p:nvSpPr>
        <p:spPr>
          <a:xfrm>
            <a:off x="5094911" y="514502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0B5B05-AAF1-4AE8-82EB-ED25492436BA}"/>
              </a:ext>
            </a:extLst>
          </p:cNvPr>
          <p:cNvSpPr/>
          <p:nvPr/>
        </p:nvSpPr>
        <p:spPr>
          <a:xfrm>
            <a:off x="4066017" y="558083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95874" y="311939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up. We must start with our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532563" y="5319120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count our remaining ones. Then we count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595874" y="59445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3 tens and 1 one.</a:t>
            </a:r>
          </a:p>
          <a:p>
            <a:r>
              <a:rPr lang="en-GB" dirty="0"/>
              <a:t>                   3 tens = 30 + 1 = 31.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4485479" y="1629732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31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397B25-470B-40DF-913D-B7D401EEF96B}"/>
              </a:ext>
            </a:extLst>
          </p:cNvPr>
          <p:cNvSpPr txBox="1"/>
          <p:nvPr/>
        </p:nvSpPr>
        <p:spPr>
          <a:xfrm>
            <a:off x="6570750" y="3796659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only have 9 ones in our ones column. We need to use ten ones to build a new ten stick. We cross out ten ones.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0D69464-C7AA-426E-9435-889B7941BE7D}"/>
              </a:ext>
            </a:extLst>
          </p:cNvPr>
          <p:cNvSpPr/>
          <p:nvPr/>
        </p:nvSpPr>
        <p:spPr>
          <a:xfrm>
            <a:off x="2596978" y="5565082"/>
            <a:ext cx="252928" cy="9379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E9E62BB-BACC-415E-B18F-7D9857B6BC3D}"/>
              </a:ext>
            </a:extLst>
          </p:cNvPr>
          <p:cNvCxnSpPr>
            <a:cxnSpLocks/>
          </p:cNvCxnSpPr>
          <p:nvPr/>
        </p:nvCxnSpPr>
        <p:spPr>
          <a:xfrm flipV="1">
            <a:off x="4666416" y="3264324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5152133-E19F-4EFF-AB75-614E659FE24C}"/>
              </a:ext>
            </a:extLst>
          </p:cNvPr>
          <p:cNvSpPr txBox="1"/>
          <p:nvPr/>
        </p:nvSpPr>
        <p:spPr>
          <a:xfrm>
            <a:off x="6595874" y="4884545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draw the new10 that we built.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8CBB29F-5FFD-463C-8DEC-8F10EFEC5A43}"/>
              </a:ext>
            </a:extLst>
          </p:cNvPr>
          <p:cNvCxnSpPr>
            <a:cxnSpLocks/>
          </p:cNvCxnSpPr>
          <p:nvPr/>
        </p:nvCxnSpPr>
        <p:spPr>
          <a:xfrm flipV="1">
            <a:off x="4242452" y="3328574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22B64E-8BA8-48A5-A7E3-677DACCEC01B}"/>
              </a:ext>
            </a:extLst>
          </p:cNvPr>
          <p:cNvCxnSpPr>
            <a:cxnSpLocks/>
          </p:cNvCxnSpPr>
          <p:nvPr/>
        </p:nvCxnSpPr>
        <p:spPr>
          <a:xfrm flipV="1">
            <a:off x="5078352" y="3249169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EC6E9B4-9A29-4530-8FDC-372E2392FCDB}"/>
              </a:ext>
            </a:extLst>
          </p:cNvPr>
          <p:cNvCxnSpPr>
            <a:cxnSpLocks/>
          </p:cNvCxnSpPr>
          <p:nvPr/>
        </p:nvCxnSpPr>
        <p:spPr>
          <a:xfrm flipV="1">
            <a:off x="5164857" y="5084418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1A97FA4-726F-47FA-9210-6C7BD1774967}"/>
              </a:ext>
            </a:extLst>
          </p:cNvPr>
          <p:cNvCxnSpPr>
            <a:cxnSpLocks/>
          </p:cNvCxnSpPr>
          <p:nvPr/>
        </p:nvCxnSpPr>
        <p:spPr>
          <a:xfrm flipV="1">
            <a:off x="4101389" y="5565082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AB1AA69-DFE2-46DC-A46C-5E53AD6D75AF}"/>
              </a:ext>
            </a:extLst>
          </p:cNvPr>
          <p:cNvSpPr txBox="1"/>
          <p:nvPr/>
        </p:nvSpPr>
        <p:spPr>
          <a:xfrm>
            <a:off x="4343676" y="6096050"/>
            <a:ext cx="79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A07E8DF-A820-4F00-AACF-B1C6E9312FF4}"/>
              </a:ext>
            </a:extLst>
          </p:cNvPr>
          <p:cNvSpPr txBox="1"/>
          <p:nvPr/>
        </p:nvSpPr>
        <p:spPr>
          <a:xfrm>
            <a:off x="3129863" y="6102834"/>
            <a:ext cx="79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57E6E0D-2FEE-4DCB-B792-269400B75BE5}"/>
              </a:ext>
            </a:extLst>
          </p:cNvPr>
          <p:cNvCxnSpPr>
            <a:cxnSpLocks/>
          </p:cNvCxnSpPr>
          <p:nvPr/>
        </p:nvCxnSpPr>
        <p:spPr>
          <a:xfrm flipV="1">
            <a:off x="4088629" y="5081011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1632CB0-A0EE-4A0A-9F9C-C49A9A6B7ECF}"/>
              </a:ext>
            </a:extLst>
          </p:cNvPr>
          <p:cNvCxnSpPr>
            <a:cxnSpLocks/>
          </p:cNvCxnSpPr>
          <p:nvPr/>
        </p:nvCxnSpPr>
        <p:spPr>
          <a:xfrm flipV="1">
            <a:off x="4451377" y="5069211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4D1BC92-8809-46A3-A628-FE53F6633EE3}"/>
              </a:ext>
            </a:extLst>
          </p:cNvPr>
          <p:cNvCxnSpPr>
            <a:cxnSpLocks/>
          </p:cNvCxnSpPr>
          <p:nvPr/>
        </p:nvCxnSpPr>
        <p:spPr>
          <a:xfrm flipV="1">
            <a:off x="4789398" y="5081012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BE13F200-03B6-4D92-BFE7-EB46A725838F}"/>
              </a:ext>
            </a:extLst>
          </p:cNvPr>
          <p:cNvSpPr/>
          <p:nvPr/>
        </p:nvSpPr>
        <p:spPr>
          <a:xfrm>
            <a:off x="4416586" y="558455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0D41855-B507-4119-8577-84D8942A0EEE}"/>
              </a:ext>
            </a:extLst>
          </p:cNvPr>
          <p:cNvSpPr/>
          <p:nvPr/>
        </p:nvSpPr>
        <p:spPr>
          <a:xfrm>
            <a:off x="4750727" y="559070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1E31BB1-F030-46EC-80D5-26171E2DE315}"/>
              </a:ext>
            </a:extLst>
          </p:cNvPr>
          <p:cNvSpPr/>
          <p:nvPr/>
        </p:nvSpPr>
        <p:spPr>
          <a:xfrm>
            <a:off x="5110576" y="561967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D25F51B-2BB8-4753-87A1-FD33C54D75BB}"/>
              </a:ext>
            </a:extLst>
          </p:cNvPr>
          <p:cNvCxnSpPr>
            <a:cxnSpLocks/>
          </p:cNvCxnSpPr>
          <p:nvPr/>
        </p:nvCxnSpPr>
        <p:spPr>
          <a:xfrm flipV="1">
            <a:off x="4844923" y="5520579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CB9218A-568D-4B55-81C8-BB1C786B6019}"/>
              </a:ext>
            </a:extLst>
          </p:cNvPr>
          <p:cNvCxnSpPr>
            <a:cxnSpLocks/>
          </p:cNvCxnSpPr>
          <p:nvPr/>
        </p:nvCxnSpPr>
        <p:spPr>
          <a:xfrm flipV="1">
            <a:off x="4490442" y="5541580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7EC3C192-F9DA-41BC-A071-0AC75800A636}"/>
              </a:ext>
            </a:extLst>
          </p:cNvPr>
          <p:cNvSpPr/>
          <p:nvPr/>
        </p:nvSpPr>
        <p:spPr>
          <a:xfrm>
            <a:off x="2546272" y="4425817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42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" grpId="0"/>
      <p:bldP spid="12" grpId="0"/>
      <p:bldP spid="13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7" grpId="0"/>
      <p:bldP spid="30" grpId="0"/>
      <p:bldP spid="31" grpId="0"/>
      <p:bldP spid="32" grpId="0"/>
      <p:bldP spid="35" grpId="0"/>
      <p:bldP spid="36" grpId="0" animBg="1"/>
      <p:bldP spid="39" grpId="0"/>
      <p:bldP spid="49" grpId="0"/>
      <p:bldP spid="50" grpId="0"/>
      <p:bldP spid="55" grpId="0" animBg="1"/>
      <p:bldP spid="56" grpId="0" animBg="1"/>
      <p:bldP spid="57" grpId="0" animBg="1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7EDEC-4262-4CFF-A290-1D5E4E3E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381500"/>
          </a:xfrm>
        </p:spPr>
        <p:txBody>
          <a:bodyPr>
            <a:normAutofit fontScale="90000"/>
          </a:bodyPr>
          <a:lstStyle/>
          <a:p>
            <a:r>
              <a:rPr lang="en-GB" dirty="0"/>
              <a:t>Let’s practise….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Remember to draw the new 10 that you built.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In class we had a little rhyme to help us remember….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Cross it, move it, draw it.</a:t>
            </a:r>
          </a:p>
        </p:txBody>
      </p:sp>
    </p:spTree>
    <p:extLst>
      <p:ext uri="{BB962C8B-B14F-4D97-AF65-F5344CB8AC3E}">
        <p14:creationId xmlns:p14="http://schemas.microsoft.com/office/powerpoint/2010/main" val="81454077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1449</TotalTime>
  <Words>594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Year 2– Addition and subtraction</vt:lpstr>
      <vt:lpstr>Let’s start by adding a two digit number and a one digit number using visual maths.</vt:lpstr>
      <vt:lpstr>Your turn… have a go and then check with my steps afterwards.</vt:lpstr>
      <vt:lpstr>Now, let’s try adding 2 two digit numbers.</vt:lpstr>
      <vt:lpstr>Your turn… have a go and then check with my steps afterwards.</vt:lpstr>
      <vt:lpstr>Let’s practise….  Remember to draw the new 10 that you built.  In class we had a little rhyme to help us remember….  Cross it, move it, draw it.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112</cp:revision>
  <dcterms:created xsi:type="dcterms:W3CDTF">2020-03-20T11:22:32Z</dcterms:created>
  <dcterms:modified xsi:type="dcterms:W3CDTF">2020-06-13T12:31:34Z</dcterms:modified>
</cp:coreProperties>
</file>