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8" r:id="rId3"/>
    <p:sldId id="264" r:id="rId4"/>
    <p:sldId id="265" r:id="rId5"/>
    <p:sldId id="266" r:id="rId6"/>
    <p:sldId id="267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ura Whitehouse" initials="LW" lastIdx="1" clrIdx="0">
    <p:extLst>
      <p:ext uri="{19B8F6BF-5375-455C-9EA6-DF929625EA0E}">
        <p15:presenceInfo xmlns:p15="http://schemas.microsoft.com/office/powerpoint/2012/main" userId="S-1-5-21-350061025-2395645628-3419119869-162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13" autoAdjust="0"/>
    <p:restoredTop sz="94660"/>
  </p:normalViewPr>
  <p:slideViewPr>
    <p:cSldViewPr snapToGrid="0">
      <p:cViewPr>
        <p:scale>
          <a:sx n="80" d="100"/>
          <a:sy n="80" d="100"/>
        </p:scale>
        <p:origin x="-317" y="14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13/06/2020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13/06/2020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13/06/2020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13/06/2020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13/06/2020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13/06/2020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13/06/2020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13/06/2020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13/06/2020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13/06/2020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13/06/2020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13/06/2020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2– Addition and subtraction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 dirty="0"/>
              <a:t>Session 1 – Adding 2 digit numbers with exchanging.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B986CD-E6D8-435B-AA3E-EC9AD5526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1936" y="5782"/>
            <a:ext cx="9601200" cy="1485900"/>
          </a:xfrm>
        </p:spPr>
        <p:txBody>
          <a:bodyPr>
            <a:normAutofit fontScale="90000"/>
          </a:bodyPr>
          <a:lstStyle/>
          <a:p>
            <a:r>
              <a:rPr lang="en-GB" dirty="0"/>
              <a:t>Let’s start by adding a two digit number and a one digit number using visual maths.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76EBBB3-C843-4760-8006-6B85F7725375}"/>
              </a:ext>
            </a:extLst>
          </p:cNvPr>
          <p:cNvSpPr txBox="1">
            <a:spLocks/>
          </p:cNvSpPr>
          <p:nvPr/>
        </p:nvSpPr>
        <p:spPr>
          <a:xfrm>
            <a:off x="4550663" y="1172466"/>
            <a:ext cx="9601200" cy="61632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 lnSpcReduction="1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42 + 9 =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DAAB6ED-3770-4867-A93A-0478637CF96A}"/>
              </a:ext>
            </a:extLst>
          </p:cNvPr>
          <p:cNvSpPr/>
          <p:nvPr/>
        </p:nvSpPr>
        <p:spPr>
          <a:xfrm>
            <a:off x="2286000" y="2706624"/>
            <a:ext cx="3310128" cy="38587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4004E47-0AA1-4D6E-B477-59518320D37C}"/>
              </a:ext>
            </a:extLst>
          </p:cNvPr>
          <p:cNvCxnSpPr>
            <a:stCxn id="5" idx="0"/>
            <a:endCxn id="5" idx="2"/>
          </p:cNvCxnSpPr>
          <p:nvPr/>
        </p:nvCxnSpPr>
        <p:spPr>
          <a:xfrm>
            <a:off x="3941064" y="2706624"/>
            <a:ext cx="0" cy="3858768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AD6975D-70F4-4244-864C-ED8902219143}"/>
              </a:ext>
            </a:extLst>
          </p:cNvPr>
          <p:cNvCxnSpPr/>
          <p:nvPr/>
        </p:nvCxnSpPr>
        <p:spPr>
          <a:xfrm>
            <a:off x="2286000" y="3172968"/>
            <a:ext cx="3310128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071E86E8-B036-4286-9C8A-5A7F96195DF7}"/>
              </a:ext>
            </a:extLst>
          </p:cNvPr>
          <p:cNvSpPr txBox="1"/>
          <p:nvPr/>
        </p:nvSpPr>
        <p:spPr>
          <a:xfrm>
            <a:off x="2743200" y="2803636"/>
            <a:ext cx="142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Tens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F61CFA3-3233-40C4-A4D9-84A684E38538}"/>
              </a:ext>
            </a:extLst>
          </p:cNvPr>
          <p:cNvSpPr txBox="1"/>
          <p:nvPr/>
        </p:nvSpPr>
        <p:spPr>
          <a:xfrm>
            <a:off x="4322120" y="2803636"/>
            <a:ext cx="142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Ones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6A4BD9D-46CA-4304-B433-5336695C2480}"/>
              </a:ext>
            </a:extLst>
          </p:cNvPr>
          <p:cNvSpPr txBox="1"/>
          <p:nvPr/>
        </p:nvSpPr>
        <p:spPr>
          <a:xfrm>
            <a:off x="6595874" y="1751224"/>
            <a:ext cx="4645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To start, we draw the first number in our sum.</a:t>
            </a:r>
          </a:p>
          <a:p>
            <a:r>
              <a:rPr lang="en-GB" dirty="0"/>
              <a:t>42 has 4 tens and 2 ones.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13BF916-1AB2-423F-869B-88A32DD156AC}"/>
              </a:ext>
            </a:extLst>
          </p:cNvPr>
          <p:cNvSpPr/>
          <p:nvPr/>
        </p:nvSpPr>
        <p:spPr>
          <a:xfrm>
            <a:off x="2490218" y="3286552"/>
            <a:ext cx="252928" cy="937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8CFE5E2-28F2-45BC-B19E-68E378B67AE3}"/>
              </a:ext>
            </a:extLst>
          </p:cNvPr>
          <p:cNvSpPr/>
          <p:nvPr/>
        </p:nvSpPr>
        <p:spPr>
          <a:xfrm>
            <a:off x="2834613" y="3286552"/>
            <a:ext cx="252928" cy="937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7DC672E-501E-4178-95E1-54FAAE7CC2B5}"/>
              </a:ext>
            </a:extLst>
          </p:cNvPr>
          <p:cNvSpPr/>
          <p:nvPr/>
        </p:nvSpPr>
        <p:spPr>
          <a:xfrm>
            <a:off x="3185162" y="3283910"/>
            <a:ext cx="252928" cy="937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458F8B1-EB2C-4D07-B9E3-FFA2CB7FCBE0}"/>
              </a:ext>
            </a:extLst>
          </p:cNvPr>
          <p:cNvSpPr/>
          <p:nvPr/>
        </p:nvSpPr>
        <p:spPr>
          <a:xfrm>
            <a:off x="3489961" y="3269980"/>
            <a:ext cx="252928" cy="937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1A4950B-CD66-4715-82FB-D8B9975BCA9A}"/>
              </a:ext>
            </a:extLst>
          </p:cNvPr>
          <p:cNvSpPr/>
          <p:nvPr/>
        </p:nvSpPr>
        <p:spPr>
          <a:xfrm>
            <a:off x="4169664" y="3355848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F09A621-4CA9-493F-9DDE-54FFDC647464}"/>
              </a:ext>
            </a:extLst>
          </p:cNvPr>
          <p:cNvSpPr/>
          <p:nvPr/>
        </p:nvSpPr>
        <p:spPr>
          <a:xfrm>
            <a:off x="4550663" y="3352788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F9BFA4D-5765-476A-A91E-FDAEC694B5A5}"/>
              </a:ext>
            </a:extLst>
          </p:cNvPr>
          <p:cNvSpPr txBox="1"/>
          <p:nvPr/>
        </p:nvSpPr>
        <p:spPr>
          <a:xfrm>
            <a:off x="6595874" y="2437314"/>
            <a:ext cx="4645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Then we draw the second number in our sum.</a:t>
            </a:r>
          </a:p>
          <a:p>
            <a:r>
              <a:rPr lang="en-GB" dirty="0"/>
              <a:t>9 does not have any tens. It has 9 ones.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FEFF9C5-6924-4552-9A2B-FE0F29D96CA9}"/>
              </a:ext>
            </a:extLst>
          </p:cNvPr>
          <p:cNvSpPr/>
          <p:nvPr/>
        </p:nvSpPr>
        <p:spPr>
          <a:xfrm>
            <a:off x="4035587" y="5145024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56F34BC-D450-4060-8DB3-427355475959}"/>
              </a:ext>
            </a:extLst>
          </p:cNvPr>
          <p:cNvSpPr/>
          <p:nvPr/>
        </p:nvSpPr>
        <p:spPr>
          <a:xfrm>
            <a:off x="4366367" y="5145024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FD67DD4-3CE1-47E4-B332-609320FBC17A}"/>
              </a:ext>
            </a:extLst>
          </p:cNvPr>
          <p:cNvSpPr/>
          <p:nvPr/>
        </p:nvSpPr>
        <p:spPr>
          <a:xfrm>
            <a:off x="4729115" y="5145023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C2F88F3-6433-4BE6-9376-74F640FA6852}"/>
              </a:ext>
            </a:extLst>
          </p:cNvPr>
          <p:cNvSpPr/>
          <p:nvPr/>
        </p:nvSpPr>
        <p:spPr>
          <a:xfrm>
            <a:off x="5094911" y="5145022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20B5B05-AAF1-4AE8-82EB-ED25492436BA}"/>
              </a:ext>
            </a:extLst>
          </p:cNvPr>
          <p:cNvSpPr/>
          <p:nvPr/>
        </p:nvSpPr>
        <p:spPr>
          <a:xfrm>
            <a:off x="4226301" y="5657064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DDAE471-F157-4DBA-BEEA-DF2CC3730B5B}"/>
              </a:ext>
            </a:extLst>
          </p:cNvPr>
          <p:cNvSpPr/>
          <p:nvPr/>
        </p:nvSpPr>
        <p:spPr>
          <a:xfrm>
            <a:off x="4590573" y="5657064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A6E8E7B-DE80-4C92-8FB0-5B3E058D7E20}"/>
              </a:ext>
            </a:extLst>
          </p:cNvPr>
          <p:cNvSpPr/>
          <p:nvPr/>
        </p:nvSpPr>
        <p:spPr>
          <a:xfrm>
            <a:off x="4995744" y="5663148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2302037-B337-4F89-B866-D08E1482752C}"/>
              </a:ext>
            </a:extLst>
          </p:cNvPr>
          <p:cNvSpPr txBox="1"/>
          <p:nvPr/>
        </p:nvSpPr>
        <p:spPr>
          <a:xfrm>
            <a:off x="6595874" y="3119395"/>
            <a:ext cx="4645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Now, we count up. We must start with our ones.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F562A4D-68A8-4D36-85E7-13655682CB44}"/>
              </a:ext>
            </a:extLst>
          </p:cNvPr>
          <p:cNvSpPr txBox="1"/>
          <p:nvPr/>
        </p:nvSpPr>
        <p:spPr>
          <a:xfrm>
            <a:off x="6532563" y="5319120"/>
            <a:ext cx="4645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 count our remaining ones. Then we count the tens.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BD66483-9C82-472E-999C-23AD3841EAFA}"/>
              </a:ext>
            </a:extLst>
          </p:cNvPr>
          <p:cNvSpPr txBox="1"/>
          <p:nvPr/>
        </p:nvSpPr>
        <p:spPr>
          <a:xfrm>
            <a:off x="6595874" y="5944535"/>
            <a:ext cx="4645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We’ve got  5 tens and 1 one.</a:t>
            </a:r>
          </a:p>
          <a:p>
            <a:r>
              <a:rPr lang="en-GB" dirty="0"/>
              <a:t>                   5 tens = 50 + 1 = 51.</a:t>
            </a:r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AA3B9F48-5E44-4C1B-9048-9A0DA56D4F41}"/>
              </a:ext>
            </a:extLst>
          </p:cNvPr>
          <p:cNvSpPr txBox="1">
            <a:spLocks/>
          </p:cNvSpPr>
          <p:nvPr/>
        </p:nvSpPr>
        <p:spPr>
          <a:xfrm>
            <a:off x="6572715" y="1172466"/>
            <a:ext cx="9601200" cy="61632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 lnSpcReduction="1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51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D080D41E-C811-45E1-994F-2E9D81577EE5}"/>
              </a:ext>
            </a:extLst>
          </p:cNvPr>
          <p:cNvSpPr/>
          <p:nvPr/>
        </p:nvSpPr>
        <p:spPr>
          <a:xfrm>
            <a:off x="4331608" y="4652017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D968F4DD-7FF9-4913-A193-EA509096A727}"/>
              </a:ext>
            </a:extLst>
          </p:cNvPr>
          <p:cNvSpPr/>
          <p:nvPr/>
        </p:nvSpPr>
        <p:spPr>
          <a:xfrm>
            <a:off x="4713468" y="4652017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7397B25-470B-40DF-913D-B7D401EEF96B}"/>
              </a:ext>
            </a:extLst>
          </p:cNvPr>
          <p:cNvSpPr txBox="1"/>
          <p:nvPr/>
        </p:nvSpPr>
        <p:spPr>
          <a:xfrm>
            <a:off x="6570750" y="3796659"/>
            <a:ext cx="46451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 can only have 9 ones in our ones column. We need to use ten ones to build a new ten stick. We cross out ten ones.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C0D69464-C7AA-426E-9435-889B7941BE7D}"/>
              </a:ext>
            </a:extLst>
          </p:cNvPr>
          <p:cNvSpPr/>
          <p:nvPr/>
        </p:nvSpPr>
        <p:spPr>
          <a:xfrm>
            <a:off x="2645969" y="5142360"/>
            <a:ext cx="252928" cy="93797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6E9E62BB-BACC-415E-B18F-7D9857B6BC3D}"/>
              </a:ext>
            </a:extLst>
          </p:cNvPr>
          <p:cNvCxnSpPr>
            <a:cxnSpLocks/>
          </p:cNvCxnSpPr>
          <p:nvPr/>
        </p:nvCxnSpPr>
        <p:spPr>
          <a:xfrm flipV="1">
            <a:off x="4666416" y="3264324"/>
            <a:ext cx="150635" cy="46940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15152133-E19F-4EFF-AB75-614E659FE24C}"/>
              </a:ext>
            </a:extLst>
          </p:cNvPr>
          <p:cNvSpPr txBox="1"/>
          <p:nvPr/>
        </p:nvSpPr>
        <p:spPr>
          <a:xfrm>
            <a:off x="6595874" y="4884545"/>
            <a:ext cx="4645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 draw the new 10 we built.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28CBB29F-5FFD-463C-8DEC-8F10EFEC5A43}"/>
              </a:ext>
            </a:extLst>
          </p:cNvPr>
          <p:cNvCxnSpPr>
            <a:cxnSpLocks/>
          </p:cNvCxnSpPr>
          <p:nvPr/>
        </p:nvCxnSpPr>
        <p:spPr>
          <a:xfrm flipV="1">
            <a:off x="4242452" y="3328574"/>
            <a:ext cx="150635" cy="46940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B022B64E-8BA8-48A5-A7E3-677DACCEC01B}"/>
              </a:ext>
            </a:extLst>
          </p:cNvPr>
          <p:cNvCxnSpPr>
            <a:cxnSpLocks/>
          </p:cNvCxnSpPr>
          <p:nvPr/>
        </p:nvCxnSpPr>
        <p:spPr>
          <a:xfrm flipV="1">
            <a:off x="4393087" y="4592056"/>
            <a:ext cx="150635" cy="46940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F57E6E0D-2FEE-4DCB-B792-269400B75BE5}"/>
              </a:ext>
            </a:extLst>
          </p:cNvPr>
          <p:cNvCxnSpPr>
            <a:cxnSpLocks/>
          </p:cNvCxnSpPr>
          <p:nvPr/>
        </p:nvCxnSpPr>
        <p:spPr>
          <a:xfrm flipV="1">
            <a:off x="4775658" y="4580190"/>
            <a:ext cx="150635" cy="46940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B1632CB0-A0EE-4A0A-9F9C-C49A9A6B7ECF}"/>
              </a:ext>
            </a:extLst>
          </p:cNvPr>
          <p:cNvCxnSpPr>
            <a:cxnSpLocks/>
          </p:cNvCxnSpPr>
          <p:nvPr/>
        </p:nvCxnSpPr>
        <p:spPr>
          <a:xfrm flipV="1">
            <a:off x="4095455" y="5096221"/>
            <a:ext cx="150635" cy="46940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04D1BC92-8809-46A3-A628-FE53F6633EE3}"/>
              </a:ext>
            </a:extLst>
          </p:cNvPr>
          <p:cNvCxnSpPr>
            <a:cxnSpLocks/>
          </p:cNvCxnSpPr>
          <p:nvPr/>
        </p:nvCxnSpPr>
        <p:spPr>
          <a:xfrm flipV="1">
            <a:off x="4480837" y="5084419"/>
            <a:ext cx="150635" cy="46940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FEC6E9B4-9A29-4530-8FDC-372E2392FCDB}"/>
              </a:ext>
            </a:extLst>
          </p:cNvPr>
          <p:cNvCxnSpPr>
            <a:cxnSpLocks/>
          </p:cNvCxnSpPr>
          <p:nvPr/>
        </p:nvCxnSpPr>
        <p:spPr>
          <a:xfrm flipV="1">
            <a:off x="4808569" y="5069211"/>
            <a:ext cx="150635" cy="46940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2D25F51B-2BB8-4753-87A1-FD33C54D75BB}"/>
              </a:ext>
            </a:extLst>
          </p:cNvPr>
          <p:cNvCxnSpPr>
            <a:cxnSpLocks/>
          </p:cNvCxnSpPr>
          <p:nvPr/>
        </p:nvCxnSpPr>
        <p:spPr>
          <a:xfrm flipV="1">
            <a:off x="5188579" y="5069211"/>
            <a:ext cx="150635" cy="46940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ACB9218A-568D-4B55-81C8-BB1C786B6019}"/>
              </a:ext>
            </a:extLst>
          </p:cNvPr>
          <p:cNvCxnSpPr>
            <a:cxnSpLocks/>
          </p:cNvCxnSpPr>
          <p:nvPr/>
        </p:nvCxnSpPr>
        <p:spPr>
          <a:xfrm flipV="1">
            <a:off x="4268359" y="5600516"/>
            <a:ext cx="150635" cy="46940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F1A97FA4-726F-47FA-9210-6C7BD1774967}"/>
              </a:ext>
            </a:extLst>
          </p:cNvPr>
          <p:cNvCxnSpPr>
            <a:cxnSpLocks/>
          </p:cNvCxnSpPr>
          <p:nvPr/>
        </p:nvCxnSpPr>
        <p:spPr>
          <a:xfrm flipV="1">
            <a:off x="4654134" y="5626647"/>
            <a:ext cx="150635" cy="46940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6AB1AA69-DFE2-46DC-A46C-5E53AD6D75AF}"/>
              </a:ext>
            </a:extLst>
          </p:cNvPr>
          <p:cNvSpPr txBox="1"/>
          <p:nvPr/>
        </p:nvSpPr>
        <p:spPr>
          <a:xfrm>
            <a:off x="4343676" y="6096050"/>
            <a:ext cx="7952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8A07E8DF-A820-4F00-AACF-B1C6E9312FF4}"/>
              </a:ext>
            </a:extLst>
          </p:cNvPr>
          <p:cNvSpPr txBox="1"/>
          <p:nvPr/>
        </p:nvSpPr>
        <p:spPr>
          <a:xfrm>
            <a:off x="3129863" y="6102834"/>
            <a:ext cx="7952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865833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" grpId="0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/>
      <p:bldP spid="30" grpId="0"/>
      <p:bldP spid="31" grpId="0"/>
      <p:bldP spid="32" grpId="0"/>
      <p:bldP spid="33" grpId="0" animBg="1"/>
      <p:bldP spid="34" grpId="0" animBg="1"/>
      <p:bldP spid="35" grpId="0"/>
      <p:bldP spid="36" grpId="0" animBg="1"/>
      <p:bldP spid="39" grpId="0"/>
      <p:bldP spid="49" grpId="0"/>
      <p:bldP spid="5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>
            <a:extLst>
              <a:ext uri="{FF2B5EF4-FFF2-40B4-BE49-F238E27FC236}">
                <a16:creationId xmlns:a16="http://schemas.microsoft.com/office/drawing/2014/main" id="{BAAC0105-DC9B-400E-B6D1-CE9B8D9C2ED6}"/>
              </a:ext>
            </a:extLst>
          </p:cNvPr>
          <p:cNvSpPr/>
          <p:nvPr/>
        </p:nvSpPr>
        <p:spPr>
          <a:xfrm>
            <a:off x="4964531" y="3330380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B986CD-E6D8-435B-AA3E-EC9AD5526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1936" y="5782"/>
            <a:ext cx="9601200" cy="1485900"/>
          </a:xfrm>
        </p:spPr>
        <p:txBody>
          <a:bodyPr>
            <a:normAutofit/>
          </a:bodyPr>
          <a:lstStyle/>
          <a:p>
            <a:r>
              <a:rPr lang="en-GB" dirty="0"/>
              <a:t>Your turn… have a go and then check with my steps afterwards.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76EBBB3-C843-4760-8006-6B85F7725375}"/>
              </a:ext>
            </a:extLst>
          </p:cNvPr>
          <p:cNvSpPr txBox="1">
            <a:spLocks/>
          </p:cNvSpPr>
          <p:nvPr/>
        </p:nvSpPr>
        <p:spPr>
          <a:xfrm>
            <a:off x="2199349" y="1618013"/>
            <a:ext cx="9601200" cy="61632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 lnSpcReduction="1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37 + 5=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DAAB6ED-3770-4867-A93A-0478637CF96A}"/>
              </a:ext>
            </a:extLst>
          </p:cNvPr>
          <p:cNvSpPr/>
          <p:nvPr/>
        </p:nvSpPr>
        <p:spPr>
          <a:xfrm>
            <a:off x="2286000" y="2706624"/>
            <a:ext cx="3310128" cy="38587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4004E47-0AA1-4D6E-B477-59518320D37C}"/>
              </a:ext>
            </a:extLst>
          </p:cNvPr>
          <p:cNvCxnSpPr>
            <a:stCxn id="5" idx="0"/>
            <a:endCxn id="5" idx="2"/>
          </p:cNvCxnSpPr>
          <p:nvPr/>
        </p:nvCxnSpPr>
        <p:spPr>
          <a:xfrm>
            <a:off x="3941064" y="2706624"/>
            <a:ext cx="0" cy="3858768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AD6975D-70F4-4244-864C-ED8902219143}"/>
              </a:ext>
            </a:extLst>
          </p:cNvPr>
          <p:cNvCxnSpPr/>
          <p:nvPr/>
        </p:nvCxnSpPr>
        <p:spPr>
          <a:xfrm>
            <a:off x="2286000" y="3172968"/>
            <a:ext cx="3310128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071E86E8-B036-4286-9C8A-5A7F96195DF7}"/>
              </a:ext>
            </a:extLst>
          </p:cNvPr>
          <p:cNvSpPr txBox="1"/>
          <p:nvPr/>
        </p:nvSpPr>
        <p:spPr>
          <a:xfrm>
            <a:off x="2743200" y="2803636"/>
            <a:ext cx="142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Tens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F61CFA3-3233-40C4-A4D9-84A684E38538}"/>
              </a:ext>
            </a:extLst>
          </p:cNvPr>
          <p:cNvSpPr txBox="1"/>
          <p:nvPr/>
        </p:nvSpPr>
        <p:spPr>
          <a:xfrm>
            <a:off x="4322120" y="2803636"/>
            <a:ext cx="142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Ones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6A4BD9D-46CA-4304-B433-5336695C2480}"/>
              </a:ext>
            </a:extLst>
          </p:cNvPr>
          <p:cNvSpPr txBox="1"/>
          <p:nvPr/>
        </p:nvSpPr>
        <p:spPr>
          <a:xfrm>
            <a:off x="6595874" y="1751224"/>
            <a:ext cx="4645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To start, we draw the first number in our sum.</a:t>
            </a:r>
          </a:p>
          <a:p>
            <a:r>
              <a:rPr lang="en-GB" dirty="0"/>
              <a:t>37 has 3 tens and 7 ones.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13BF916-1AB2-423F-869B-88A32DD156AC}"/>
              </a:ext>
            </a:extLst>
          </p:cNvPr>
          <p:cNvSpPr/>
          <p:nvPr/>
        </p:nvSpPr>
        <p:spPr>
          <a:xfrm>
            <a:off x="2490218" y="3286552"/>
            <a:ext cx="252928" cy="937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8CFE5E2-28F2-45BC-B19E-68E378B67AE3}"/>
              </a:ext>
            </a:extLst>
          </p:cNvPr>
          <p:cNvSpPr/>
          <p:nvPr/>
        </p:nvSpPr>
        <p:spPr>
          <a:xfrm>
            <a:off x="2834613" y="3286552"/>
            <a:ext cx="252928" cy="937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7DC672E-501E-4178-95E1-54FAAE7CC2B5}"/>
              </a:ext>
            </a:extLst>
          </p:cNvPr>
          <p:cNvSpPr/>
          <p:nvPr/>
        </p:nvSpPr>
        <p:spPr>
          <a:xfrm>
            <a:off x="3185162" y="3283910"/>
            <a:ext cx="252928" cy="937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1A4950B-CD66-4715-82FB-D8B9975BCA9A}"/>
              </a:ext>
            </a:extLst>
          </p:cNvPr>
          <p:cNvSpPr/>
          <p:nvPr/>
        </p:nvSpPr>
        <p:spPr>
          <a:xfrm>
            <a:off x="4169664" y="3355848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F09A621-4CA9-493F-9DDE-54FFDC647464}"/>
              </a:ext>
            </a:extLst>
          </p:cNvPr>
          <p:cNvSpPr/>
          <p:nvPr/>
        </p:nvSpPr>
        <p:spPr>
          <a:xfrm>
            <a:off x="4550663" y="3352788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F9BFA4D-5765-476A-A91E-FDAEC694B5A5}"/>
              </a:ext>
            </a:extLst>
          </p:cNvPr>
          <p:cNvSpPr txBox="1"/>
          <p:nvPr/>
        </p:nvSpPr>
        <p:spPr>
          <a:xfrm>
            <a:off x="6595874" y="2437314"/>
            <a:ext cx="4645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Then we draw the second number in our sum.</a:t>
            </a:r>
          </a:p>
          <a:p>
            <a:r>
              <a:rPr lang="en-GB" dirty="0"/>
              <a:t>5 does not have any tens. It has 5 ones.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FEFF9C5-6924-4552-9A2B-FE0F29D96CA9}"/>
              </a:ext>
            </a:extLst>
          </p:cNvPr>
          <p:cNvSpPr/>
          <p:nvPr/>
        </p:nvSpPr>
        <p:spPr>
          <a:xfrm>
            <a:off x="4035587" y="5145024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56F34BC-D450-4060-8DB3-427355475959}"/>
              </a:ext>
            </a:extLst>
          </p:cNvPr>
          <p:cNvSpPr/>
          <p:nvPr/>
        </p:nvSpPr>
        <p:spPr>
          <a:xfrm>
            <a:off x="4366367" y="5145024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FD67DD4-3CE1-47E4-B332-609320FBC17A}"/>
              </a:ext>
            </a:extLst>
          </p:cNvPr>
          <p:cNvSpPr/>
          <p:nvPr/>
        </p:nvSpPr>
        <p:spPr>
          <a:xfrm>
            <a:off x="4729115" y="5145023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C2F88F3-6433-4BE6-9376-74F640FA6852}"/>
              </a:ext>
            </a:extLst>
          </p:cNvPr>
          <p:cNvSpPr/>
          <p:nvPr/>
        </p:nvSpPr>
        <p:spPr>
          <a:xfrm>
            <a:off x="5094911" y="5145022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20B5B05-AAF1-4AE8-82EB-ED25492436BA}"/>
              </a:ext>
            </a:extLst>
          </p:cNvPr>
          <p:cNvSpPr/>
          <p:nvPr/>
        </p:nvSpPr>
        <p:spPr>
          <a:xfrm>
            <a:off x="4543501" y="5614426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2302037-B337-4F89-B866-D08E1482752C}"/>
              </a:ext>
            </a:extLst>
          </p:cNvPr>
          <p:cNvSpPr txBox="1"/>
          <p:nvPr/>
        </p:nvSpPr>
        <p:spPr>
          <a:xfrm>
            <a:off x="6595874" y="3119395"/>
            <a:ext cx="4645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Now, we count up. We must start with our ones.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F562A4D-68A8-4D36-85E7-13655682CB44}"/>
              </a:ext>
            </a:extLst>
          </p:cNvPr>
          <p:cNvSpPr txBox="1"/>
          <p:nvPr/>
        </p:nvSpPr>
        <p:spPr>
          <a:xfrm>
            <a:off x="6532563" y="5319120"/>
            <a:ext cx="4645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 count our remaining ones. Then we count the tens.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BD66483-9C82-472E-999C-23AD3841EAFA}"/>
              </a:ext>
            </a:extLst>
          </p:cNvPr>
          <p:cNvSpPr txBox="1"/>
          <p:nvPr/>
        </p:nvSpPr>
        <p:spPr>
          <a:xfrm>
            <a:off x="6595874" y="5944535"/>
            <a:ext cx="4645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We’ve got  4 tens and 2 ones.</a:t>
            </a:r>
          </a:p>
          <a:p>
            <a:r>
              <a:rPr lang="en-GB" dirty="0"/>
              <a:t>                   4 tens = 40 + 2 = 42.</a:t>
            </a:r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AA3B9F48-5E44-4C1B-9048-9A0DA56D4F41}"/>
              </a:ext>
            </a:extLst>
          </p:cNvPr>
          <p:cNvSpPr txBox="1">
            <a:spLocks/>
          </p:cNvSpPr>
          <p:nvPr/>
        </p:nvSpPr>
        <p:spPr>
          <a:xfrm>
            <a:off x="4343676" y="1629876"/>
            <a:ext cx="9601200" cy="61632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 lnSpcReduction="1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42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D080D41E-C811-45E1-994F-2E9D81577EE5}"/>
              </a:ext>
            </a:extLst>
          </p:cNvPr>
          <p:cNvSpPr/>
          <p:nvPr/>
        </p:nvSpPr>
        <p:spPr>
          <a:xfrm>
            <a:off x="4398263" y="4327418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7397B25-470B-40DF-913D-B7D401EEF96B}"/>
              </a:ext>
            </a:extLst>
          </p:cNvPr>
          <p:cNvSpPr txBox="1"/>
          <p:nvPr/>
        </p:nvSpPr>
        <p:spPr>
          <a:xfrm>
            <a:off x="6570750" y="3796659"/>
            <a:ext cx="46451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 can only have 9 ones in our ones column. We need to use ten ones to build a new ten stick. We cross out ten ones.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C0D69464-C7AA-426E-9435-889B7941BE7D}"/>
              </a:ext>
            </a:extLst>
          </p:cNvPr>
          <p:cNvSpPr/>
          <p:nvPr/>
        </p:nvSpPr>
        <p:spPr>
          <a:xfrm>
            <a:off x="2645969" y="5142360"/>
            <a:ext cx="252928" cy="93797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6E9E62BB-BACC-415E-B18F-7D9857B6BC3D}"/>
              </a:ext>
            </a:extLst>
          </p:cNvPr>
          <p:cNvCxnSpPr>
            <a:cxnSpLocks/>
          </p:cNvCxnSpPr>
          <p:nvPr/>
        </p:nvCxnSpPr>
        <p:spPr>
          <a:xfrm flipV="1">
            <a:off x="4666416" y="3264324"/>
            <a:ext cx="150635" cy="46940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15152133-E19F-4EFF-AB75-614E659FE24C}"/>
              </a:ext>
            </a:extLst>
          </p:cNvPr>
          <p:cNvSpPr txBox="1"/>
          <p:nvPr/>
        </p:nvSpPr>
        <p:spPr>
          <a:xfrm>
            <a:off x="6595874" y="4884545"/>
            <a:ext cx="4645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 draw the new 10 we built.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28CBB29F-5FFD-463C-8DEC-8F10EFEC5A43}"/>
              </a:ext>
            </a:extLst>
          </p:cNvPr>
          <p:cNvCxnSpPr>
            <a:cxnSpLocks/>
          </p:cNvCxnSpPr>
          <p:nvPr/>
        </p:nvCxnSpPr>
        <p:spPr>
          <a:xfrm flipV="1">
            <a:off x="4242452" y="3328574"/>
            <a:ext cx="150635" cy="46940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B022B64E-8BA8-48A5-A7E3-677DACCEC01B}"/>
              </a:ext>
            </a:extLst>
          </p:cNvPr>
          <p:cNvCxnSpPr>
            <a:cxnSpLocks/>
          </p:cNvCxnSpPr>
          <p:nvPr/>
        </p:nvCxnSpPr>
        <p:spPr>
          <a:xfrm flipV="1">
            <a:off x="5078352" y="3249169"/>
            <a:ext cx="150635" cy="46940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FEC6E9B4-9A29-4530-8FDC-372E2392FCDB}"/>
              </a:ext>
            </a:extLst>
          </p:cNvPr>
          <p:cNvCxnSpPr>
            <a:cxnSpLocks/>
          </p:cNvCxnSpPr>
          <p:nvPr/>
        </p:nvCxnSpPr>
        <p:spPr>
          <a:xfrm flipV="1">
            <a:off x="4483212" y="4307606"/>
            <a:ext cx="150635" cy="46940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2D25F51B-2BB8-4753-87A1-FD33C54D75BB}"/>
              </a:ext>
            </a:extLst>
          </p:cNvPr>
          <p:cNvCxnSpPr>
            <a:cxnSpLocks/>
          </p:cNvCxnSpPr>
          <p:nvPr/>
        </p:nvCxnSpPr>
        <p:spPr>
          <a:xfrm flipV="1">
            <a:off x="4796232" y="5111429"/>
            <a:ext cx="150635" cy="46940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ACB9218A-568D-4B55-81C8-BB1C786B6019}"/>
              </a:ext>
            </a:extLst>
          </p:cNvPr>
          <p:cNvCxnSpPr>
            <a:cxnSpLocks/>
          </p:cNvCxnSpPr>
          <p:nvPr/>
        </p:nvCxnSpPr>
        <p:spPr>
          <a:xfrm flipV="1">
            <a:off x="4508651" y="5057280"/>
            <a:ext cx="150635" cy="46940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F1A97FA4-726F-47FA-9210-6C7BD1774967}"/>
              </a:ext>
            </a:extLst>
          </p:cNvPr>
          <p:cNvCxnSpPr>
            <a:cxnSpLocks/>
          </p:cNvCxnSpPr>
          <p:nvPr/>
        </p:nvCxnSpPr>
        <p:spPr>
          <a:xfrm flipV="1">
            <a:off x="4109702" y="5141944"/>
            <a:ext cx="150635" cy="46940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6AB1AA69-DFE2-46DC-A46C-5E53AD6D75AF}"/>
              </a:ext>
            </a:extLst>
          </p:cNvPr>
          <p:cNvSpPr txBox="1"/>
          <p:nvPr/>
        </p:nvSpPr>
        <p:spPr>
          <a:xfrm>
            <a:off x="4343676" y="6096050"/>
            <a:ext cx="7952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8A07E8DF-A820-4F00-AACF-B1C6E9312FF4}"/>
              </a:ext>
            </a:extLst>
          </p:cNvPr>
          <p:cNvSpPr txBox="1"/>
          <p:nvPr/>
        </p:nvSpPr>
        <p:spPr>
          <a:xfrm>
            <a:off x="3129863" y="6102834"/>
            <a:ext cx="7952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4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02B7BE6B-2B52-4966-8845-4D3702EC8047}"/>
              </a:ext>
            </a:extLst>
          </p:cNvPr>
          <p:cNvSpPr/>
          <p:nvPr/>
        </p:nvSpPr>
        <p:spPr>
          <a:xfrm>
            <a:off x="4322420" y="3828649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C90E37F1-D491-40FC-8ED8-1F51ABB9FE0D}"/>
              </a:ext>
            </a:extLst>
          </p:cNvPr>
          <p:cNvSpPr/>
          <p:nvPr/>
        </p:nvSpPr>
        <p:spPr>
          <a:xfrm>
            <a:off x="4703775" y="3842420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20E8B2E0-DABD-4850-9389-96A16C6A87C7}"/>
              </a:ext>
            </a:extLst>
          </p:cNvPr>
          <p:cNvSpPr/>
          <p:nvPr/>
        </p:nvSpPr>
        <p:spPr>
          <a:xfrm>
            <a:off x="5054502" y="3869838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F57E6E0D-2FEE-4DCB-B792-269400B75BE5}"/>
              </a:ext>
            </a:extLst>
          </p:cNvPr>
          <p:cNvCxnSpPr>
            <a:cxnSpLocks/>
          </p:cNvCxnSpPr>
          <p:nvPr/>
        </p:nvCxnSpPr>
        <p:spPr>
          <a:xfrm flipV="1">
            <a:off x="4393087" y="3803198"/>
            <a:ext cx="150635" cy="46940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B1632CB0-A0EE-4A0A-9F9C-C49A9A6B7ECF}"/>
              </a:ext>
            </a:extLst>
          </p:cNvPr>
          <p:cNvCxnSpPr>
            <a:cxnSpLocks/>
          </p:cNvCxnSpPr>
          <p:nvPr/>
        </p:nvCxnSpPr>
        <p:spPr>
          <a:xfrm flipV="1">
            <a:off x="4794588" y="3800399"/>
            <a:ext cx="150635" cy="46940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04D1BC92-8809-46A3-A628-FE53F6633EE3}"/>
              </a:ext>
            </a:extLst>
          </p:cNvPr>
          <p:cNvCxnSpPr>
            <a:cxnSpLocks/>
          </p:cNvCxnSpPr>
          <p:nvPr/>
        </p:nvCxnSpPr>
        <p:spPr>
          <a:xfrm flipV="1">
            <a:off x="5134410" y="3819131"/>
            <a:ext cx="150635" cy="46940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8613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4" grpId="0"/>
      <p:bldP spid="12" grpId="0"/>
      <p:bldP spid="13" grpId="0" animBg="1"/>
      <p:bldP spid="14" grpId="0" animBg="1"/>
      <p:bldP spid="15" grpId="0" animBg="1"/>
      <p:bldP spid="17" grpId="0" animBg="1"/>
      <p:bldP spid="18" grpId="0" animBg="1"/>
      <p:bldP spid="19" grpId="0"/>
      <p:bldP spid="20" grpId="0" animBg="1"/>
      <p:bldP spid="21" grpId="0" animBg="1"/>
      <p:bldP spid="22" grpId="0" animBg="1"/>
      <p:bldP spid="23" grpId="0" animBg="1"/>
      <p:bldP spid="24" grpId="0" animBg="1"/>
      <p:bldP spid="27" grpId="0"/>
      <p:bldP spid="30" grpId="0"/>
      <p:bldP spid="31" grpId="0"/>
      <p:bldP spid="32" grpId="0"/>
      <p:bldP spid="33" grpId="0" animBg="1"/>
      <p:bldP spid="35" grpId="0"/>
      <p:bldP spid="36" grpId="0" animBg="1"/>
      <p:bldP spid="39" grpId="0"/>
      <p:bldP spid="49" grpId="0"/>
      <p:bldP spid="50" grpId="0"/>
      <p:bldP spid="52" grpId="0" animBg="1"/>
      <p:bldP spid="53" grpId="0" animBg="1"/>
      <p:bldP spid="5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>
            <a:extLst>
              <a:ext uri="{FF2B5EF4-FFF2-40B4-BE49-F238E27FC236}">
                <a16:creationId xmlns:a16="http://schemas.microsoft.com/office/drawing/2014/main" id="{BAAC0105-DC9B-400E-B6D1-CE9B8D9C2ED6}"/>
              </a:ext>
            </a:extLst>
          </p:cNvPr>
          <p:cNvSpPr/>
          <p:nvPr/>
        </p:nvSpPr>
        <p:spPr>
          <a:xfrm>
            <a:off x="4964531" y="3330380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B986CD-E6D8-435B-AA3E-EC9AD5526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1936" y="5782"/>
            <a:ext cx="9601200" cy="1485900"/>
          </a:xfrm>
        </p:spPr>
        <p:txBody>
          <a:bodyPr>
            <a:normAutofit/>
          </a:bodyPr>
          <a:lstStyle/>
          <a:p>
            <a:r>
              <a:rPr lang="en-GB" dirty="0"/>
              <a:t>Now, let’s try adding 2 two digit numbers.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76EBBB3-C843-4760-8006-6B85F7725375}"/>
              </a:ext>
            </a:extLst>
          </p:cNvPr>
          <p:cNvSpPr txBox="1">
            <a:spLocks/>
          </p:cNvSpPr>
          <p:nvPr/>
        </p:nvSpPr>
        <p:spPr>
          <a:xfrm>
            <a:off x="2199349" y="1618013"/>
            <a:ext cx="9601200" cy="61632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 lnSpcReduction="1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14 + 39=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DAAB6ED-3770-4867-A93A-0478637CF96A}"/>
              </a:ext>
            </a:extLst>
          </p:cNvPr>
          <p:cNvSpPr/>
          <p:nvPr/>
        </p:nvSpPr>
        <p:spPr>
          <a:xfrm>
            <a:off x="2286000" y="2706624"/>
            <a:ext cx="3310128" cy="38587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4004E47-0AA1-4D6E-B477-59518320D37C}"/>
              </a:ext>
            </a:extLst>
          </p:cNvPr>
          <p:cNvCxnSpPr>
            <a:stCxn id="5" idx="0"/>
            <a:endCxn id="5" idx="2"/>
          </p:cNvCxnSpPr>
          <p:nvPr/>
        </p:nvCxnSpPr>
        <p:spPr>
          <a:xfrm>
            <a:off x="3941064" y="2706624"/>
            <a:ext cx="0" cy="3858768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AD6975D-70F4-4244-864C-ED8902219143}"/>
              </a:ext>
            </a:extLst>
          </p:cNvPr>
          <p:cNvCxnSpPr/>
          <p:nvPr/>
        </p:nvCxnSpPr>
        <p:spPr>
          <a:xfrm>
            <a:off x="2286000" y="3172968"/>
            <a:ext cx="3310128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071E86E8-B036-4286-9C8A-5A7F96195DF7}"/>
              </a:ext>
            </a:extLst>
          </p:cNvPr>
          <p:cNvSpPr txBox="1"/>
          <p:nvPr/>
        </p:nvSpPr>
        <p:spPr>
          <a:xfrm>
            <a:off x="2743200" y="2803636"/>
            <a:ext cx="142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Tens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F61CFA3-3233-40C4-A4D9-84A684E38538}"/>
              </a:ext>
            </a:extLst>
          </p:cNvPr>
          <p:cNvSpPr txBox="1"/>
          <p:nvPr/>
        </p:nvSpPr>
        <p:spPr>
          <a:xfrm>
            <a:off x="4322120" y="2803636"/>
            <a:ext cx="142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Ones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6A4BD9D-46CA-4304-B433-5336695C2480}"/>
              </a:ext>
            </a:extLst>
          </p:cNvPr>
          <p:cNvSpPr txBox="1"/>
          <p:nvPr/>
        </p:nvSpPr>
        <p:spPr>
          <a:xfrm>
            <a:off x="6595874" y="1751224"/>
            <a:ext cx="4645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To start, we draw the first number in our sum.</a:t>
            </a:r>
          </a:p>
          <a:p>
            <a:r>
              <a:rPr lang="en-GB" dirty="0"/>
              <a:t>14 has 1 ten and 4 ones.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13BF916-1AB2-423F-869B-88A32DD156AC}"/>
              </a:ext>
            </a:extLst>
          </p:cNvPr>
          <p:cNvSpPr/>
          <p:nvPr/>
        </p:nvSpPr>
        <p:spPr>
          <a:xfrm>
            <a:off x="2490218" y="3286552"/>
            <a:ext cx="252928" cy="937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1A4950B-CD66-4715-82FB-D8B9975BCA9A}"/>
              </a:ext>
            </a:extLst>
          </p:cNvPr>
          <p:cNvSpPr/>
          <p:nvPr/>
        </p:nvSpPr>
        <p:spPr>
          <a:xfrm>
            <a:off x="4169664" y="3355848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F09A621-4CA9-493F-9DDE-54FFDC647464}"/>
              </a:ext>
            </a:extLst>
          </p:cNvPr>
          <p:cNvSpPr/>
          <p:nvPr/>
        </p:nvSpPr>
        <p:spPr>
          <a:xfrm>
            <a:off x="4550663" y="3352788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F9BFA4D-5765-476A-A91E-FDAEC694B5A5}"/>
              </a:ext>
            </a:extLst>
          </p:cNvPr>
          <p:cNvSpPr txBox="1"/>
          <p:nvPr/>
        </p:nvSpPr>
        <p:spPr>
          <a:xfrm>
            <a:off x="6595874" y="2437314"/>
            <a:ext cx="4645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Then we draw the second number in our sum.</a:t>
            </a:r>
          </a:p>
          <a:p>
            <a:r>
              <a:rPr lang="en-GB" dirty="0"/>
              <a:t>39 has 3 tens and 9 ones.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FEFF9C5-6924-4552-9A2B-FE0F29D96CA9}"/>
              </a:ext>
            </a:extLst>
          </p:cNvPr>
          <p:cNvSpPr/>
          <p:nvPr/>
        </p:nvSpPr>
        <p:spPr>
          <a:xfrm>
            <a:off x="4035587" y="5145024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56F34BC-D450-4060-8DB3-427355475959}"/>
              </a:ext>
            </a:extLst>
          </p:cNvPr>
          <p:cNvSpPr/>
          <p:nvPr/>
        </p:nvSpPr>
        <p:spPr>
          <a:xfrm>
            <a:off x="4366367" y="5145024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FD67DD4-3CE1-47E4-B332-609320FBC17A}"/>
              </a:ext>
            </a:extLst>
          </p:cNvPr>
          <p:cNvSpPr/>
          <p:nvPr/>
        </p:nvSpPr>
        <p:spPr>
          <a:xfrm>
            <a:off x="4729115" y="5145023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C2F88F3-6433-4BE6-9376-74F640FA6852}"/>
              </a:ext>
            </a:extLst>
          </p:cNvPr>
          <p:cNvSpPr/>
          <p:nvPr/>
        </p:nvSpPr>
        <p:spPr>
          <a:xfrm>
            <a:off x="5094911" y="5145022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20B5B05-AAF1-4AE8-82EB-ED25492436BA}"/>
              </a:ext>
            </a:extLst>
          </p:cNvPr>
          <p:cNvSpPr/>
          <p:nvPr/>
        </p:nvSpPr>
        <p:spPr>
          <a:xfrm>
            <a:off x="4066017" y="5580832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2302037-B337-4F89-B866-D08E1482752C}"/>
              </a:ext>
            </a:extLst>
          </p:cNvPr>
          <p:cNvSpPr txBox="1"/>
          <p:nvPr/>
        </p:nvSpPr>
        <p:spPr>
          <a:xfrm>
            <a:off x="6595874" y="3119395"/>
            <a:ext cx="4645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Now, we count up. We must start with our ones.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F562A4D-68A8-4D36-85E7-13655682CB44}"/>
              </a:ext>
            </a:extLst>
          </p:cNvPr>
          <p:cNvSpPr txBox="1"/>
          <p:nvPr/>
        </p:nvSpPr>
        <p:spPr>
          <a:xfrm>
            <a:off x="6532563" y="5319120"/>
            <a:ext cx="4645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 count our remaining ones. Then we count the tens.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BD66483-9C82-472E-999C-23AD3841EAFA}"/>
              </a:ext>
            </a:extLst>
          </p:cNvPr>
          <p:cNvSpPr txBox="1"/>
          <p:nvPr/>
        </p:nvSpPr>
        <p:spPr>
          <a:xfrm>
            <a:off x="6595874" y="5944535"/>
            <a:ext cx="4645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We’ve got 5 tens and 3 ones.</a:t>
            </a:r>
          </a:p>
          <a:p>
            <a:r>
              <a:rPr lang="en-GB" dirty="0"/>
              <a:t>                   5 tens = 50 + 3 = 53.</a:t>
            </a:r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AA3B9F48-5E44-4C1B-9048-9A0DA56D4F41}"/>
              </a:ext>
            </a:extLst>
          </p:cNvPr>
          <p:cNvSpPr txBox="1">
            <a:spLocks/>
          </p:cNvSpPr>
          <p:nvPr/>
        </p:nvSpPr>
        <p:spPr>
          <a:xfrm>
            <a:off x="4485479" y="1629732"/>
            <a:ext cx="9601200" cy="61632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 lnSpcReduction="1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53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7397B25-470B-40DF-913D-B7D401EEF96B}"/>
              </a:ext>
            </a:extLst>
          </p:cNvPr>
          <p:cNvSpPr txBox="1"/>
          <p:nvPr/>
        </p:nvSpPr>
        <p:spPr>
          <a:xfrm>
            <a:off x="6570750" y="3796659"/>
            <a:ext cx="46451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 can only have 9 ones in our ones column. We need to use ten ones to build a new ten stick. We cross out ten ones.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C0D69464-C7AA-426E-9435-889B7941BE7D}"/>
              </a:ext>
            </a:extLst>
          </p:cNvPr>
          <p:cNvSpPr/>
          <p:nvPr/>
        </p:nvSpPr>
        <p:spPr>
          <a:xfrm>
            <a:off x="2596978" y="5565082"/>
            <a:ext cx="252928" cy="93797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6E9E62BB-BACC-415E-B18F-7D9857B6BC3D}"/>
              </a:ext>
            </a:extLst>
          </p:cNvPr>
          <p:cNvCxnSpPr>
            <a:cxnSpLocks/>
          </p:cNvCxnSpPr>
          <p:nvPr/>
        </p:nvCxnSpPr>
        <p:spPr>
          <a:xfrm flipV="1">
            <a:off x="4666416" y="3264324"/>
            <a:ext cx="150635" cy="46940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15152133-E19F-4EFF-AB75-614E659FE24C}"/>
              </a:ext>
            </a:extLst>
          </p:cNvPr>
          <p:cNvSpPr txBox="1"/>
          <p:nvPr/>
        </p:nvSpPr>
        <p:spPr>
          <a:xfrm>
            <a:off x="6595874" y="4884545"/>
            <a:ext cx="4645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 draw the new 10 we built.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28CBB29F-5FFD-463C-8DEC-8F10EFEC5A43}"/>
              </a:ext>
            </a:extLst>
          </p:cNvPr>
          <p:cNvCxnSpPr>
            <a:cxnSpLocks/>
          </p:cNvCxnSpPr>
          <p:nvPr/>
        </p:nvCxnSpPr>
        <p:spPr>
          <a:xfrm flipV="1">
            <a:off x="4242452" y="3328574"/>
            <a:ext cx="150635" cy="46940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B022B64E-8BA8-48A5-A7E3-677DACCEC01B}"/>
              </a:ext>
            </a:extLst>
          </p:cNvPr>
          <p:cNvCxnSpPr>
            <a:cxnSpLocks/>
          </p:cNvCxnSpPr>
          <p:nvPr/>
        </p:nvCxnSpPr>
        <p:spPr>
          <a:xfrm flipV="1">
            <a:off x="5078352" y="3249169"/>
            <a:ext cx="150635" cy="46940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FEC6E9B4-9A29-4530-8FDC-372E2392FCDB}"/>
              </a:ext>
            </a:extLst>
          </p:cNvPr>
          <p:cNvCxnSpPr>
            <a:cxnSpLocks/>
          </p:cNvCxnSpPr>
          <p:nvPr/>
        </p:nvCxnSpPr>
        <p:spPr>
          <a:xfrm flipV="1">
            <a:off x="4807049" y="5074030"/>
            <a:ext cx="150635" cy="46940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F1A97FA4-726F-47FA-9210-6C7BD1774967}"/>
              </a:ext>
            </a:extLst>
          </p:cNvPr>
          <p:cNvCxnSpPr>
            <a:cxnSpLocks/>
          </p:cNvCxnSpPr>
          <p:nvPr/>
        </p:nvCxnSpPr>
        <p:spPr>
          <a:xfrm flipV="1">
            <a:off x="5206527" y="5018867"/>
            <a:ext cx="150635" cy="46940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6AB1AA69-DFE2-46DC-A46C-5E53AD6D75AF}"/>
              </a:ext>
            </a:extLst>
          </p:cNvPr>
          <p:cNvSpPr txBox="1"/>
          <p:nvPr/>
        </p:nvSpPr>
        <p:spPr>
          <a:xfrm>
            <a:off x="4343676" y="6096050"/>
            <a:ext cx="7952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8A07E8DF-A820-4F00-AACF-B1C6E9312FF4}"/>
              </a:ext>
            </a:extLst>
          </p:cNvPr>
          <p:cNvSpPr txBox="1"/>
          <p:nvPr/>
        </p:nvSpPr>
        <p:spPr>
          <a:xfrm>
            <a:off x="3129863" y="6102834"/>
            <a:ext cx="7952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02B7BE6B-2B52-4966-8845-4D3702EC8047}"/>
              </a:ext>
            </a:extLst>
          </p:cNvPr>
          <p:cNvSpPr/>
          <p:nvPr/>
        </p:nvSpPr>
        <p:spPr>
          <a:xfrm>
            <a:off x="4322420" y="3828649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F57E6E0D-2FEE-4DCB-B792-269400B75BE5}"/>
              </a:ext>
            </a:extLst>
          </p:cNvPr>
          <p:cNvCxnSpPr>
            <a:cxnSpLocks/>
          </p:cNvCxnSpPr>
          <p:nvPr/>
        </p:nvCxnSpPr>
        <p:spPr>
          <a:xfrm flipV="1">
            <a:off x="4393087" y="3803198"/>
            <a:ext cx="150635" cy="46940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B1632CB0-A0EE-4A0A-9F9C-C49A9A6B7ECF}"/>
              </a:ext>
            </a:extLst>
          </p:cNvPr>
          <p:cNvCxnSpPr>
            <a:cxnSpLocks/>
          </p:cNvCxnSpPr>
          <p:nvPr/>
        </p:nvCxnSpPr>
        <p:spPr>
          <a:xfrm flipV="1">
            <a:off x="4126609" y="5088352"/>
            <a:ext cx="150635" cy="46940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04D1BC92-8809-46A3-A628-FE53F6633EE3}"/>
              </a:ext>
            </a:extLst>
          </p:cNvPr>
          <p:cNvCxnSpPr>
            <a:cxnSpLocks/>
          </p:cNvCxnSpPr>
          <p:nvPr/>
        </p:nvCxnSpPr>
        <p:spPr>
          <a:xfrm flipV="1">
            <a:off x="4482897" y="5081012"/>
            <a:ext cx="150635" cy="46940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>
            <a:extLst>
              <a:ext uri="{FF2B5EF4-FFF2-40B4-BE49-F238E27FC236}">
                <a16:creationId xmlns:a16="http://schemas.microsoft.com/office/drawing/2014/main" id="{BE13F200-03B6-4D92-BFE7-EB46A725838F}"/>
              </a:ext>
            </a:extLst>
          </p:cNvPr>
          <p:cNvSpPr/>
          <p:nvPr/>
        </p:nvSpPr>
        <p:spPr>
          <a:xfrm>
            <a:off x="4416586" y="5584554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80D41855-B507-4119-8577-84D8942A0EEE}"/>
              </a:ext>
            </a:extLst>
          </p:cNvPr>
          <p:cNvSpPr/>
          <p:nvPr/>
        </p:nvSpPr>
        <p:spPr>
          <a:xfrm>
            <a:off x="4750727" y="5590703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01E31BB1-F030-46EC-80D5-26171E2DE315}"/>
              </a:ext>
            </a:extLst>
          </p:cNvPr>
          <p:cNvSpPr/>
          <p:nvPr/>
        </p:nvSpPr>
        <p:spPr>
          <a:xfrm>
            <a:off x="5110576" y="5619677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DD89907F-688D-42AC-9E73-915E98FC1435}"/>
              </a:ext>
            </a:extLst>
          </p:cNvPr>
          <p:cNvSpPr/>
          <p:nvPr/>
        </p:nvSpPr>
        <p:spPr>
          <a:xfrm>
            <a:off x="5082685" y="6001510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2D25F51B-2BB8-4753-87A1-FD33C54D75BB}"/>
              </a:ext>
            </a:extLst>
          </p:cNvPr>
          <p:cNvCxnSpPr>
            <a:cxnSpLocks/>
          </p:cNvCxnSpPr>
          <p:nvPr/>
        </p:nvCxnSpPr>
        <p:spPr>
          <a:xfrm flipV="1">
            <a:off x="4500979" y="5530890"/>
            <a:ext cx="150635" cy="46940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ACB9218A-568D-4B55-81C8-BB1C786B6019}"/>
              </a:ext>
            </a:extLst>
          </p:cNvPr>
          <p:cNvCxnSpPr>
            <a:cxnSpLocks/>
          </p:cNvCxnSpPr>
          <p:nvPr/>
        </p:nvCxnSpPr>
        <p:spPr>
          <a:xfrm flipV="1">
            <a:off x="4136524" y="5520579"/>
            <a:ext cx="150635" cy="46940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angle 58">
            <a:extLst>
              <a:ext uri="{FF2B5EF4-FFF2-40B4-BE49-F238E27FC236}">
                <a16:creationId xmlns:a16="http://schemas.microsoft.com/office/drawing/2014/main" id="{7EC3C192-F9DA-41BC-A071-0AC75800A636}"/>
              </a:ext>
            </a:extLst>
          </p:cNvPr>
          <p:cNvSpPr/>
          <p:nvPr/>
        </p:nvSpPr>
        <p:spPr>
          <a:xfrm>
            <a:off x="2546272" y="4425817"/>
            <a:ext cx="252928" cy="937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4F4BAFD2-27B6-4228-A715-2C296E9289D7}"/>
              </a:ext>
            </a:extLst>
          </p:cNvPr>
          <p:cNvSpPr/>
          <p:nvPr/>
        </p:nvSpPr>
        <p:spPr>
          <a:xfrm>
            <a:off x="2849906" y="4425817"/>
            <a:ext cx="252928" cy="937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6F5B9432-A04C-429A-A554-FFA5D31BC39E}"/>
              </a:ext>
            </a:extLst>
          </p:cNvPr>
          <p:cNvSpPr/>
          <p:nvPr/>
        </p:nvSpPr>
        <p:spPr>
          <a:xfrm>
            <a:off x="3210753" y="4421547"/>
            <a:ext cx="252928" cy="937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9356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4" grpId="0"/>
      <p:bldP spid="12" grpId="0"/>
      <p:bldP spid="13" grpId="0" animBg="1"/>
      <p:bldP spid="17" grpId="0" animBg="1"/>
      <p:bldP spid="18" grpId="0" animBg="1"/>
      <p:bldP spid="19" grpId="0"/>
      <p:bldP spid="20" grpId="0" animBg="1"/>
      <p:bldP spid="21" grpId="0" animBg="1"/>
      <p:bldP spid="22" grpId="0" animBg="1"/>
      <p:bldP spid="23" grpId="0" animBg="1"/>
      <p:bldP spid="24" grpId="0" animBg="1"/>
      <p:bldP spid="27" grpId="0"/>
      <p:bldP spid="30" grpId="0"/>
      <p:bldP spid="31" grpId="0"/>
      <p:bldP spid="32" grpId="0"/>
      <p:bldP spid="35" grpId="0"/>
      <p:bldP spid="36" grpId="0" animBg="1"/>
      <p:bldP spid="39" grpId="0"/>
      <p:bldP spid="49" grpId="0"/>
      <p:bldP spid="50" grpId="0"/>
      <p:bldP spid="52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>
            <a:extLst>
              <a:ext uri="{FF2B5EF4-FFF2-40B4-BE49-F238E27FC236}">
                <a16:creationId xmlns:a16="http://schemas.microsoft.com/office/drawing/2014/main" id="{BAAC0105-DC9B-400E-B6D1-CE9B8D9C2ED6}"/>
              </a:ext>
            </a:extLst>
          </p:cNvPr>
          <p:cNvSpPr/>
          <p:nvPr/>
        </p:nvSpPr>
        <p:spPr>
          <a:xfrm>
            <a:off x="4964531" y="3330380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B986CD-E6D8-435B-AA3E-EC9AD5526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1936" y="5782"/>
            <a:ext cx="9601200" cy="1485900"/>
          </a:xfrm>
        </p:spPr>
        <p:txBody>
          <a:bodyPr>
            <a:normAutofit/>
          </a:bodyPr>
          <a:lstStyle/>
          <a:p>
            <a:r>
              <a:rPr lang="en-GB" dirty="0"/>
              <a:t>Your turn… have a go and then check with my steps afterwards.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76EBBB3-C843-4760-8006-6B85F7725375}"/>
              </a:ext>
            </a:extLst>
          </p:cNvPr>
          <p:cNvSpPr txBox="1">
            <a:spLocks/>
          </p:cNvSpPr>
          <p:nvPr/>
        </p:nvSpPr>
        <p:spPr>
          <a:xfrm>
            <a:off x="2199349" y="1618013"/>
            <a:ext cx="9601200" cy="61632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 lnSpcReduction="1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13 + 18=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DAAB6ED-3770-4867-A93A-0478637CF96A}"/>
              </a:ext>
            </a:extLst>
          </p:cNvPr>
          <p:cNvSpPr/>
          <p:nvPr/>
        </p:nvSpPr>
        <p:spPr>
          <a:xfrm>
            <a:off x="2286000" y="2706624"/>
            <a:ext cx="3310128" cy="38587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4004E47-0AA1-4D6E-B477-59518320D37C}"/>
              </a:ext>
            </a:extLst>
          </p:cNvPr>
          <p:cNvCxnSpPr>
            <a:stCxn id="5" idx="0"/>
            <a:endCxn id="5" idx="2"/>
          </p:cNvCxnSpPr>
          <p:nvPr/>
        </p:nvCxnSpPr>
        <p:spPr>
          <a:xfrm>
            <a:off x="3941064" y="2706624"/>
            <a:ext cx="0" cy="3858768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AD6975D-70F4-4244-864C-ED8902219143}"/>
              </a:ext>
            </a:extLst>
          </p:cNvPr>
          <p:cNvCxnSpPr/>
          <p:nvPr/>
        </p:nvCxnSpPr>
        <p:spPr>
          <a:xfrm>
            <a:off x="2286000" y="3172968"/>
            <a:ext cx="3310128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071E86E8-B036-4286-9C8A-5A7F96195DF7}"/>
              </a:ext>
            </a:extLst>
          </p:cNvPr>
          <p:cNvSpPr txBox="1"/>
          <p:nvPr/>
        </p:nvSpPr>
        <p:spPr>
          <a:xfrm>
            <a:off x="2743200" y="2803636"/>
            <a:ext cx="142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Tens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F61CFA3-3233-40C4-A4D9-84A684E38538}"/>
              </a:ext>
            </a:extLst>
          </p:cNvPr>
          <p:cNvSpPr txBox="1"/>
          <p:nvPr/>
        </p:nvSpPr>
        <p:spPr>
          <a:xfrm>
            <a:off x="4322120" y="2803636"/>
            <a:ext cx="142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Ones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6A4BD9D-46CA-4304-B433-5336695C2480}"/>
              </a:ext>
            </a:extLst>
          </p:cNvPr>
          <p:cNvSpPr txBox="1"/>
          <p:nvPr/>
        </p:nvSpPr>
        <p:spPr>
          <a:xfrm>
            <a:off x="6595874" y="1751224"/>
            <a:ext cx="4645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To start, we draw the first number in our sum.</a:t>
            </a:r>
          </a:p>
          <a:p>
            <a:r>
              <a:rPr lang="en-GB" dirty="0"/>
              <a:t>13 has 1 ten and 3 ones.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13BF916-1AB2-423F-869B-88A32DD156AC}"/>
              </a:ext>
            </a:extLst>
          </p:cNvPr>
          <p:cNvSpPr/>
          <p:nvPr/>
        </p:nvSpPr>
        <p:spPr>
          <a:xfrm>
            <a:off x="2490218" y="3286552"/>
            <a:ext cx="252928" cy="937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1A4950B-CD66-4715-82FB-D8B9975BCA9A}"/>
              </a:ext>
            </a:extLst>
          </p:cNvPr>
          <p:cNvSpPr/>
          <p:nvPr/>
        </p:nvSpPr>
        <p:spPr>
          <a:xfrm>
            <a:off x="4169664" y="3355848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F09A621-4CA9-493F-9DDE-54FFDC647464}"/>
              </a:ext>
            </a:extLst>
          </p:cNvPr>
          <p:cNvSpPr/>
          <p:nvPr/>
        </p:nvSpPr>
        <p:spPr>
          <a:xfrm>
            <a:off x="4550663" y="3352788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F9BFA4D-5765-476A-A91E-FDAEC694B5A5}"/>
              </a:ext>
            </a:extLst>
          </p:cNvPr>
          <p:cNvSpPr txBox="1"/>
          <p:nvPr/>
        </p:nvSpPr>
        <p:spPr>
          <a:xfrm>
            <a:off x="6595874" y="2437314"/>
            <a:ext cx="4645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Then we draw the second number in our sum.</a:t>
            </a:r>
          </a:p>
          <a:p>
            <a:r>
              <a:rPr lang="en-GB" dirty="0"/>
              <a:t>18 has 1 tens and 8 ones.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FEFF9C5-6924-4552-9A2B-FE0F29D96CA9}"/>
              </a:ext>
            </a:extLst>
          </p:cNvPr>
          <p:cNvSpPr/>
          <p:nvPr/>
        </p:nvSpPr>
        <p:spPr>
          <a:xfrm>
            <a:off x="4035587" y="5145024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56F34BC-D450-4060-8DB3-427355475959}"/>
              </a:ext>
            </a:extLst>
          </p:cNvPr>
          <p:cNvSpPr/>
          <p:nvPr/>
        </p:nvSpPr>
        <p:spPr>
          <a:xfrm>
            <a:off x="4366367" y="5145024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FD67DD4-3CE1-47E4-B332-609320FBC17A}"/>
              </a:ext>
            </a:extLst>
          </p:cNvPr>
          <p:cNvSpPr/>
          <p:nvPr/>
        </p:nvSpPr>
        <p:spPr>
          <a:xfrm>
            <a:off x="4729115" y="5145023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C2F88F3-6433-4BE6-9376-74F640FA6852}"/>
              </a:ext>
            </a:extLst>
          </p:cNvPr>
          <p:cNvSpPr/>
          <p:nvPr/>
        </p:nvSpPr>
        <p:spPr>
          <a:xfrm>
            <a:off x="5094911" y="5145022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20B5B05-AAF1-4AE8-82EB-ED25492436BA}"/>
              </a:ext>
            </a:extLst>
          </p:cNvPr>
          <p:cNvSpPr/>
          <p:nvPr/>
        </p:nvSpPr>
        <p:spPr>
          <a:xfrm>
            <a:off x="4066017" y="5580832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2302037-B337-4F89-B866-D08E1482752C}"/>
              </a:ext>
            </a:extLst>
          </p:cNvPr>
          <p:cNvSpPr txBox="1"/>
          <p:nvPr/>
        </p:nvSpPr>
        <p:spPr>
          <a:xfrm>
            <a:off x="6595874" y="3119395"/>
            <a:ext cx="4645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Now, we count up. We must start with our ones.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F562A4D-68A8-4D36-85E7-13655682CB44}"/>
              </a:ext>
            </a:extLst>
          </p:cNvPr>
          <p:cNvSpPr txBox="1"/>
          <p:nvPr/>
        </p:nvSpPr>
        <p:spPr>
          <a:xfrm>
            <a:off x="6532563" y="5319120"/>
            <a:ext cx="4645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 count our remaining ones. Then we count the tens.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BD66483-9C82-472E-999C-23AD3841EAFA}"/>
              </a:ext>
            </a:extLst>
          </p:cNvPr>
          <p:cNvSpPr txBox="1"/>
          <p:nvPr/>
        </p:nvSpPr>
        <p:spPr>
          <a:xfrm>
            <a:off x="6595874" y="5944535"/>
            <a:ext cx="4645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We’ve got 3 tens and 1 one.</a:t>
            </a:r>
          </a:p>
          <a:p>
            <a:r>
              <a:rPr lang="en-GB" dirty="0"/>
              <a:t>                   3 tens = 30 + 1 = 31.</a:t>
            </a:r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AA3B9F48-5E44-4C1B-9048-9A0DA56D4F41}"/>
              </a:ext>
            </a:extLst>
          </p:cNvPr>
          <p:cNvSpPr txBox="1">
            <a:spLocks/>
          </p:cNvSpPr>
          <p:nvPr/>
        </p:nvSpPr>
        <p:spPr>
          <a:xfrm>
            <a:off x="4485479" y="1629732"/>
            <a:ext cx="9601200" cy="61632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 lnSpcReduction="1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31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7397B25-470B-40DF-913D-B7D401EEF96B}"/>
              </a:ext>
            </a:extLst>
          </p:cNvPr>
          <p:cNvSpPr txBox="1"/>
          <p:nvPr/>
        </p:nvSpPr>
        <p:spPr>
          <a:xfrm>
            <a:off x="6570750" y="3796659"/>
            <a:ext cx="46451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 can only have 9 ones in our ones column. We need to use ten ones to build a new ten stick. We cross out ten ones.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C0D69464-C7AA-426E-9435-889B7941BE7D}"/>
              </a:ext>
            </a:extLst>
          </p:cNvPr>
          <p:cNvSpPr/>
          <p:nvPr/>
        </p:nvSpPr>
        <p:spPr>
          <a:xfrm>
            <a:off x="2596978" y="5565082"/>
            <a:ext cx="252928" cy="93797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6E9E62BB-BACC-415E-B18F-7D9857B6BC3D}"/>
              </a:ext>
            </a:extLst>
          </p:cNvPr>
          <p:cNvCxnSpPr>
            <a:cxnSpLocks/>
          </p:cNvCxnSpPr>
          <p:nvPr/>
        </p:nvCxnSpPr>
        <p:spPr>
          <a:xfrm flipV="1">
            <a:off x="4666416" y="3264324"/>
            <a:ext cx="150635" cy="46940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15152133-E19F-4EFF-AB75-614E659FE24C}"/>
              </a:ext>
            </a:extLst>
          </p:cNvPr>
          <p:cNvSpPr txBox="1"/>
          <p:nvPr/>
        </p:nvSpPr>
        <p:spPr>
          <a:xfrm>
            <a:off x="6595874" y="4884545"/>
            <a:ext cx="4645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 draw the new10 that we built.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28CBB29F-5FFD-463C-8DEC-8F10EFEC5A43}"/>
              </a:ext>
            </a:extLst>
          </p:cNvPr>
          <p:cNvCxnSpPr>
            <a:cxnSpLocks/>
          </p:cNvCxnSpPr>
          <p:nvPr/>
        </p:nvCxnSpPr>
        <p:spPr>
          <a:xfrm flipV="1">
            <a:off x="4242452" y="3328574"/>
            <a:ext cx="150635" cy="46940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B022B64E-8BA8-48A5-A7E3-677DACCEC01B}"/>
              </a:ext>
            </a:extLst>
          </p:cNvPr>
          <p:cNvCxnSpPr>
            <a:cxnSpLocks/>
          </p:cNvCxnSpPr>
          <p:nvPr/>
        </p:nvCxnSpPr>
        <p:spPr>
          <a:xfrm flipV="1">
            <a:off x="5078352" y="3249169"/>
            <a:ext cx="150635" cy="46940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FEC6E9B4-9A29-4530-8FDC-372E2392FCDB}"/>
              </a:ext>
            </a:extLst>
          </p:cNvPr>
          <p:cNvCxnSpPr>
            <a:cxnSpLocks/>
          </p:cNvCxnSpPr>
          <p:nvPr/>
        </p:nvCxnSpPr>
        <p:spPr>
          <a:xfrm flipV="1">
            <a:off x="5164857" y="5084418"/>
            <a:ext cx="150635" cy="46940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F1A97FA4-726F-47FA-9210-6C7BD1774967}"/>
              </a:ext>
            </a:extLst>
          </p:cNvPr>
          <p:cNvCxnSpPr>
            <a:cxnSpLocks/>
          </p:cNvCxnSpPr>
          <p:nvPr/>
        </p:nvCxnSpPr>
        <p:spPr>
          <a:xfrm flipV="1">
            <a:off x="4101389" y="5565082"/>
            <a:ext cx="150635" cy="46940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6AB1AA69-DFE2-46DC-A46C-5E53AD6D75AF}"/>
              </a:ext>
            </a:extLst>
          </p:cNvPr>
          <p:cNvSpPr txBox="1"/>
          <p:nvPr/>
        </p:nvSpPr>
        <p:spPr>
          <a:xfrm>
            <a:off x="4343676" y="6096050"/>
            <a:ext cx="7952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8A07E8DF-A820-4F00-AACF-B1C6E9312FF4}"/>
              </a:ext>
            </a:extLst>
          </p:cNvPr>
          <p:cNvSpPr txBox="1"/>
          <p:nvPr/>
        </p:nvSpPr>
        <p:spPr>
          <a:xfrm>
            <a:off x="3129863" y="6102834"/>
            <a:ext cx="7952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</a:t>
            </a: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F57E6E0D-2FEE-4DCB-B792-269400B75BE5}"/>
              </a:ext>
            </a:extLst>
          </p:cNvPr>
          <p:cNvCxnSpPr>
            <a:cxnSpLocks/>
          </p:cNvCxnSpPr>
          <p:nvPr/>
        </p:nvCxnSpPr>
        <p:spPr>
          <a:xfrm flipV="1">
            <a:off x="4088629" y="5081011"/>
            <a:ext cx="150635" cy="46940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B1632CB0-A0EE-4A0A-9F9C-C49A9A6B7ECF}"/>
              </a:ext>
            </a:extLst>
          </p:cNvPr>
          <p:cNvCxnSpPr>
            <a:cxnSpLocks/>
          </p:cNvCxnSpPr>
          <p:nvPr/>
        </p:nvCxnSpPr>
        <p:spPr>
          <a:xfrm flipV="1">
            <a:off x="4451377" y="5069211"/>
            <a:ext cx="150635" cy="46940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04D1BC92-8809-46A3-A628-FE53F6633EE3}"/>
              </a:ext>
            </a:extLst>
          </p:cNvPr>
          <p:cNvCxnSpPr>
            <a:cxnSpLocks/>
          </p:cNvCxnSpPr>
          <p:nvPr/>
        </p:nvCxnSpPr>
        <p:spPr>
          <a:xfrm flipV="1">
            <a:off x="4789398" y="5081012"/>
            <a:ext cx="150635" cy="46940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>
            <a:extLst>
              <a:ext uri="{FF2B5EF4-FFF2-40B4-BE49-F238E27FC236}">
                <a16:creationId xmlns:a16="http://schemas.microsoft.com/office/drawing/2014/main" id="{BE13F200-03B6-4D92-BFE7-EB46A725838F}"/>
              </a:ext>
            </a:extLst>
          </p:cNvPr>
          <p:cNvSpPr/>
          <p:nvPr/>
        </p:nvSpPr>
        <p:spPr>
          <a:xfrm>
            <a:off x="4416586" y="5584554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80D41855-B507-4119-8577-84D8942A0EEE}"/>
              </a:ext>
            </a:extLst>
          </p:cNvPr>
          <p:cNvSpPr/>
          <p:nvPr/>
        </p:nvSpPr>
        <p:spPr>
          <a:xfrm>
            <a:off x="4750727" y="5590703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01E31BB1-F030-46EC-80D5-26171E2DE315}"/>
              </a:ext>
            </a:extLst>
          </p:cNvPr>
          <p:cNvSpPr/>
          <p:nvPr/>
        </p:nvSpPr>
        <p:spPr>
          <a:xfrm>
            <a:off x="5110576" y="5619677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2D25F51B-2BB8-4753-87A1-FD33C54D75BB}"/>
              </a:ext>
            </a:extLst>
          </p:cNvPr>
          <p:cNvCxnSpPr>
            <a:cxnSpLocks/>
          </p:cNvCxnSpPr>
          <p:nvPr/>
        </p:nvCxnSpPr>
        <p:spPr>
          <a:xfrm flipV="1">
            <a:off x="4844923" y="5520579"/>
            <a:ext cx="150635" cy="46940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ACB9218A-568D-4B55-81C8-BB1C786B6019}"/>
              </a:ext>
            </a:extLst>
          </p:cNvPr>
          <p:cNvCxnSpPr>
            <a:cxnSpLocks/>
          </p:cNvCxnSpPr>
          <p:nvPr/>
        </p:nvCxnSpPr>
        <p:spPr>
          <a:xfrm flipV="1">
            <a:off x="4490442" y="5541580"/>
            <a:ext cx="150635" cy="46940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angle 58">
            <a:extLst>
              <a:ext uri="{FF2B5EF4-FFF2-40B4-BE49-F238E27FC236}">
                <a16:creationId xmlns:a16="http://schemas.microsoft.com/office/drawing/2014/main" id="{7EC3C192-F9DA-41BC-A071-0AC75800A636}"/>
              </a:ext>
            </a:extLst>
          </p:cNvPr>
          <p:cNvSpPr/>
          <p:nvPr/>
        </p:nvSpPr>
        <p:spPr>
          <a:xfrm>
            <a:off x="2546272" y="4425817"/>
            <a:ext cx="252928" cy="937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0425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4" grpId="0"/>
      <p:bldP spid="12" grpId="0"/>
      <p:bldP spid="13" grpId="0" animBg="1"/>
      <p:bldP spid="17" grpId="0" animBg="1"/>
      <p:bldP spid="18" grpId="0" animBg="1"/>
      <p:bldP spid="19" grpId="0"/>
      <p:bldP spid="20" grpId="0" animBg="1"/>
      <p:bldP spid="21" grpId="0" animBg="1"/>
      <p:bldP spid="22" grpId="0" animBg="1"/>
      <p:bldP spid="23" grpId="0" animBg="1"/>
      <p:bldP spid="24" grpId="0" animBg="1"/>
      <p:bldP spid="27" grpId="0"/>
      <p:bldP spid="30" grpId="0"/>
      <p:bldP spid="31" grpId="0"/>
      <p:bldP spid="32" grpId="0"/>
      <p:bldP spid="35" grpId="0"/>
      <p:bldP spid="36" grpId="0" animBg="1"/>
      <p:bldP spid="39" grpId="0"/>
      <p:bldP spid="49" grpId="0"/>
      <p:bldP spid="50" grpId="0"/>
      <p:bldP spid="55" grpId="0" animBg="1"/>
      <p:bldP spid="56" grpId="0" animBg="1"/>
      <p:bldP spid="57" grpId="0" animBg="1"/>
      <p:bldP spid="5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17EDEC-4262-4CFF-A290-1D5E4E3E1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4381500"/>
          </a:xfrm>
        </p:spPr>
        <p:txBody>
          <a:bodyPr>
            <a:normAutofit fontScale="90000"/>
          </a:bodyPr>
          <a:lstStyle/>
          <a:p>
            <a:r>
              <a:rPr lang="en-GB" dirty="0"/>
              <a:t>Let’s practise….</a:t>
            </a:r>
            <a:br>
              <a:rPr lang="en-GB" dirty="0"/>
            </a:br>
            <a:br>
              <a:rPr lang="en-GB" dirty="0"/>
            </a:br>
            <a:r>
              <a:rPr lang="en-GB" dirty="0"/>
              <a:t>Remember to draw the new 10 that you built.</a:t>
            </a:r>
            <a:br>
              <a:rPr lang="en-GB" dirty="0"/>
            </a:br>
            <a:br>
              <a:rPr lang="en-GB" dirty="0"/>
            </a:br>
            <a:r>
              <a:rPr lang="en-GB" dirty="0"/>
              <a:t>In class we had a little rhyme to help us remember….</a:t>
            </a:r>
            <a:br>
              <a:rPr lang="en-GB" dirty="0"/>
            </a:br>
            <a:br>
              <a:rPr lang="en-GB" dirty="0"/>
            </a:br>
            <a:r>
              <a:rPr lang="en-GB" dirty="0"/>
              <a:t>Cross it, move it, draw it.</a:t>
            </a:r>
          </a:p>
        </p:txBody>
      </p:sp>
    </p:spTree>
    <p:extLst>
      <p:ext uri="{BB962C8B-B14F-4D97-AF65-F5344CB8AC3E}">
        <p14:creationId xmlns:p14="http://schemas.microsoft.com/office/powerpoint/2010/main" val="814540770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1449</TotalTime>
  <Words>594</Words>
  <Application>Microsoft Office PowerPoint</Application>
  <PresentationFormat>Widescreen</PresentationFormat>
  <Paragraphs>71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Franklin Gothic Book</vt:lpstr>
      <vt:lpstr>Crop</vt:lpstr>
      <vt:lpstr>Year 2– Addition and subtraction</vt:lpstr>
      <vt:lpstr>Let’s start by adding a two digit number and a one digit number using visual maths.</vt:lpstr>
      <vt:lpstr>Your turn… have a go and then check with my steps afterwards.</vt:lpstr>
      <vt:lpstr>Now, let’s try adding 2 two digit numbers.</vt:lpstr>
      <vt:lpstr>Your turn… have a go and then check with my steps afterwards.</vt:lpstr>
      <vt:lpstr>Let’s practise….  Remember to draw the new 10 that you built.  In class we had a little rhyme to help us remember….  Cross it, move it, draw it.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Jay Lacey</cp:lastModifiedBy>
  <cp:revision>112</cp:revision>
  <dcterms:created xsi:type="dcterms:W3CDTF">2020-03-20T11:22:32Z</dcterms:created>
  <dcterms:modified xsi:type="dcterms:W3CDTF">2020-06-13T12:31:34Z</dcterms:modified>
</cp:coreProperties>
</file>