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4 - pictograms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DD5CB5-9987-4EF8-8870-8FDCA5019C57}"/>
              </a:ext>
            </a:extLst>
          </p:cNvPr>
          <p:cNvSpPr txBox="1"/>
          <p:nvPr/>
        </p:nvSpPr>
        <p:spPr>
          <a:xfrm>
            <a:off x="1171852" y="426128"/>
            <a:ext cx="1018268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look at a different way of presenting data.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E33784-8569-49AE-AFBC-A51067275C80}"/>
              </a:ext>
            </a:extLst>
          </p:cNvPr>
          <p:cNvSpPr txBox="1"/>
          <p:nvPr/>
        </p:nvSpPr>
        <p:spPr>
          <a:xfrm>
            <a:off x="1171852" y="1040167"/>
            <a:ext cx="10182688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So far we have looked at: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4E73A3-0CA2-458B-AC64-7D5BC9D1A690}"/>
              </a:ext>
            </a:extLst>
          </p:cNvPr>
          <p:cNvSpPr txBox="1"/>
          <p:nvPr/>
        </p:nvSpPr>
        <p:spPr>
          <a:xfrm>
            <a:off x="1171852" y="1760738"/>
            <a:ext cx="1018268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Information in a table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CEFF6F-30E3-434A-B278-B71793CEC6F2}"/>
              </a:ext>
            </a:extLst>
          </p:cNvPr>
          <p:cNvSpPr txBox="1"/>
          <p:nvPr/>
        </p:nvSpPr>
        <p:spPr>
          <a:xfrm>
            <a:off x="1171852" y="2374777"/>
            <a:ext cx="1018268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Information in tally chart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713CB-7151-4C77-97D9-1243AAB30ACA}"/>
              </a:ext>
            </a:extLst>
          </p:cNvPr>
          <p:cNvSpPr txBox="1"/>
          <p:nvPr/>
        </p:nvSpPr>
        <p:spPr>
          <a:xfrm>
            <a:off x="1235476" y="3573262"/>
            <a:ext cx="10182688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Today we are going to look at: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E95FD0-9D0E-440C-B89B-93D0FA5D7685}"/>
              </a:ext>
            </a:extLst>
          </p:cNvPr>
          <p:cNvSpPr txBox="1"/>
          <p:nvPr/>
        </p:nvSpPr>
        <p:spPr>
          <a:xfrm>
            <a:off x="4996648" y="5031843"/>
            <a:ext cx="2660343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Pictograms</a:t>
            </a:r>
          </a:p>
        </p:txBody>
      </p:sp>
    </p:spTree>
    <p:extLst>
      <p:ext uri="{BB962C8B-B14F-4D97-AF65-F5344CB8AC3E}">
        <p14:creationId xmlns:p14="http://schemas.microsoft.com/office/powerpoint/2010/main" val="118749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21AC87-6560-469B-9B7E-0018D2C03F9B}"/>
              </a:ext>
            </a:extLst>
          </p:cNvPr>
          <p:cNvSpPr txBox="1"/>
          <p:nvPr/>
        </p:nvSpPr>
        <p:spPr>
          <a:xfrm>
            <a:off x="1401191" y="237901"/>
            <a:ext cx="100332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Pictograms use pictures to show you information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86A81E-6ABB-4CC0-B8AE-6345F224AF39}"/>
              </a:ext>
            </a:extLst>
          </p:cNvPr>
          <p:cNvSpPr txBox="1"/>
          <p:nvPr/>
        </p:nvSpPr>
        <p:spPr>
          <a:xfrm>
            <a:off x="1386395" y="1210819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Each picture represents how many of each item. Have a look at the example below.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AA871F-2780-44E8-82ED-65DF3B52A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657368"/>
              </p:ext>
            </p:extLst>
          </p:nvPr>
        </p:nvGraphicFramePr>
        <p:xfrm>
          <a:off x="1747915" y="3844031"/>
          <a:ext cx="5780350" cy="2280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988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4110362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</a:tblGrid>
              <a:tr h="456181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456181">
                <a:tc>
                  <a:txBody>
                    <a:bodyPr/>
                    <a:lstStyle/>
                    <a:p>
                      <a:r>
                        <a:rPr lang="en-GB" dirty="0"/>
                        <a:t>Lucy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456181">
                <a:tc>
                  <a:txBody>
                    <a:bodyPr/>
                    <a:lstStyle/>
                    <a:p>
                      <a:r>
                        <a:rPr lang="en-GB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456181">
                <a:tc>
                  <a:txBody>
                    <a:bodyPr/>
                    <a:lstStyle/>
                    <a:p>
                      <a:r>
                        <a:rPr lang="en-GB" dirty="0"/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456181">
                <a:tc>
                  <a:txBody>
                    <a:bodyPr/>
                    <a:lstStyle/>
                    <a:p>
                      <a:r>
                        <a:rPr lang="en-GB" dirty="0"/>
                        <a:t>Mike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1F56138-7884-46C3-8BE0-FDB095E15130}"/>
              </a:ext>
            </a:extLst>
          </p:cNvPr>
          <p:cNvSpPr/>
          <p:nvPr/>
        </p:nvSpPr>
        <p:spPr>
          <a:xfrm>
            <a:off x="7421732" y="2459114"/>
            <a:ext cx="3710866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book</a:t>
            </a:r>
          </a:p>
        </p:txBody>
      </p:sp>
      <p:pic>
        <p:nvPicPr>
          <p:cNvPr id="7" name="Graphic 6" descr="Closed book">
            <a:extLst>
              <a:ext uri="{FF2B5EF4-FFF2-40B4-BE49-F238E27FC236}">
                <a16:creationId xmlns:a16="http://schemas.microsoft.com/office/drawing/2014/main" id="{31555FCB-123B-42FE-9F4E-8FBFE2C2E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9542" y="2783149"/>
            <a:ext cx="611080" cy="611080"/>
          </a:xfrm>
          <a:prstGeom prst="rect">
            <a:avLst/>
          </a:prstGeom>
        </p:spPr>
      </p:pic>
      <p:pic>
        <p:nvPicPr>
          <p:cNvPr id="8" name="Graphic 7" descr="Closed book">
            <a:extLst>
              <a:ext uri="{FF2B5EF4-FFF2-40B4-BE49-F238E27FC236}">
                <a16:creationId xmlns:a16="http://schemas.microsoft.com/office/drawing/2014/main" id="{F1A04DC4-FF35-4052-BE08-8F598524C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7293" y="4323426"/>
            <a:ext cx="395056" cy="395056"/>
          </a:xfrm>
          <a:prstGeom prst="rect">
            <a:avLst/>
          </a:prstGeom>
        </p:spPr>
      </p:pic>
      <p:pic>
        <p:nvPicPr>
          <p:cNvPr id="9" name="Graphic 8" descr="Closed book">
            <a:extLst>
              <a:ext uri="{FF2B5EF4-FFF2-40B4-BE49-F238E27FC236}">
                <a16:creationId xmlns:a16="http://schemas.microsoft.com/office/drawing/2014/main" id="{F6D3C3E2-1DCB-4E43-BDDD-A84E62B74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2349" y="4323426"/>
            <a:ext cx="395056" cy="395056"/>
          </a:xfrm>
          <a:prstGeom prst="rect">
            <a:avLst/>
          </a:prstGeom>
        </p:spPr>
      </p:pic>
      <p:pic>
        <p:nvPicPr>
          <p:cNvPr id="10" name="Graphic 9" descr="Closed book">
            <a:extLst>
              <a:ext uri="{FF2B5EF4-FFF2-40B4-BE49-F238E27FC236}">
                <a16:creationId xmlns:a16="http://schemas.microsoft.com/office/drawing/2014/main" id="{342A6408-2E2E-4345-A3DD-ED3B32C9AE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7405" y="4323426"/>
            <a:ext cx="395056" cy="395056"/>
          </a:xfrm>
          <a:prstGeom prst="rect">
            <a:avLst/>
          </a:prstGeom>
        </p:spPr>
      </p:pic>
      <p:pic>
        <p:nvPicPr>
          <p:cNvPr id="11" name="Graphic 10" descr="Closed book">
            <a:extLst>
              <a:ext uri="{FF2B5EF4-FFF2-40B4-BE49-F238E27FC236}">
                <a16:creationId xmlns:a16="http://schemas.microsoft.com/office/drawing/2014/main" id="{A729406A-A07F-4357-9851-DA8EA6B7F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7293" y="4802821"/>
            <a:ext cx="395056" cy="395056"/>
          </a:xfrm>
          <a:prstGeom prst="rect">
            <a:avLst/>
          </a:prstGeom>
        </p:spPr>
      </p:pic>
      <p:pic>
        <p:nvPicPr>
          <p:cNvPr id="12" name="Graphic 11" descr="Closed book">
            <a:extLst>
              <a:ext uri="{FF2B5EF4-FFF2-40B4-BE49-F238E27FC236}">
                <a16:creationId xmlns:a16="http://schemas.microsoft.com/office/drawing/2014/main" id="{67578A3E-009D-4FB2-BA07-766C6AFFC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27502" y="4802821"/>
            <a:ext cx="395056" cy="395056"/>
          </a:xfrm>
          <a:prstGeom prst="rect">
            <a:avLst/>
          </a:prstGeom>
        </p:spPr>
      </p:pic>
      <p:pic>
        <p:nvPicPr>
          <p:cNvPr id="13" name="Graphic 12" descr="Closed book">
            <a:extLst>
              <a:ext uri="{FF2B5EF4-FFF2-40B4-BE49-F238E27FC236}">
                <a16:creationId xmlns:a16="http://schemas.microsoft.com/office/drawing/2014/main" id="{CB822A22-0413-4FEE-B29A-0C1DEC907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46231" y="4809478"/>
            <a:ext cx="395056" cy="395056"/>
          </a:xfrm>
          <a:prstGeom prst="rect">
            <a:avLst/>
          </a:prstGeom>
        </p:spPr>
      </p:pic>
      <p:pic>
        <p:nvPicPr>
          <p:cNvPr id="14" name="Graphic 13" descr="Closed book">
            <a:extLst>
              <a:ext uri="{FF2B5EF4-FFF2-40B4-BE49-F238E27FC236}">
                <a16:creationId xmlns:a16="http://schemas.microsoft.com/office/drawing/2014/main" id="{F133F5C6-5DA5-4D79-9F48-53AB71058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2461" y="4789176"/>
            <a:ext cx="395056" cy="395056"/>
          </a:xfrm>
          <a:prstGeom prst="rect">
            <a:avLst/>
          </a:prstGeom>
        </p:spPr>
      </p:pic>
      <p:pic>
        <p:nvPicPr>
          <p:cNvPr id="15" name="Graphic 14" descr="Closed book">
            <a:extLst>
              <a:ext uri="{FF2B5EF4-FFF2-40B4-BE49-F238E27FC236}">
                <a16:creationId xmlns:a16="http://schemas.microsoft.com/office/drawing/2014/main" id="{E117E6C6-EF83-4A83-A909-593F3C259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63104" y="4786955"/>
            <a:ext cx="395056" cy="395056"/>
          </a:xfrm>
          <a:prstGeom prst="rect">
            <a:avLst/>
          </a:prstGeom>
        </p:spPr>
      </p:pic>
      <p:pic>
        <p:nvPicPr>
          <p:cNvPr id="16" name="Graphic 15" descr="Closed book">
            <a:extLst>
              <a:ext uri="{FF2B5EF4-FFF2-40B4-BE49-F238E27FC236}">
                <a16:creationId xmlns:a16="http://schemas.microsoft.com/office/drawing/2014/main" id="{9E2A07CA-2779-4905-8AF7-8D777823A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10992" y="5266350"/>
            <a:ext cx="395056" cy="395056"/>
          </a:xfrm>
          <a:prstGeom prst="rect">
            <a:avLst/>
          </a:prstGeom>
        </p:spPr>
      </p:pic>
      <p:pic>
        <p:nvPicPr>
          <p:cNvPr id="17" name="Graphic 16" descr="Closed book">
            <a:extLst>
              <a:ext uri="{FF2B5EF4-FFF2-40B4-BE49-F238E27FC236}">
                <a16:creationId xmlns:a16="http://schemas.microsoft.com/office/drawing/2014/main" id="{DCD622E7-B103-4DA1-8DC0-C9818114D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7293" y="5697534"/>
            <a:ext cx="395056" cy="395056"/>
          </a:xfrm>
          <a:prstGeom prst="rect">
            <a:avLst/>
          </a:prstGeom>
        </p:spPr>
      </p:pic>
      <p:pic>
        <p:nvPicPr>
          <p:cNvPr id="18" name="Graphic 17" descr="Closed book">
            <a:extLst>
              <a:ext uri="{FF2B5EF4-FFF2-40B4-BE49-F238E27FC236}">
                <a16:creationId xmlns:a16="http://schemas.microsoft.com/office/drawing/2014/main" id="{FA7A71D8-7806-40F4-B5DF-620318948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2349" y="5697534"/>
            <a:ext cx="395056" cy="395056"/>
          </a:xfrm>
          <a:prstGeom prst="rect">
            <a:avLst/>
          </a:prstGeom>
        </p:spPr>
      </p:pic>
      <p:pic>
        <p:nvPicPr>
          <p:cNvPr id="19" name="Graphic 18" descr="Closed book">
            <a:extLst>
              <a:ext uri="{FF2B5EF4-FFF2-40B4-BE49-F238E27FC236}">
                <a16:creationId xmlns:a16="http://schemas.microsoft.com/office/drawing/2014/main" id="{86142C25-B324-41BA-AEFF-935607FF7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46231" y="5691206"/>
            <a:ext cx="395056" cy="395056"/>
          </a:xfrm>
          <a:prstGeom prst="rect">
            <a:avLst/>
          </a:prstGeom>
        </p:spPr>
      </p:pic>
      <p:pic>
        <p:nvPicPr>
          <p:cNvPr id="20" name="Graphic 19" descr="Closed book">
            <a:extLst>
              <a:ext uri="{FF2B5EF4-FFF2-40B4-BE49-F238E27FC236}">
                <a16:creationId xmlns:a16="http://schemas.microsoft.com/office/drawing/2014/main" id="{4C5D38DA-12EA-4E3E-A0F9-2EAFD9065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5725" y="5687385"/>
            <a:ext cx="395056" cy="395056"/>
          </a:xfrm>
          <a:prstGeom prst="rect">
            <a:avLst/>
          </a:prstGeom>
        </p:spPr>
      </p:pic>
      <p:pic>
        <p:nvPicPr>
          <p:cNvPr id="21" name="Graphic 20" descr="Closed book">
            <a:extLst>
              <a:ext uri="{FF2B5EF4-FFF2-40B4-BE49-F238E27FC236}">
                <a16:creationId xmlns:a16="http://schemas.microsoft.com/office/drawing/2014/main" id="{E6515646-E7E9-4DCB-9918-371E793E1A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30050" y="5708633"/>
            <a:ext cx="395056" cy="395056"/>
          </a:xfrm>
          <a:prstGeom prst="rect">
            <a:avLst/>
          </a:prstGeom>
        </p:spPr>
      </p:pic>
      <p:pic>
        <p:nvPicPr>
          <p:cNvPr id="22" name="Graphic 21" descr="Closed book">
            <a:extLst>
              <a:ext uri="{FF2B5EF4-FFF2-40B4-BE49-F238E27FC236}">
                <a16:creationId xmlns:a16="http://schemas.microsoft.com/office/drawing/2014/main" id="{42078314-52BB-4CF2-9AAC-DD755E5E5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5442" y="5697534"/>
            <a:ext cx="395056" cy="395056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A2C4763-A073-4208-B060-BC4E2590D0B3}"/>
              </a:ext>
            </a:extLst>
          </p:cNvPr>
          <p:cNvCxnSpPr>
            <a:cxnSpLocks/>
          </p:cNvCxnSpPr>
          <p:nvPr/>
        </p:nvCxnSpPr>
        <p:spPr>
          <a:xfrm>
            <a:off x="5163104" y="2459114"/>
            <a:ext cx="1903521" cy="452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620D459-8B07-4AFC-ACE7-5BE59CF3C5AD}"/>
              </a:ext>
            </a:extLst>
          </p:cNvPr>
          <p:cNvSpPr txBox="1"/>
          <p:nvPr/>
        </p:nvSpPr>
        <p:spPr>
          <a:xfrm>
            <a:off x="1121173" y="2113216"/>
            <a:ext cx="3868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This is the key. It tells us how much one picture represents.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1 picture of a book means that they have read one book.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C30104-1A00-4AB6-993E-2F81DFC76D57}"/>
              </a:ext>
            </a:extLst>
          </p:cNvPr>
          <p:cNvSpPr txBox="1"/>
          <p:nvPr/>
        </p:nvSpPr>
        <p:spPr>
          <a:xfrm>
            <a:off x="10113939" y="4027849"/>
            <a:ext cx="17929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can count to find out how many they have read in total. We can add this as a separate column at the end. 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BD5F96EE-BBF1-45B3-BA4B-4CAD05CD2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982112"/>
              </p:ext>
            </p:extLst>
          </p:nvPr>
        </p:nvGraphicFramePr>
        <p:xfrm>
          <a:off x="7551938" y="3834297"/>
          <a:ext cx="1792922" cy="228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922">
                  <a:extLst>
                    <a:ext uri="{9D8B030D-6E8A-4147-A177-3AD203B41FA5}">
                      <a16:colId xmlns:a16="http://schemas.microsoft.com/office/drawing/2014/main" val="117411938"/>
                    </a:ext>
                  </a:extLst>
                </a:gridCol>
              </a:tblGrid>
              <a:tr h="45727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Total number of books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17765"/>
                  </a:ext>
                </a:extLst>
              </a:tr>
              <a:tr h="45727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104316"/>
                  </a:ext>
                </a:extLst>
              </a:tr>
              <a:tr h="45727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704988"/>
                  </a:ext>
                </a:extLst>
              </a:tr>
              <a:tr h="45727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399224"/>
                  </a:ext>
                </a:extLst>
              </a:tr>
              <a:tr h="45727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45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14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3C0CCF-7471-4408-A8A4-E466F1FB958B}"/>
              </a:ext>
            </a:extLst>
          </p:cNvPr>
          <p:cNvSpPr txBox="1"/>
          <p:nvPr/>
        </p:nvSpPr>
        <p:spPr>
          <a:xfrm>
            <a:off x="1757779" y="426128"/>
            <a:ext cx="909073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Fill in the totals column on this pictogram.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E792B16-F2B0-4B46-AAF9-B2B175889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45381"/>
              </p:ext>
            </p:extLst>
          </p:nvPr>
        </p:nvGraphicFramePr>
        <p:xfrm>
          <a:off x="1550633" y="3429000"/>
          <a:ext cx="9090734" cy="3063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020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436310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  <a:gridCol w="1712404">
                  <a:extLst>
                    <a:ext uri="{9D8B030D-6E8A-4147-A177-3AD203B41FA5}">
                      <a16:colId xmlns:a16="http://schemas.microsoft.com/office/drawing/2014/main" val="3102379034"/>
                    </a:ext>
                  </a:extLst>
                </a:gridCol>
              </a:tblGrid>
              <a:tr h="3817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Lucy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825384">
                <a:tc>
                  <a:txBody>
                    <a:bodyPr/>
                    <a:lstStyle/>
                    <a:p>
                      <a:r>
                        <a:rPr lang="en-GB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Max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618637">
                <a:tc>
                  <a:txBody>
                    <a:bodyPr/>
                    <a:lstStyle/>
                    <a:p>
                      <a:r>
                        <a:rPr lang="en-GB" dirty="0"/>
                        <a:t>Mike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2C75246-40E0-432B-A18B-673BC25B975D}"/>
              </a:ext>
            </a:extLst>
          </p:cNvPr>
          <p:cNvSpPr txBox="1"/>
          <p:nvPr/>
        </p:nvSpPr>
        <p:spPr>
          <a:xfrm>
            <a:off x="1237695" y="1192899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number of sunflowers in each garden.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595922-4F0D-42C4-A296-A114DB9218F2}"/>
              </a:ext>
            </a:extLst>
          </p:cNvPr>
          <p:cNvSpPr/>
          <p:nvPr/>
        </p:nvSpPr>
        <p:spPr>
          <a:xfrm>
            <a:off x="3857718" y="2149102"/>
            <a:ext cx="3710866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sunflower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0C9D77A-E150-4DF9-B427-B4706BEF1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969" y="3940945"/>
            <a:ext cx="388583" cy="3885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5C9811-BDA9-4939-9A1F-92C783A29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063" y="3940945"/>
            <a:ext cx="388583" cy="38858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436ED5-968C-4029-A802-7C61AB4F6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157" y="3940944"/>
            <a:ext cx="388583" cy="3885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4FC7BC-C144-4F9B-A74D-85C59D6D8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251" y="3940943"/>
            <a:ext cx="388583" cy="3885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F77DF1-2357-4D41-8491-A3EA30FEAC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345" y="3940942"/>
            <a:ext cx="388583" cy="3885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F2CEC41-3C07-46AE-A29A-2CA0A5FC8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439" y="3911531"/>
            <a:ext cx="388583" cy="38858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AC65A7-B01E-4C39-908D-94A9BD8DE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969" y="4647181"/>
            <a:ext cx="388583" cy="38858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D9CABA-8153-4680-ACB6-EA748BFF8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552" y="4647180"/>
            <a:ext cx="388583" cy="3885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4B7045-64AF-4BC3-96CD-1CB121DBB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135" y="4662157"/>
            <a:ext cx="388583" cy="3885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8599A6E-F2EA-416E-811C-4A42CD5CB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718" y="4647723"/>
            <a:ext cx="388583" cy="38858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DA50F0C-7E1E-4B06-B1CF-06232141C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359" y="5400657"/>
            <a:ext cx="388583" cy="3885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39D35C0-D4D1-463D-BD9C-AC671C9A5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359" y="6002005"/>
            <a:ext cx="388583" cy="38858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0D3E303-AD5B-46C4-8EC1-BB859C346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942" y="6011424"/>
            <a:ext cx="388583" cy="3885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F02D696-F19F-4416-9A3A-A52C50ED1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450" y="5998905"/>
            <a:ext cx="388583" cy="388583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FCE3738-5507-44E7-AC82-94BEDCE1F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033" y="5984471"/>
            <a:ext cx="388583" cy="38858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F1FA848-A35A-4E1B-863D-91699D61E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053" y="5991688"/>
            <a:ext cx="388583" cy="38858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FFA037A-CF96-4750-BB80-62CD8B4D1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052" y="2722024"/>
            <a:ext cx="388583" cy="38858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BEF3FF4-304F-4D99-9EA5-979EBE4C624C}"/>
              </a:ext>
            </a:extLst>
          </p:cNvPr>
          <p:cNvSpPr txBox="1"/>
          <p:nvPr/>
        </p:nvSpPr>
        <p:spPr>
          <a:xfrm>
            <a:off x="8247356" y="1959670"/>
            <a:ext cx="3409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picture is one sunflower so we need to count the sunflowers.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900732E-02A1-46D5-A337-8E9F0DB87BC7}"/>
              </a:ext>
            </a:extLst>
          </p:cNvPr>
          <p:cNvCxnSpPr/>
          <p:nvPr/>
        </p:nvCxnSpPr>
        <p:spPr>
          <a:xfrm flipV="1">
            <a:off x="2565647" y="3940942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703CA81-0A46-405C-9A38-AF745AFDE28A}"/>
              </a:ext>
            </a:extLst>
          </p:cNvPr>
          <p:cNvCxnSpPr/>
          <p:nvPr/>
        </p:nvCxnSpPr>
        <p:spPr>
          <a:xfrm flipV="1">
            <a:off x="3052901" y="3970353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49CBCA-4409-4AB1-A137-313004F7A833}"/>
              </a:ext>
            </a:extLst>
          </p:cNvPr>
          <p:cNvCxnSpPr/>
          <p:nvPr/>
        </p:nvCxnSpPr>
        <p:spPr>
          <a:xfrm flipV="1">
            <a:off x="3464190" y="3977570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D1812F1-0C5F-429B-AFAF-BC2028AA5579}"/>
              </a:ext>
            </a:extLst>
          </p:cNvPr>
          <p:cNvCxnSpPr/>
          <p:nvPr/>
        </p:nvCxnSpPr>
        <p:spPr>
          <a:xfrm flipV="1">
            <a:off x="3855684" y="3977570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972ABC-7CD6-42B5-9755-AF3A07884F1B}"/>
              </a:ext>
            </a:extLst>
          </p:cNvPr>
          <p:cNvCxnSpPr/>
          <p:nvPr/>
        </p:nvCxnSpPr>
        <p:spPr>
          <a:xfrm flipV="1">
            <a:off x="4244267" y="3960692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1D4E33B-E2B7-47FD-AC10-A6F71C9431A2}"/>
              </a:ext>
            </a:extLst>
          </p:cNvPr>
          <p:cNvCxnSpPr/>
          <p:nvPr/>
        </p:nvCxnSpPr>
        <p:spPr>
          <a:xfrm flipV="1">
            <a:off x="4721629" y="3960692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6051558-696E-47A7-8A4E-6A52D36DF0B6}"/>
              </a:ext>
            </a:extLst>
          </p:cNvPr>
          <p:cNvSpPr txBox="1"/>
          <p:nvPr/>
        </p:nvSpPr>
        <p:spPr>
          <a:xfrm>
            <a:off x="9500031" y="3911531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AB0824E-E434-4AF1-BAA0-A678482B090B}"/>
              </a:ext>
            </a:extLst>
          </p:cNvPr>
          <p:cNvCxnSpPr/>
          <p:nvPr/>
        </p:nvCxnSpPr>
        <p:spPr>
          <a:xfrm flipV="1">
            <a:off x="2610037" y="4698488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F236B71-0CA5-45A4-A1BC-537588F65260}"/>
              </a:ext>
            </a:extLst>
          </p:cNvPr>
          <p:cNvCxnSpPr/>
          <p:nvPr/>
        </p:nvCxnSpPr>
        <p:spPr>
          <a:xfrm flipV="1">
            <a:off x="3025252" y="4679739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A925E8D-CCFD-4FCE-A932-7A478B7D88B8}"/>
              </a:ext>
            </a:extLst>
          </p:cNvPr>
          <p:cNvCxnSpPr/>
          <p:nvPr/>
        </p:nvCxnSpPr>
        <p:spPr>
          <a:xfrm flipV="1">
            <a:off x="3376288" y="4698488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73D2804-488B-45C3-8A1F-03D003FAD7C9}"/>
              </a:ext>
            </a:extLst>
          </p:cNvPr>
          <p:cNvCxnSpPr/>
          <p:nvPr/>
        </p:nvCxnSpPr>
        <p:spPr>
          <a:xfrm flipV="1">
            <a:off x="3791503" y="4647180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A8410B55-9B39-4B57-AD59-7F3C5CDF265A}"/>
              </a:ext>
            </a:extLst>
          </p:cNvPr>
          <p:cNvSpPr txBox="1"/>
          <p:nvPr/>
        </p:nvSpPr>
        <p:spPr>
          <a:xfrm>
            <a:off x="9535542" y="4652058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D43B2EA-8828-4EE1-84D2-E02DD6393B0D}"/>
              </a:ext>
            </a:extLst>
          </p:cNvPr>
          <p:cNvCxnSpPr/>
          <p:nvPr/>
        </p:nvCxnSpPr>
        <p:spPr>
          <a:xfrm flipV="1">
            <a:off x="2628807" y="5476082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95941F8-0585-4650-95C5-03D85B5334D8}"/>
              </a:ext>
            </a:extLst>
          </p:cNvPr>
          <p:cNvSpPr txBox="1"/>
          <p:nvPr/>
        </p:nvSpPr>
        <p:spPr>
          <a:xfrm>
            <a:off x="9500031" y="5387380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F1C6073-173B-489C-B5EA-5B6D153DDE8B}"/>
              </a:ext>
            </a:extLst>
          </p:cNvPr>
          <p:cNvCxnSpPr/>
          <p:nvPr/>
        </p:nvCxnSpPr>
        <p:spPr>
          <a:xfrm flipV="1">
            <a:off x="2643003" y="6018759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70187C8-CCA6-495C-88D2-9440CFCC16B9}"/>
              </a:ext>
            </a:extLst>
          </p:cNvPr>
          <p:cNvCxnSpPr/>
          <p:nvPr/>
        </p:nvCxnSpPr>
        <p:spPr>
          <a:xfrm flipV="1">
            <a:off x="2987706" y="6080590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871AEB4-990E-4532-BAF4-0FE72455702A}"/>
              </a:ext>
            </a:extLst>
          </p:cNvPr>
          <p:cNvCxnSpPr/>
          <p:nvPr/>
        </p:nvCxnSpPr>
        <p:spPr>
          <a:xfrm flipV="1">
            <a:off x="3376287" y="6048194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C4457B3-3E9D-494C-AFE4-D988EC09852B}"/>
              </a:ext>
            </a:extLst>
          </p:cNvPr>
          <p:cNvCxnSpPr/>
          <p:nvPr/>
        </p:nvCxnSpPr>
        <p:spPr>
          <a:xfrm flipV="1">
            <a:off x="3738378" y="6010395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A704FB5-F4E1-43E2-B070-38A8C899C664}"/>
              </a:ext>
            </a:extLst>
          </p:cNvPr>
          <p:cNvCxnSpPr/>
          <p:nvPr/>
        </p:nvCxnSpPr>
        <p:spPr>
          <a:xfrm flipV="1">
            <a:off x="4130890" y="6080590"/>
            <a:ext cx="514905" cy="3591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47C6B98-4157-4518-8343-D0204B52B818}"/>
              </a:ext>
            </a:extLst>
          </p:cNvPr>
          <p:cNvSpPr txBox="1"/>
          <p:nvPr/>
        </p:nvSpPr>
        <p:spPr>
          <a:xfrm>
            <a:off x="9500030" y="6038034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7470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37" grpId="0"/>
      <p:bldP spid="39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3C0CCF-7471-4408-A8A4-E466F1FB958B}"/>
              </a:ext>
            </a:extLst>
          </p:cNvPr>
          <p:cNvSpPr txBox="1"/>
          <p:nvPr/>
        </p:nvSpPr>
        <p:spPr>
          <a:xfrm>
            <a:off x="1757779" y="426128"/>
            <a:ext cx="9090734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Fill in the totals column on this pictogram.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E792B16-F2B0-4B46-AAF9-B2B175889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387155"/>
              </p:ext>
            </p:extLst>
          </p:nvPr>
        </p:nvGraphicFramePr>
        <p:xfrm>
          <a:off x="896645" y="3429001"/>
          <a:ext cx="9744723" cy="232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283">
                  <a:extLst>
                    <a:ext uri="{9D8B030D-6E8A-4147-A177-3AD203B41FA5}">
                      <a16:colId xmlns:a16="http://schemas.microsoft.com/office/drawing/2014/main" val="715014712"/>
                    </a:ext>
                  </a:extLst>
                </a:gridCol>
                <a:gridCol w="6550845">
                  <a:extLst>
                    <a:ext uri="{9D8B030D-6E8A-4147-A177-3AD203B41FA5}">
                      <a16:colId xmlns:a16="http://schemas.microsoft.com/office/drawing/2014/main" val="2824606451"/>
                    </a:ext>
                  </a:extLst>
                </a:gridCol>
                <a:gridCol w="1835595">
                  <a:extLst>
                    <a:ext uri="{9D8B030D-6E8A-4147-A177-3AD203B41FA5}">
                      <a16:colId xmlns:a16="http://schemas.microsoft.com/office/drawing/2014/main" val="3102379034"/>
                    </a:ext>
                  </a:extLst>
                </a:gridCol>
              </a:tblGrid>
              <a:tr h="332205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Person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Pictogram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Total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153336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009211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07337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38749"/>
                  </a:ext>
                </a:extLst>
              </a:tr>
              <a:tr h="332205"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170935"/>
                  </a:ext>
                </a:extLst>
              </a:tr>
              <a:tr h="494028"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9407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2C75246-40E0-432B-A18B-673BC25B975D}"/>
              </a:ext>
            </a:extLst>
          </p:cNvPr>
          <p:cNvSpPr txBox="1"/>
          <p:nvPr/>
        </p:nvSpPr>
        <p:spPr>
          <a:xfrm>
            <a:off x="1237695" y="1192899"/>
            <a:ext cx="10130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pictogram to show the amount of butterflies I saw on each day.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595922-4F0D-42C4-A296-A114DB9218F2}"/>
              </a:ext>
            </a:extLst>
          </p:cNvPr>
          <p:cNvSpPr/>
          <p:nvPr/>
        </p:nvSpPr>
        <p:spPr>
          <a:xfrm>
            <a:off x="3857718" y="2149102"/>
            <a:ext cx="3710866" cy="10963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Key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            = 1 butterfly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EF3FF4-304F-4D99-9EA5-979EBE4C624C}"/>
              </a:ext>
            </a:extLst>
          </p:cNvPr>
          <p:cNvSpPr txBox="1"/>
          <p:nvPr/>
        </p:nvSpPr>
        <p:spPr>
          <a:xfrm>
            <a:off x="8247356" y="1959670"/>
            <a:ext cx="3409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picture is one butterfly so we need to count the butterflies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051558-696E-47A7-8A4E-6A52D36DF0B6}"/>
              </a:ext>
            </a:extLst>
          </p:cNvPr>
          <p:cNvSpPr txBox="1"/>
          <p:nvPr/>
        </p:nvSpPr>
        <p:spPr>
          <a:xfrm>
            <a:off x="9500030" y="3829058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410B55-9B39-4B57-AD59-7F3C5CDF265A}"/>
              </a:ext>
            </a:extLst>
          </p:cNvPr>
          <p:cNvSpPr txBox="1"/>
          <p:nvPr/>
        </p:nvSpPr>
        <p:spPr>
          <a:xfrm>
            <a:off x="9500030" y="4190792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5941F8-0585-4650-95C5-03D85B5334D8}"/>
              </a:ext>
            </a:extLst>
          </p:cNvPr>
          <p:cNvSpPr txBox="1"/>
          <p:nvPr/>
        </p:nvSpPr>
        <p:spPr>
          <a:xfrm>
            <a:off x="9500030" y="4553023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7C6B98-4157-4518-8343-D0204B52B818}"/>
              </a:ext>
            </a:extLst>
          </p:cNvPr>
          <p:cNvSpPr txBox="1"/>
          <p:nvPr/>
        </p:nvSpPr>
        <p:spPr>
          <a:xfrm>
            <a:off x="9500030" y="4934450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pic>
        <p:nvPicPr>
          <p:cNvPr id="25" name="Graphic 24" descr="Butterfly">
            <a:extLst>
              <a:ext uri="{FF2B5EF4-FFF2-40B4-BE49-F238E27FC236}">
                <a16:creationId xmlns:a16="http://schemas.microsoft.com/office/drawing/2014/main" id="{776092DE-7496-4CAE-BAB2-D9F5C9521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8676" y="2603559"/>
            <a:ext cx="641936" cy="641936"/>
          </a:xfrm>
          <a:prstGeom prst="rect">
            <a:avLst/>
          </a:prstGeom>
        </p:spPr>
      </p:pic>
      <p:pic>
        <p:nvPicPr>
          <p:cNvPr id="47" name="Graphic 46" descr="Butterfly">
            <a:extLst>
              <a:ext uri="{FF2B5EF4-FFF2-40B4-BE49-F238E27FC236}">
                <a16:creationId xmlns:a16="http://schemas.microsoft.com/office/drawing/2014/main" id="{9F6BC81C-0CF0-4CEA-BFE2-F24F0D56CA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8687" y="3791219"/>
            <a:ext cx="468367" cy="468367"/>
          </a:xfrm>
          <a:prstGeom prst="rect">
            <a:avLst/>
          </a:prstGeom>
        </p:spPr>
      </p:pic>
      <p:pic>
        <p:nvPicPr>
          <p:cNvPr id="48" name="Graphic 47" descr="Butterfly">
            <a:extLst>
              <a:ext uri="{FF2B5EF4-FFF2-40B4-BE49-F238E27FC236}">
                <a16:creationId xmlns:a16="http://schemas.microsoft.com/office/drawing/2014/main" id="{B2470E6B-961A-469E-9465-3D4571E97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58686" y="4136585"/>
            <a:ext cx="468367" cy="468367"/>
          </a:xfrm>
          <a:prstGeom prst="rect">
            <a:avLst/>
          </a:prstGeom>
        </p:spPr>
      </p:pic>
      <p:pic>
        <p:nvPicPr>
          <p:cNvPr id="49" name="Graphic 48" descr="Butterfly">
            <a:extLst>
              <a:ext uri="{FF2B5EF4-FFF2-40B4-BE49-F238E27FC236}">
                <a16:creationId xmlns:a16="http://schemas.microsoft.com/office/drawing/2014/main" id="{8C24FD13-0D03-4581-BA32-E2536D9CE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7053" y="4141129"/>
            <a:ext cx="468367" cy="468367"/>
          </a:xfrm>
          <a:prstGeom prst="rect">
            <a:avLst/>
          </a:prstGeom>
        </p:spPr>
      </p:pic>
      <p:pic>
        <p:nvPicPr>
          <p:cNvPr id="50" name="Graphic 49" descr="Butterfly">
            <a:extLst>
              <a:ext uri="{FF2B5EF4-FFF2-40B4-BE49-F238E27FC236}">
                <a16:creationId xmlns:a16="http://schemas.microsoft.com/office/drawing/2014/main" id="{BCE588F9-ECCA-48E8-B072-A616ACFA2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5420" y="4136585"/>
            <a:ext cx="468367" cy="468367"/>
          </a:xfrm>
          <a:prstGeom prst="rect">
            <a:avLst/>
          </a:prstGeom>
        </p:spPr>
      </p:pic>
      <p:pic>
        <p:nvPicPr>
          <p:cNvPr id="51" name="Graphic 50" descr="Butterfly">
            <a:extLst>
              <a:ext uri="{FF2B5EF4-FFF2-40B4-BE49-F238E27FC236}">
                <a16:creationId xmlns:a16="http://schemas.microsoft.com/office/drawing/2014/main" id="{65465157-C08F-44EB-A767-ABB61D459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4492" y="4144083"/>
            <a:ext cx="468367" cy="468367"/>
          </a:xfrm>
          <a:prstGeom prst="rect">
            <a:avLst/>
          </a:prstGeom>
        </p:spPr>
      </p:pic>
      <p:pic>
        <p:nvPicPr>
          <p:cNvPr id="52" name="Graphic 51" descr="Butterfly">
            <a:extLst>
              <a:ext uri="{FF2B5EF4-FFF2-40B4-BE49-F238E27FC236}">
                <a16:creationId xmlns:a16="http://schemas.microsoft.com/office/drawing/2014/main" id="{387016AC-6051-4FBB-8DCA-9F9C4B0623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77981" y="4484639"/>
            <a:ext cx="468367" cy="468367"/>
          </a:xfrm>
          <a:prstGeom prst="rect">
            <a:avLst/>
          </a:prstGeom>
        </p:spPr>
      </p:pic>
      <p:pic>
        <p:nvPicPr>
          <p:cNvPr id="53" name="Graphic 52" descr="Butterfly">
            <a:extLst>
              <a:ext uri="{FF2B5EF4-FFF2-40B4-BE49-F238E27FC236}">
                <a16:creationId xmlns:a16="http://schemas.microsoft.com/office/drawing/2014/main" id="{EF0794DB-A51A-44CE-8AC1-B9065F781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0300" y="4493393"/>
            <a:ext cx="468367" cy="468367"/>
          </a:xfrm>
          <a:prstGeom prst="rect">
            <a:avLst/>
          </a:prstGeom>
        </p:spPr>
      </p:pic>
      <p:pic>
        <p:nvPicPr>
          <p:cNvPr id="54" name="Graphic 53" descr="Butterfly">
            <a:extLst>
              <a:ext uri="{FF2B5EF4-FFF2-40B4-BE49-F238E27FC236}">
                <a16:creationId xmlns:a16="http://schemas.microsoft.com/office/drawing/2014/main" id="{BF2AFCE8-EAB5-4EAE-8953-CDBB5DC22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2173" y="4500740"/>
            <a:ext cx="468367" cy="468367"/>
          </a:xfrm>
          <a:prstGeom prst="rect">
            <a:avLst/>
          </a:prstGeom>
        </p:spPr>
      </p:pic>
      <p:pic>
        <p:nvPicPr>
          <p:cNvPr id="55" name="Graphic 54" descr="Butterfly">
            <a:extLst>
              <a:ext uri="{FF2B5EF4-FFF2-40B4-BE49-F238E27FC236}">
                <a16:creationId xmlns:a16="http://schemas.microsoft.com/office/drawing/2014/main" id="{00FEDCBF-5C97-4790-B40E-86FC3007E8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4492" y="4509494"/>
            <a:ext cx="468367" cy="468367"/>
          </a:xfrm>
          <a:prstGeom prst="rect">
            <a:avLst/>
          </a:prstGeom>
        </p:spPr>
      </p:pic>
      <p:pic>
        <p:nvPicPr>
          <p:cNvPr id="56" name="Graphic 55" descr="Butterfly">
            <a:extLst>
              <a:ext uri="{FF2B5EF4-FFF2-40B4-BE49-F238E27FC236}">
                <a16:creationId xmlns:a16="http://schemas.microsoft.com/office/drawing/2014/main" id="{DCDD5E62-3F02-4FF0-B9EB-0120FF82AB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13531" y="4511080"/>
            <a:ext cx="468367" cy="468367"/>
          </a:xfrm>
          <a:prstGeom prst="rect">
            <a:avLst/>
          </a:prstGeom>
        </p:spPr>
      </p:pic>
      <p:pic>
        <p:nvPicPr>
          <p:cNvPr id="57" name="Graphic 56" descr="Butterfly">
            <a:extLst>
              <a:ext uri="{FF2B5EF4-FFF2-40B4-BE49-F238E27FC236}">
                <a16:creationId xmlns:a16="http://schemas.microsoft.com/office/drawing/2014/main" id="{1312F5D4-2CAE-4FE4-A430-611A3CABE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85850" y="4519834"/>
            <a:ext cx="468367" cy="468367"/>
          </a:xfrm>
          <a:prstGeom prst="rect">
            <a:avLst/>
          </a:prstGeom>
        </p:spPr>
      </p:pic>
      <p:pic>
        <p:nvPicPr>
          <p:cNvPr id="58" name="Graphic 57" descr="Butterfly">
            <a:extLst>
              <a:ext uri="{FF2B5EF4-FFF2-40B4-BE49-F238E27FC236}">
                <a16:creationId xmlns:a16="http://schemas.microsoft.com/office/drawing/2014/main" id="{72F307EC-6453-4CF5-AB82-CBD13EFB9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4889" y="4544269"/>
            <a:ext cx="468367" cy="468367"/>
          </a:xfrm>
          <a:prstGeom prst="rect">
            <a:avLst/>
          </a:prstGeom>
        </p:spPr>
      </p:pic>
      <p:pic>
        <p:nvPicPr>
          <p:cNvPr id="59" name="Graphic 58" descr="Butterfly">
            <a:extLst>
              <a:ext uri="{FF2B5EF4-FFF2-40B4-BE49-F238E27FC236}">
                <a16:creationId xmlns:a16="http://schemas.microsoft.com/office/drawing/2014/main" id="{24EBF6BF-C1A6-4FC2-8FBD-5357F46702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27208" y="4553023"/>
            <a:ext cx="468367" cy="468367"/>
          </a:xfrm>
          <a:prstGeom prst="rect">
            <a:avLst/>
          </a:prstGeom>
        </p:spPr>
      </p:pic>
      <p:pic>
        <p:nvPicPr>
          <p:cNvPr id="60" name="Graphic 59" descr="Butterfly">
            <a:extLst>
              <a:ext uri="{FF2B5EF4-FFF2-40B4-BE49-F238E27FC236}">
                <a16:creationId xmlns:a16="http://schemas.microsoft.com/office/drawing/2014/main" id="{C6ADD924-488D-4A30-A17D-96F2E03ED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3324" y="4864895"/>
            <a:ext cx="468367" cy="468367"/>
          </a:xfrm>
          <a:prstGeom prst="rect">
            <a:avLst/>
          </a:prstGeom>
        </p:spPr>
      </p:pic>
      <p:pic>
        <p:nvPicPr>
          <p:cNvPr id="61" name="Graphic 60" descr="Butterfly">
            <a:extLst>
              <a:ext uri="{FF2B5EF4-FFF2-40B4-BE49-F238E27FC236}">
                <a16:creationId xmlns:a16="http://schemas.microsoft.com/office/drawing/2014/main" id="{0768C623-46E3-4F6C-BD9E-751980F5F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5643" y="4873649"/>
            <a:ext cx="468367" cy="468367"/>
          </a:xfrm>
          <a:prstGeom prst="rect">
            <a:avLst/>
          </a:prstGeom>
        </p:spPr>
      </p:pic>
      <p:pic>
        <p:nvPicPr>
          <p:cNvPr id="62" name="Graphic 61" descr="Butterfly">
            <a:extLst>
              <a:ext uri="{FF2B5EF4-FFF2-40B4-BE49-F238E27FC236}">
                <a16:creationId xmlns:a16="http://schemas.microsoft.com/office/drawing/2014/main" id="{6023DD6B-3EB3-4C41-B753-C715A97773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93324" y="5287762"/>
            <a:ext cx="468367" cy="468367"/>
          </a:xfrm>
          <a:prstGeom prst="rect">
            <a:avLst/>
          </a:prstGeom>
        </p:spPr>
      </p:pic>
      <p:pic>
        <p:nvPicPr>
          <p:cNvPr id="63" name="Graphic 62" descr="Butterfly">
            <a:extLst>
              <a:ext uri="{FF2B5EF4-FFF2-40B4-BE49-F238E27FC236}">
                <a16:creationId xmlns:a16="http://schemas.microsoft.com/office/drawing/2014/main" id="{C7F03664-EAC7-4966-9C10-34B79BD1D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5643" y="5296516"/>
            <a:ext cx="468367" cy="468367"/>
          </a:xfrm>
          <a:prstGeom prst="rect">
            <a:avLst/>
          </a:prstGeom>
        </p:spPr>
      </p:pic>
      <p:pic>
        <p:nvPicPr>
          <p:cNvPr id="64" name="Graphic 63" descr="Butterfly">
            <a:extLst>
              <a:ext uri="{FF2B5EF4-FFF2-40B4-BE49-F238E27FC236}">
                <a16:creationId xmlns:a16="http://schemas.microsoft.com/office/drawing/2014/main" id="{06F2EA26-FB0E-41B9-844A-D334DB615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0016" y="5303782"/>
            <a:ext cx="468367" cy="468367"/>
          </a:xfrm>
          <a:prstGeom prst="rect">
            <a:avLst/>
          </a:prstGeom>
        </p:spPr>
      </p:pic>
      <p:pic>
        <p:nvPicPr>
          <p:cNvPr id="65" name="Graphic 64" descr="Butterfly">
            <a:extLst>
              <a:ext uri="{FF2B5EF4-FFF2-40B4-BE49-F238E27FC236}">
                <a16:creationId xmlns:a16="http://schemas.microsoft.com/office/drawing/2014/main" id="{1680198D-D7E3-4FA2-AD49-92F7E2998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2335" y="5312536"/>
            <a:ext cx="468367" cy="468367"/>
          </a:xfrm>
          <a:prstGeom prst="rect">
            <a:avLst/>
          </a:prstGeom>
        </p:spPr>
      </p:pic>
      <p:pic>
        <p:nvPicPr>
          <p:cNvPr id="66" name="Graphic 65" descr="Butterfly">
            <a:extLst>
              <a:ext uri="{FF2B5EF4-FFF2-40B4-BE49-F238E27FC236}">
                <a16:creationId xmlns:a16="http://schemas.microsoft.com/office/drawing/2014/main" id="{30A9DD86-ABB6-48DC-94CD-C07D52303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6425" y="5307890"/>
            <a:ext cx="468367" cy="468367"/>
          </a:xfrm>
          <a:prstGeom prst="rect">
            <a:avLst/>
          </a:prstGeom>
        </p:spPr>
      </p:pic>
      <p:pic>
        <p:nvPicPr>
          <p:cNvPr id="67" name="Graphic 66" descr="Butterfly">
            <a:extLst>
              <a:ext uri="{FF2B5EF4-FFF2-40B4-BE49-F238E27FC236}">
                <a16:creationId xmlns:a16="http://schemas.microsoft.com/office/drawing/2014/main" id="{A9DFA6A5-23F9-4E3E-88D5-FA19AC009C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4792" y="5345012"/>
            <a:ext cx="468367" cy="468367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C7CA24FF-CF1C-4688-978D-99A1A295B09D}"/>
              </a:ext>
            </a:extLst>
          </p:cNvPr>
          <p:cNvSpPr txBox="1"/>
          <p:nvPr/>
        </p:nvSpPr>
        <p:spPr>
          <a:xfrm>
            <a:off x="9500029" y="5353299"/>
            <a:ext cx="3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773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37" grpId="0"/>
      <p:bldP spid="39" grpId="0"/>
      <p:bldP spid="46" grpId="0"/>
      <p:bldP spid="6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271</TotalTime>
  <Words>245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14</cp:revision>
  <dcterms:created xsi:type="dcterms:W3CDTF">2020-04-24T09:45:13Z</dcterms:created>
  <dcterms:modified xsi:type="dcterms:W3CDTF">2020-04-24T14:16:33Z</dcterms:modified>
</cp:coreProperties>
</file>