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1" r:id="rId1"/>
  </p:sldMasterIdLst>
  <p:sldIdLst>
    <p:sldId id="256" r:id="rId2"/>
    <p:sldId id="257" r:id="rId3"/>
    <p:sldId id="263" r:id="rId4"/>
    <p:sldId id="451" r:id="rId5"/>
    <p:sldId id="452" r:id="rId6"/>
    <p:sldId id="454" r:id="rId7"/>
    <p:sldId id="453" r:id="rId8"/>
    <p:sldId id="455" r:id="rId9"/>
    <p:sldId id="456" r:id="rId10"/>
    <p:sldId id="457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aura Whitehouse" initials="LW" lastIdx="1" clrIdx="0">
    <p:extLst>
      <p:ext uri="{19B8F6BF-5375-455C-9EA6-DF929625EA0E}">
        <p15:presenceInfo xmlns:p15="http://schemas.microsoft.com/office/powerpoint/2012/main" userId="S-1-5-21-350061025-2395645628-3419119869-1627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9613" autoAdjust="0"/>
    <p:restoredTop sz="94660"/>
  </p:normalViewPr>
  <p:slideViewPr>
    <p:cSldViewPr snapToGrid="0">
      <p:cViewPr varScale="1">
        <p:scale>
          <a:sx n="86" d="100"/>
          <a:sy n="86" d="100"/>
        </p:scale>
        <p:origin x="806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539DD367-B466-43C3-BBFE-60F489189DB1}" type="datetimeFigureOut">
              <a:rPr lang="en-GB" smtClean="0"/>
              <a:t>04/06/2020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C68752F-C0C4-4161-AAA2-84664103E72A}" type="slidenum">
              <a:rPr lang="en-GB" smtClean="0"/>
              <a:t>‹#›</a:t>
            </a:fld>
            <a:endParaRPr lang="en-GB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291462853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9DD367-B466-43C3-BBFE-60F489189DB1}" type="datetimeFigureOut">
              <a:rPr lang="en-GB" smtClean="0"/>
              <a:t>04/06/2020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8752F-C0C4-4161-AAA2-84664103E72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618081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9DD367-B466-43C3-BBFE-60F489189DB1}" type="datetimeFigureOut">
              <a:rPr lang="en-GB" smtClean="0"/>
              <a:t>04/06/2020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8752F-C0C4-4161-AAA2-84664103E72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754364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9DD367-B466-43C3-BBFE-60F489189DB1}" type="datetimeFigureOut">
              <a:rPr lang="en-GB" smtClean="0"/>
              <a:t>04/06/2020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8752F-C0C4-4161-AAA2-84664103E72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201707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39DD367-B466-43C3-BBFE-60F489189DB1}" type="datetimeFigureOut">
              <a:rPr lang="en-GB" smtClean="0"/>
              <a:t>04/06/2020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C68752F-C0C4-4161-AAA2-84664103E72A}" type="slidenum">
              <a:rPr lang="en-GB" smtClean="0"/>
              <a:t>‹#›</a:t>
            </a:fld>
            <a:endParaRPr lang="en-GB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169660771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9DD367-B466-43C3-BBFE-60F489189DB1}" type="datetimeFigureOut">
              <a:rPr lang="en-GB" smtClean="0"/>
              <a:t>04/06/2020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8752F-C0C4-4161-AAA2-84664103E72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192527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9DD367-B466-43C3-BBFE-60F489189DB1}" type="datetimeFigureOut">
              <a:rPr lang="en-GB" smtClean="0"/>
              <a:t>04/06/2020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8752F-C0C4-4161-AAA2-84664103E72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079640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9DD367-B466-43C3-BBFE-60F489189DB1}" type="datetimeFigureOut">
              <a:rPr lang="en-GB" smtClean="0"/>
              <a:t>04/06/2020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8752F-C0C4-4161-AAA2-84664103E72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062584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9DD367-B466-43C3-BBFE-60F489189DB1}" type="datetimeFigureOut">
              <a:rPr lang="en-GB" smtClean="0"/>
              <a:t>04/06/2020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8752F-C0C4-4161-AAA2-84664103E72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32993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39DD367-B466-43C3-BBFE-60F489189DB1}" type="datetimeFigureOut">
              <a:rPr lang="en-GB" smtClean="0"/>
              <a:t>04/06/2020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C68752F-C0C4-4161-AAA2-84664103E72A}" type="slidenum">
              <a:rPr lang="en-GB" smtClean="0"/>
              <a:t>‹#›</a:t>
            </a:fld>
            <a:endParaRPr lang="en-GB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8141317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39DD367-B466-43C3-BBFE-60F489189DB1}" type="datetimeFigureOut">
              <a:rPr lang="en-GB" smtClean="0"/>
              <a:t>04/06/2020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C68752F-C0C4-4161-AAA2-84664103E72A}" type="slidenum">
              <a:rPr lang="en-GB" smtClean="0"/>
              <a:t>‹#›</a:t>
            </a:fld>
            <a:endParaRPr lang="en-GB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7784743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539DD367-B466-43C3-BBFE-60F489189DB1}" type="datetimeFigureOut">
              <a:rPr lang="en-GB" smtClean="0"/>
              <a:t>04/06/2020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6C68752F-C0C4-4161-AAA2-84664103E72A}" type="slidenum">
              <a:rPr lang="en-GB" smtClean="0"/>
              <a:t>‹#›</a:t>
            </a:fld>
            <a:endParaRPr lang="en-GB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4654713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2" r:id="rId1"/>
    <p:sldLayoutId id="2147483703" r:id="rId2"/>
    <p:sldLayoutId id="2147483704" r:id="rId3"/>
    <p:sldLayoutId id="2147483705" r:id="rId4"/>
    <p:sldLayoutId id="2147483706" r:id="rId5"/>
    <p:sldLayoutId id="2147483707" r:id="rId6"/>
    <p:sldLayoutId id="2147483708" r:id="rId7"/>
    <p:sldLayoutId id="2147483709" r:id="rId8"/>
    <p:sldLayoutId id="2147483710" r:id="rId9"/>
    <p:sldLayoutId id="2147483711" r:id="rId10"/>
    <p:sldLayoutId id="2147483712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1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1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13F8C5-DA2C-4C4B-B94E-01E6C0EB467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sz="6000" dirty="0"/>
              <a:t>Year 2– Measures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77ADEEF-3406-4D4D-A9E2-0CF8DEA316D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 anchor="ctr"/>
          <a:lstStyle/>
          <a:p>
            <a:r>
              <a:rPr lang="en-GB" dirty="0"/>
              <a:t>Session1 – Comparing mass </a:t>
            </a:r>
          </a:p>
        </p:txBody>
      </p:sp>
    </p:spTree>
    <p:extLst>
      <p:ext uri="{BB962C8B-B14F-4D97-AF65-F5344CB8AC3E}">
        <p14:creationId xmlns:p14="http://schemas.microsoft.com/office/powerpoint/2010/main" val="380932824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EBA4323D-CB17-4AB3-A830-4A1F96EAA4A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64855" y="1562070"/>
            <a:ext cx="3766681" cy="2518357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48E1EE24-FDB4-4B12-A4A6-EF5C67A57FF7}"/>
              </a:ext>
            </a:extLst>
          </p:cNvPr>
          <p:cNvSpPr txBox="1"/>
          <p:nvPr/>
        </p:nvSpPr>
        <p:spPr>
          <a:xfrm>
            <a:off x="1371787" y="203259"/>
            <a:ext cx="10360404" cy="1200329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dirty="0"/>
              <a:t>One pear weighs 10 cubes.</a:t>
            </a:r>
          </a:p>
          <a:p>
            <a:pPr algn="ctr"/>
            <a:endParaRPr lang="en-GB" dirty="0"/>
          </a:p>
          <a:p>
            <a:pPr algn="ctr"/>
            <a:r>
              <a:rPr lang="en-GB" dirty="0"/>
              <a:t>How many cubes will balance 1 pineapple?</a:t>
            </a:r>
          </a:p>
          <a:p>
            <a:pPr algn="ctr"/>
            <a:endParaRPr lang="en-GB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B50217E-42D9-4BA0-A392-78B933B92EB5}"/>
              </a:ext>
            </a:extLst>
          </p:cNvPr>
          <p:cNvSpPr txBox="1"/>
          <p:nvPr/>
        </p:nvSpPr>
        <p:spPr>
          <a:xfrm>
            <a:off x="5916166" y="2595678"/>
            <a:ext cx="5203375" cy="1477328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dirty="0"/>
              <a:t>One pear weighs 10 cubes.  There are 4 pears.</a:t>
            </a:r>
          </a:p>
          <a:p>
            <a:pPr algn="ctr"/>
            <a:endParaRPr lang="en-GB" dirty="0">
              <a:solidFill>
                <a:srgbClr val="FF0000"/>
              </a:solidFill>
            </a:endParaRPr>
          </a:p>
          <a:p>
            <a:pPr algn="ctr"/>
            <a:endParaRPr lang="en-GB" dirty="0">
              <a:solidFill>
                <a:srgbClr val="FF0000"/>
              </a:solidFill>
            </a:endParaRPr>
          </a:p>
          <a:p>
            <a:pPr algn="ctr"/>
            <a:endParaRPr lang="en-GB" dirty="0">
              <a:solidFill>
                <a:srgbClr val="FF0000"/>
              </a:solidFill>
            </a:endParaRPr>
          </a:p>
          <a:p>
            <a:pPr algn="ctr"/>
            <a:r>
              <a:rPr lang="en-GB" dirty="0">
                <a:solidFill>
                  <a:srgbClr val="FF0000"/>
                </a:solidFill>
              </a:rPr>
              <a:t>4 x 10 cubes = 40 cubes.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BE72480-D20D-4755-B086-19CF260CEAC1}"/>
              </a:ext>
            </a:extLst>
          </p:cNvPr>
          <p:cNvSpPr txBox="1"/>
          <p:nvPr/>
        </p:nvSpPr>
        <p:spPr>
          <a:xfrm>
            <a:off x="5916167" y="1588260"/>
            <a:ext cx="5203375" cy="646331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dirty="0"/>
              <a:t>4 pears = 2 pineapples.</a:t>
            </a:r>
          </a:p>
          <a:p>
            <a:pPr algn="ctr"/>
            <a:r>
              <a:rPr lang="en-GB" dirty="0"/>
              <a:t>4 pears is the same as 2 pineapples.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6784B75-0E3A-4E34-B6B8-21BF1CC1F696}"/>
              </a:ext>
            </a:extLst>
          </p:cNvPr>
          <p:cNvSpPr txBox="1"/>
          <p:nvPr/>
        </p:nvSpPr>
        <p:spPr>
          <a:xfrm>
            <a:off x="5916165" y="4341766"/>
            <a:ext cx="5203375" cy="923330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4 Pears = 2 pineapples </a:t>
            </a:r>
          </a:p>
          <a:p>
            <a:pPr algn="ctr"/>
            <a:r>
              <a:rPr lang="en-GB" dirty="0">
                <a:solidFill>
                  <a:schemeClr val="tx1"/>
                </a:solidFill>
              </a:rPr>
              <a:t>this means</a:t>
            </a:r>
          </a:p>
          <a:p>
            <a:pPr algn="ctr"/>
            <a:r>
              <a:rPr lang="en-GB" dirty="0">
                <a:solidFill>
                  <a:srgbClr val="FF0000"/>
                </a:solidFill>
              </a:rPr>
              <a:t>40 cubes = 2 pineapples.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38BAE11B-B43E-48C8-A086-B4969A4F13A9}"/>
              </a:ext>
            </a:extLst>
          </p:cNvPr>
          <p:cNvSpPr txBox="1"/>
          <p:nvPr/>
        </p:nvSpPr>
        <p:spPr>
          <a:xfrm>
            <a:off x="5888843" y="5515152"/>
            <a:ext cx="5203375" cy="646331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dirty="0">
                <a:solidFill>
                  <a:srgbClr val="FF0000"/>
                </a:solidFill>
              </a:rPr>
              <a:t>I only want 1 pineapple….I’ll need to divide the </a:t>
            </a:r>
            <a:r>
              <a:rPr lang="en-GB">
                <a:solidFill>
                  <a:srgbClr val="FF0000"/>
                </a:solidFill>
              </a:rPr>
              <a:t>cubes into </a:t>
            </a:r>
            <a:r>
              <a:rPr lang="en-GB" dirty="0">
                <a:solidFill>
                  <a:srgbClr val="FF0000"/>
                </a:solidFill>
              </a:rPr>
              <a:t>two.</a:t>
            </a: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165FF097-0AA2-4AE7-9967-439F01B230CB}"/>
              </a:ext>
            </a:extLst>
          </p:cNvPr>
          <p:cNvSpPr/>
          <p:nvPr/>
        </p:nvSpPr>
        <p:spPr>
          <a:xfrm>
            <a:off x="7048175" y="3346199"/>
            <a:ext cx="566928" cy="47548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94AD3029-3D44-4936-96E9-26BDD6A20F86}"/>
              </a:ext>
            </a:extLst>
          </p:cNvPr>
          <p:cNvSpPr/>
          <p:nvPr/>
        </p:nvSpPr>
        <p:spPr>
          <a:xfrm>
            <a:off x="7760210" y="3324499"/>
            <a:ext cx="566928" cy="47548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F618AFA5-9736-4E44-8D81-1EC2677383E5}"/>
              </a:ext>
            </a:extLst>
          </p:cNvPr>
          <p:cNvSpPr/>
          <p:nvPr/>
        </p:nvSpPr>
        <p:spPr>
          <a:xfrm>
            <a:off x="8485634" y="3320518"/>
            <a:ext cx="566928" cy="47548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371E2CFE-826B-4DD5-BCAD-24AC168A42E1}"/>
              </a:ext>
            </a:extLst>
          </p:cNvPr>
          <p:cNvSpPr/>
          <p:nvPr/>
        </p:nvSpPr>
        <p:spPr>
          <a:xfrm>
            <a:off x="9193204" y="3301607"/>
            <a:ext cx="566928" cy="47548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A55F1B40-9FC5-4214-B993-F38518E90EB0}"/>
              </a:ext>
            </a:extLst>
          </p:cNvPr>
          <p:cNvSpPr txBox="1"/>
          <p:nvPr/>
        </p:nvSpPr>
        <p:spPr>
          <a:xfrm>
            <a:off x="7076369" y="3342787"/>
            <a:ext cx="5087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10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31D12071-E678-4B8A-8622-F7327C9EBC47}"/>
              </a:ext>
            </a:extLst>
          </p:cNvPr>
          <p:cNvSpPr txBox="1"/>
          <p:nvPr/>
        </p:nvSpPr>
        <p:spPr>
          <a:xfrm>
            <a:off x="7790146" y="3388845"/>
            <a:ext cx="5087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20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141A508A-94B8-43CB-A563-32BCB849C20C}"/>
              </a:ext>
            </a:extLst>
          </p:cNvPr>
          <p:cNvSpPr txBox="1"/>
          <p:nvPr/>
        </p:nvSpPr>
        <p:spPr>
          <a:xfrm>
            <a:off x="8528744" y="3354685"/>
            <a:ext cx="5087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30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5E5F1B44-434C-4236-AC95-5C42D01A51B5}"/>
              </a:ext>
            </a:extLst>
          </p:cNvPr>
          <p:cNvSpPr txBox="1"/>
          <p:nvPr/>
        </p:nvSpPr>
        <p:spPr>
          <a:xfrm>
            <a:off x="9251334" y="3369136"/>
            <a:ext cx="5087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40</a:t>
            </a:r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548E9406-FF29-49C1-BD15-1CE3F8592991}"/>
              </a:ext>
            </a:extLst>
          </p:cNvPr>
          <p:cNvSpPr/>
          <p:nvPr/>
        </p:nvSpPr>
        <p:spPr>
          <a:xfrm>
            <a:off x="1072460" y="4933760"/>
            <a:ext cx="1874520" cy="148532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7F6EBF02-93BF-4017-ACCE-5409CF06EB4B}"/>
              </a:ext>
            </a:extLst>
          </p:cNvPr>
          <p:cNvSpPr/>
          <p:nvPr/>
        </p:nvSpPr>
        <p:spPr>
          <a:xfrm>
            <a:off x="3062804" y="4956493"/>
            <a:ext cx="1874520" cy="148532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D05A3407-ABC9-4D2C-9FE6-2638E349D31E}"/>
              </a:ext>
            </a:extLst>
          </p:cNvPr>
          <p:cNvSpPr txBox="1"/>
          <p:nvPr/>
        </p:nvSpPr>
        <p:spPr>
          <a:xfrm>
            <a:off x="1481112" y="5098992"/>
            <a:ext cx="120570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0 0 0 0 0 0 0 0 0 0</a:t>
            </a:r>
          </a:p>
          <a:p>
            <a:r>
              <a:rPr lang="en-GB" dirty="0"/>
              <a:t>0 0 0 0 0 </a:t>
            </a:r>
          </a:p>
          <a:p>
            <a:r>
              <a:rPr lang="en-GB" dirty="0"/>
              <a:t>0 0 0 0 0</a:t>
            </a:r>
          </a:p>
          <a:p>
            <a:endParaRPr lang="en-GB" dirty="0"/>
          </a:p>
          <a:p>
            <a:r>
              <a:rPr lang="en-GB" dirty="0"/>
              <a:t>       20 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4C9F5B0B-7C48-4A1F-B94F-0A2D2D1B79AB}"/>
              </a:ext>
            </a:extLst>
          </p:cNvPr>
          <p:cNvSpPr txBox="1"/>
          <p:nvPr/>
        </p:nvSpPr>
        <p:spPr>
          <a:xfrm>
            <a:off x="3397213" y="5106288"/>
            <a:ext cx="120570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0 0 0 0 0 0 0 0 0 0</a:t>
            </a:r>
          </a:p>
          <a:p>
            <a:r>
              <a:rPr lang="en-GB" dirty="0"/>
              <a:t>0 0 0 0 0 </a:t>
            </a:r>
          </a:p>
          <a:p>
            <a:r>
              <a:rPr lang="en-GB" dirty="0"/>
              <a:t>0 0 0 0 0</a:t>
            </a:r>
          </a:p>
          <a:p>
            <a:endParaRPr lang="en-GB" dirty="0"/>
          </a:p>
          <a:p>
            <a:r>
              <a:rPr lang="en-GB" dirty="0"/>
              <a:t>     20 </a:t>
            </a:r>
          </a:p>
        </p:txBody>
      </p: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F49088EB-39E3-4BEF-9D55-F51D8BC0D0B6}"/>
              </a:ext>
            </a:extLst>
          </p:cNvPr>
          <p:cNvCxnSpPr/>
          <p:nvPr/>
        </p:nvCxnSpPr>
        <p:spPr>
          <a:xfrm flipH="1" flipV="1">
            <a:off x="4800600" y="5175504"/>
            <a:ext cx="1088243" cy="539496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>
            <a:extLst>
              <a:ext uri="{FF2B5EF4-FFF2-40B4-BE49-F238E27FC236}">
                <a16:creationId xmlns:a16="http://schemas.microsoft.com/office/drawing/2014/main" id="{4CD8F9AD-D88C-433A-9BD2-E47C5F6BA633}"/>
              </a:ext>
            </a:extLst>
          </p:cNvPr>
          <p:cNvSpPr txBox="1"/>
          <p:nvPr/>
        </p:nvSpPr>
        <p:spPr>
          <a:xfrm>
            <a:off x="5916165" y="6206987"/>
            <a:ext cx="5203375" cy="646331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dirty="0">
                <a:solidFill>
                  <a:srgbClr val="FF0000"/>
                </a:solidFill>
              </a:rPr>
              <a:t>1 pineapple = 20 cubes.</a:t>
            </a:r>
          </a:p>
          <a:p>
            <a:pPr algn="ctr"/>
            <a:r>
              <a:rPr lang="en-GB" dirty="0">
                <a:solidFill>
                  <a:srgbClr val="FF0000"/>
                </a:solidFill>
              </a:rPr>
              <a:t>I will need 2 cubes to balance 1 pineapple.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31A33314-0959-47D1-AEF9-8D5E54F3568F}"/>
              </a:ext>
            </a:extLst>
          </p:cNvPr>
          <p:cNvSpPr txBox="1"/>
          <p:nvPr/>
        </p:nvSpPr>
        <p:spPr>
          <a:xfrm>
            <a:off x="7125027" y="2935425"/>
            <a:ext cx="323980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>
                <a:solidFill>
                  <a:srgbClr val="FF0000"/>
                </a:solidFill>
              </a:rPr>
              <a:t>I’m going to multiply by counting in steps.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2D7269C6-2A1C-4B40-930A-255B5617B92F}"/>
              </a:ext>
            </a:extLst>
          </p:cNvPr>
          <p:cNvSpPr txBox="1"/>
          <p:nvPr/>
        </p:nvSpPr>
        <p:spPr>
          <a:xfrm>
            <a:off x="1928292" y="4612298"/>
            <a:ext cx="323980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>
                <a:solidFill>
                  <a:srgbClr val="FF0000"/>
                </a:solidFill>
              </a:rPr>
              <a:t>I’m going to divide by sharing.</a:t>
            </a:r>
          </a:p>
        </p:txBody>
      </p:sp>
    </p:spTree>
    <p:extLst>
      <p:ext uri="{BB962C8B-B14F-4D97-AF65-F5344CB8AC3E}">
        <p14:creationId xmlns:p14="http://schemas.microsoft.com/office/powerpoint/2010/main" val="33707260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/>
      <p:bldP spid="17" grpId="0"/>
      <p:bldP spid="18" grpId="0"/>
      <p:bldP spid="19" grpId="0"/>
      <p:bldP spid="20" grpId="0" animBg="1"/>
      <p:bldP spid="21" grpId="0" animBg="1"/>
      <p:bldP spid="22" grpId="0"/>
      <p:bldP spid="23" grpId="0"/>
      <p:bldP spid="26" grpId="0" animBg="1"/>
      <p:bldP spid="29" grpId="0"/>
      <p:bldP spid="30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ADDC9DB7-E268-4503-9D95-72B5981CA0CA}"/>
              </a:ext>
            </a:extLst>
          </p:cNvPr>
          <p:cNvSpPr txBox="1"/>
          <p:nvPr/>
        </p:nvSpPr>
        <p:spPr>
          <a:xfrm>
            <a:off x="1426128" y="327171"/>
            <a:ext cx="10360404" cy="923330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dirty="0"/>
              <a:t>Look carefully at this set of balance scales. </a:t>
            </a:r>
          </a:p>
          <a:p>
            <a:pPr algn="ctr"/>
            <a:endParaRPr lang="en-GB" dirty="0"/>
          </a:p>
          <a:p>
            <a:pPr algn="ctr"/>
            <a:r>
              <a:rPr lang="en-GB" dirty="0"/>
              <a:t>Which side is lower? What does this tell us about the objects?</a:t>
            </a:r>
          </a:p>
        </p:txBody>
      </p:sp>
      <p:pic>
        <p:nvPicPr>
          <p:cNvPr id="1026" name="Picture 2" descr="Image result for Balance Scale Cartoon fruit comparison">
            <a:extLst>
              <a:ext uri="{FF2B5EF4-FFF2-40B4-BE49-F238E27FC236}">
                <a16:creationId xmlns:a16="http://schemas.microsoft.com/office/drawing/2014/main" id="{3BC2E56A-0124-49DD-9209-4F8DAEEC87C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81383" y="1671475"/>
            <a:ext cx="4460290" cy="44602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14226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ADDC9DB7-E268-4503-9D95-72B5981CA0CA}"/>
              </a:ext>
            </a:extLst>
          </p:cNvPr>
          <p:cNvSpPr txBox="1"/>
          <p:nvPr/>
        </p:nvSpPr>
        <p:spPr>
          <a:xfrm>
            <a:off x="1426128" y="327171"/>
            <a:ext cx="10360404" cy="923330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dirty="0"/>
              <a:t>Look carefully at this set of scales. </a:t>
            </a:r>
          </a:p>
          <a:p>
            <a:pPr algn="ctr"/>
            <a:endParaRPr lang="en-GB" dirty="0"/>
          </a:p>
          <a:p>
            <a:pPr algn="ctr"/>
            <a:r>
              <a:rPr lang="en-GB" dirty="0"/>
              <a:t>Which side is lower? What does this tell us about the objects?</a:t>
            </a:r>
          </a:p>
        </p:txBody>
      </p:sp>
      <p:pic>
        <p:nvPicPr>
          <p:cNvPr id="1026" name="Picture 2" descr="Image result for Balance Scale Cartoon fruit comparison">
            <a:extLst>
              <a:ext uri="{FF2B5EF4-FFF2-40B4-BE49-F238E27FC236}">
                <a16:creationId xmlns:a16="http://schemas.microsoft.com/office/drawing/2014/main" id="{3BC2E56A-0124-49DD-9209-4F8DAEEC87C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20721" y="1760252"/>
            <a:ext cx="3859313" cy="38593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3" name="TextBox 42">
            <a:extLst>
              <a:ext uri="{FF2B5EF4-FFF2-40B4-BE49-F238E27FC236}">
                <a16:creationId xmlns:a16="http://schemas.microsoft.com/office/drawing/2014/main" id="{50FA7D3C-8474-4641-9CD0-1D1804E11C44}"/>
              </a:ext>
            </a:extLst>
          </p:cNvPr>
          <p:cNvSpPr txBox="1"/>
          <p:nvPr/>
        </p:nvSpPr>
        <p:spPr>
          <a:xfrm>
            <a:off x="1526960" y="1485044"/>
            <a:ext cx="2526952" cy="1477328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dirty="0"/>
              <a:t>We use scales to measure how heavy something is. We sometimes call this measuring its mass.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2938A60-B3DE-4BD7-95A8-9D2995A70F30}"/>
              </a:ext>
            </a:extLst>
          </p:cNvPr>
          <p:cNvSpPr txBox="1"/>
          <p:nvPr/>
        </p:nvSpPr>
        <p:spPr>
          <a:xfrm>
            <a:off x="1651754" y="3561747"/>
            <a:ext cx="1690375" cy="2308324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dirty="0"/>
              <a:t>The apple is lower than the burger. </a:t>
            </a:r>
          </a:p>
          <a:p>
            <a:pPr algn="ctr"/>
            <a:endParaRPr lang="en-GB" dirty="0"/>
          </a:p>
          <a:p>
            <a:pPr algn="ctr"/>
            <a:r>
              <a:rPr lang="en-GB" dirty="0"/>
              <a:t>This means the apple weighs more. It is heavier.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A57C24C-DCDB-4605-848D-F8DDE7D6F06D}"/>
              </a:ext>
            </a:extLst>
          </p:cNvPr>
          <p:cNvSpPr txBox="1"/>
          <p:nvPr/>
        </p:nvSpPr>
        <p:spPr>
          <a:xfrm>
            <a:off x="8974665" y="1760252"/>
            <a:ext cx="1690375" cy="2308324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dirty="0"/>
              <a:t>The burger is higher than the apple. </a:t>
            </a:r>
          </a:p>
          <a:p>
            <a:pPr algn="ctr"/>
            <a:endParaRPr lang="en-GB" dirty="0"/>
          </a:p>
          <a:p>
            <a:pPr algn="ctr"/>
            <a:r>
              <a:rPr lang="en-GB" dirty="0"/>
              <a:t>This means the burger weighs less. It is lighter.</a:t>
            </a:r>
          </a:p>
        </p:txBody>
      </p:sp>
    </p:spTree>
    <p:extLst>
      <p:ext uri="{BB962C8B-B14F-4D97-AF65-F5344CB8AC3E}">
        <p14:creationId xmlns:p14="http://schemas.microsoft.com/office/powerpoint/2010/main" val="24895530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" grpId="0" animBg="1"/>
      <p:bldP spid="5" grpId="0" animBg="1"/>
      <p:bldP spid="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" name="Picture 29">
            <a:extLst>
              <a:ext uri="{FF2B5EF4-FFF2-40B4-BE49-F238E27FC236}">
                <a16:creationId xmlns:a16="http://schemas.microsoft.com/office/drawing/2014/main" id="{61412874-29B5-4C17-AE62-51A237464C0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29024" y="288486"/>
            <a:ext cx="9261937" cy="6569514"/>
          </a:xfrm>
          <a:prstGeom prst="rect">
            <a:avLst/>
          </a:prstGeom>
        </p:spPr>
      </p:pic>
      <p:sp>
        <p:nvSpPr>
          <p:cNvPr id="31" name="Rectangle 30">
            <a:extLst>
              <a:ext uri="{FF2B5EF4-FFF2-40B4-BE49-F238E27FC236}">
                <a16:creationId xmlns:a16="http://schemas.microsoft.com/office/drawing/2014/main" id="{92F4E509-DD94-4EC6-8176-058CE37B7C00}"/>
              </a:ext>
            </a:extLst>
          </p:cNvPr>
          <p:cNvSpPr/>
          <p:nvPr/>
        </p:nvSpPr>
        <p:spPr>
          <a:xfrm>
            <a:off x="1888081" y="55260"/>
            <a:ext cx="7426744" cy="830798"/>
          </a:xfrm>
          <a:prstGeom prst="rect">
            <a:avLst/>
          </a:prstGeom>
          <a:noFill/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lvl="0"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Complete the sentences below: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D91023EE-F741-49D0-9441-C5AFD6A8805E}"/>
              </a:ext>
            </a:extLst>
          </p:cNvPr>
          <p:cNvSpPr/>
          <p:nvPr/>
        </p:nvSpPr>
        <p:spPr>
          <a:xfrm>
            <a:off x="1799303" y="277262"/>
            <a:ext cx="8593393" cy="6057245"/>
          </a:xfrm>
          <a:prstGeom prst="rect">
            <a:avLst/>
          </a:prstGeom>
          <a:noFill/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3814A51B-554E-4831-A07D-EDCE172CF108}"/>
              </a:ext>
            </a:extLst>
          </p:cNvPr>
          <p:cNvSpPr/>
          <p:nvPr/>
        </p:nvSpPr>
        <p:spPr>
          <a:xfrm>
            <a:off x="3859837" y="6286594"/>
            <a:ext cx="4572000" cy="400110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/>
          <a:p>
            <a:pPr algn="ctr"/>
            <a:r>
              <a:rPr lang="en-GB" sz="2000" b="1" dirty="0">
                <a:solidFill>
                  <a:srgbClr val="00B0F0"/>
                </a:solidFill>
                <a:latin typeface="Century Gothic" panose="020B0502020202020204" pitchFamily="34" charset="0"/>
              </a:rPr>
              <a:t>Word bank:   more   less   same</a:t>
            </a:r>
            <a:endParaRPr lang="en-GB" sz="2000" b="1" u="sng" dirty="0">
              <a:solidFill>
                <a:srgbClr val="00B0F0"/>
              </a:solidFill>
              <a:latin typeface="Century Gothic" panose="020B0502020202020204" pitchFamily="34" charset="0"/>
            </a:endParaRPr>
          </a:p>
        </p:txBody>
      </p:sp>
      <p:grpSp>
        <p:nvGrpSpPr>
          <p:cNvPr id="44" name="Group 43">
            <a:extLst>
              <a:ext uri="{FF2B5EF4-FFF2-40B4-BE49-F238E27FC236}">
                <a16:creationId xmlns:a16="http://schemas.microsoft.com/office/drawing/2014/main" id="{66323F81-0294-4ED1-A273-97C6916E9B28}"/>
              </a:ext>
            </a:extLst>
          </p:cNvPr>
          <p:cNvGrpSpPr/>
          <p:nvPr/>
        </p:nvGrpSpPr>
        <p:grpSpPr>
          <a:xfrm>
            <a:off x="5397721" y="1490561"/>
            <a:ext cx="3828327" cy="844835"/>
            <a:chOff x="5958747" y="1080617"/>
            <a:chExt cx="2739288" cy="844835"/>
          </a:xfrm>
          <a:noFill/>
        </p:grpSpPr>
        <p:sp>
          <p:nvSpPr>
            <p:cNvPr id="45" name="TextBox 44">
              <a:extLst>
                <a:ext uri="{FF2B5EF4-FFF2-40B4-BE49-F238E27FC236}">
                  <a16:creationId xmlns:a16="http://schemas.microsoft.com/office/drawing/2014/main" id="{BA2FD434-8270-4532-9426-8A738D93B1C7}"/>
                </a:ext>
              </a:extLst>
            </p:cNvPr>
            <p:cNvSpPr txBox="1"/>
            <p:nvPr/>
          </p:nvSpPr>
          <p:spPr>
            <a:xfrm>
              <a:off x="5958747" y="1080617"/>
              <a:ext cx="2739288" cy="830997"/>
            </a:xfrm>
            <a:prstGeom prst="rect">
              <a:avLst/>
            </a:prstGeom>
            <a:grp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GB" sz="2400" b="1" dirty="0">
                  <a:latin typeface="Century Gothic" panose="020B0502020202020204" pitchFamily="34" charset="0"/>
                </a:rPr>
                <a:t>The pumpkin weighs the </a:t>
              </a:r>
            </a:p>
            <a:p>
              <a:r>
                <a:rPr lang="en-GB" sz="2400" b="1" dirty="0">
                  <a:latin typeface="Century Gothic" panose="020B0502020202020204" pitchFamily="34" charset="0"/>
                </a:rPr>
                <a:t>                as the melon.</a:t>
              </a:r>
              <a:endParaRPr lang="en-US" sz="2400" b="1" dirty="0">
                <a:latin typeface="Century Gothic" panose="020B0502020202020204" pitchFamily="34" charset="0"/>
              </a:endParaRPr>
            </a:p>
          </p:txBody>
        </p:sp>
        <p:sp>
          <p:nvSpPr>
            <p:cNvPr id="46" name="Rectangle 45">
              <a:extLst>
                <a:ext uri="{FF2B5EF4-FFF2-40B4-BE49-F238E27FC236}">
                  <a16:creationId xmlns:a16="http://schemas.microsoft.com/office/drawing/2014/main" id="{A1A75199-899E-46A8-AB93-8A79F6B5B263}"/>
                </a:ext>
              </a:extLst>
            </p:cNvPr>
            <p:cNvSpPr/>
            <p:nvPr/>
          </p:nvSpPr>
          <p:spPr>
            <a:xfrm>
              <a:off x="6029293" y="1509655"/>
              <a:ext cx="929511" cy="415797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2400" b="1" dirty="0">
                  <a:solidFill>
                    <a:srgbClr val="FF0000"/>
                  </a:solidFill>
                  <a:latin typeface="Century Gothic" panose="020B0502020202020204" pitchFamily="34" charset="0"/>
                </a:rPr>
                <a:t> </a:t>
              </a:r>
              <a:endParaRPr lang="en-US" sz="2400" b="1" dirty="0">
                <a:solidFill>
                  <a:srgbClr val="FF0000"/>
                </a:solidFill>
                <a:latin typeface="Century Gothic" panose="020B0502020202020204" pitchFamily="34" charset="0"/>
              </a:endParaRPr>
            </a:p>
          </p:txBody>
        </p:sp>
      </p:grpSp>
      <p:grpSp>
        <p:nvGrpSpPr>
          <p:cNvPr id="47" name="Group 46">
            <a:extLst>
              <a:ext uri="{FF2B5EF4-FFF2-40B4-BE49-F238E27FC236}">
                <a16:creationId xmlns:a16="http://schemas.microsoft.com/office/drawing/2014/main" id="{FB5C542C-4778-4368-A8C5-024B503B11A0}"/>
              </a:ext>
            </a:extLst>
          </p:cNvPr>
          <p:cNvGrpSpPr/>
          <p:nvPr/>
        </p:nvGrpSpPr>
        <p:grpSpPr>
          <a:xfrm>
            <a:off x="5397723" y="3177364"/>
            <a:ext cx="4121857" cy="830997"/>
            <a:chOff x="6394028" y="2356850"/>
            <a:chExt cx="3639758" cy="830997"/>
          </a:xfrm>
          <a:noFill/>
        </p:grpSpPr>
        <p:sp>
          <p:nvSpPr>
            <p:cNvPr id="48" name="TextBox 47">
              <a:extLst>
                <a:ext uri="{FF2B5EF4-FFF2-40B4-BE49-F238E27FC236}">
                  <a16:creationId xmlns:a16="http://schemas.microsoft.com/office/drawing/2014/main" id="{6115E712-4956-44C5-9005-DE59A1B82880}"/>
                </a:ext>
              </a:extLst>
            </p:cNvPr>
            <p:cNvSpPr txBox="1"/>
            <p:nvPr/>
          </p:nvSpPr>
          <p:spPr>
            <a:xfrm>
              <a:off x="6394028" y="2356850"/>
              <a:ext cx="3380558" cy="830997"/>
            </a:xfrm>
            <a:prstGeom prst="rect">
              <a:avLst/>
            </a:prstGeom>
            <a:grp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GB" sz="2400" b="1" dirty="0">
                  <a:latin typeface="Century Gothic" panose="020B0502020202020204" pitchFamily="34" charset="0"/>
                </a:rPr>
                <a:t>The lemon weighs                            </a:t>
              </a:r>
            </a:p>
            <a:p>
              <a:r>
                <a:rPr lang="en-GB" sz="2400" b="1" dirty="0">
                  <a:latin typeface="Century Gothic" panose="020B0502020202020204" pitchFamily="34" charset="0"/>
                </a:rPr>
                <a:t>than the apple.  </a:t>
              </a:r>
              <a:endParaRPr lang="en-US" sz="2400" b="1" dirty="0">
                <a:latin typeface="Century Gothic" panose="020B0502020202020204" pitchFamily="34" charset="0"/>
              </a:endParaRPr>
            </a:p>
          </p:txBody>
        </p:sp>
        <p:sp>
          <p:nvSpPr>
            <p:cNvPr id="49" name="Rectangle 48">
              <a:extLst>
                <a:ext uri="{FF2B5EF4-FFF2-40B4-BE49-F238E27FC236}">
                  <a16:creationId xmlns:a16="http://schemas.microsoft.com/office/drawing/2014/main" id="{4000675C-ACED-4CFB-B21A-A7EBA638E8B5}"/>
                </a:ext>
              </a:extLst>
            </p:cNvPr>
            <p:cNvSpPr/>
            <p:nvPr/>
          </p:nvSpPr>
          <p:spPr>
            <a:xfrm>
              <a:off x="8886189" y="2412738"/>
              <a:ext cx="1147597" cy="415797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 b="1" dirty="0">
                <a:solidFill>
                  <a:srgbClr val="FF0000"/>
                </a:solidFill>
                <a:latin typeface="Century Gothic" panose="020B0502020202020204" pitchFamily="34" charset="0"/>
              </a:endParaRPr>
            </a:p>
          </p:txBody>
        </p:sp>
      </p:grpSp>
      <p:grpSp>
        <p:nvGrpSpPr>
          <p:cNvPr id="50" name="Group 49">
            <a:extLst>
              <a:ext uri="{FF2B5EF4-FFF2-40B4-BE49-F238E27FC236}">
                <a16:creationId xmlns:a16="http://schemas.microsoft.com/office/drawing/2014/main" id="{70F4567F-5F5C-471A-9BCE-8614DEA5ED81}"/>
              </a:ext>
            </a:extLst>
          </p:cNvPr>
          <p:cNvGrpSpPr/>
          <p:nvPr/>
        </p:nvGrpSpPr>
        <p:grpSpPr>
          <a:xfrm>
            <a:off x="5397721" y="4850328"/>
            <a:ext cx="4820782" cy="830997"/>
            <a:chOff x="2150975" y="4971754"/>
            <a:chExt cx="6834087" cy="830997"/>
          </a:xfrm>
          <a:noFill/>
        </p:grpSpPr>
        <p:sp>
          <p:nvSpPr>
            <p:cNvPr id="51" name="TextBox 50">
              <a:extLst>
                <a:ext uri="{FF2B5EF4-FFF2-40B4-BE49-F238E27FC236}">
                  <a16:creationId xmlns:a16="http://schemas.microsoft.com/office/drawing/2014/main" id="{302B5F73-A135-4ED7-9F6F-0FC02E4F8E58}"/>
                </a:ext>
              </a:extLst>
            </p:cNvPr>
            <p:cNvSpPr txBox="1"/>
            <p:nvPr/>
          </p:nvSpPr>
          <p:spPr>
            <a:xfrm>
              <a:off x="2150975" y="4971754"/>
              <a:ext cx="6834087" cy="830997"/>
            </a:xfrm>
            <a:prstGeom prst="rect">
              <a:avLst/>
            </a:prstGeom>
            <a:grp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GB" sz="2400" b="1" dirty="0">
                  <a:latin typeface="Century Gothic" panose="020B0502020202020204" pitchFamily="34" charset="0"/>
                </a:rPr>
                <a:t>The sweetcorn weighs                        </a:t>
              </a:r>
            </a:p>
            <a:p>
              <a:r>
                <a:rPr lang="en-GB" sz="2400" b="1" dirty="0">
                  <a:latin typeface="Century Gothic" panose="020B0502020202020204" pitchFamily="34" charset="0"/>
                </a:rPr>
                <a:t>than the tomato.</a:t>
              </a:r>
              <a:endParaRPr lang="en-US" sz="2400" b="1" dirty="0">
                <a:latin typeface="Century Gothic" panose="020B0502020202020204" pitchFamily="34" charset="0"/>
              </a:endParaRPr>
            </a:p>
          </p:txBody>
        </p:sp>
        <p:sp>
          <p:nvSpPr>
            <p:cNvPr id="52" name="Rectangle 51">
              <a:extLst>
                <a:ext uri="{FF2B5EF4-FFF2-40B4-BE49-F238E27FC236}">
                  <a16:creationId xmlns:a16="http://schemas.microsoft.com/office/drawing/2014/main" id="{049997E6-AD95-4E92-825F-2B7F85751E49}"/>
                </a:ext>
              </a:extLst>
            </p:cNvPr>
            <p:cNvSpPr/>
            <p:nvPr/>
          </p:nvSpPr>
          <p:spPr>
            <a:xfrm>
              <a:off x="7038032" y="4984932"/>
              <a:ext cx="1842352" cy="415797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 b="1" dirty="0">
                <a:solidFill>
                  <a:srgbClr val="FF0000"/>
                </a:solidFill>
                <a:latin typeface="Century Gothic" panose="020B0502020202020204" pitchFamily="34" charset="0"/>
              </a:endParaRPr>
            </a:p>
          </p:txBody>
        </p:sp>
      </p:grp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B67A0C9E-8B3F-423B-9818-1ADD0FBF5360}"/>
              </a:ext>
            </a:extLst>
          </p:cNvPr>
          <p:cNvCxnSpPr/>
          <p:nvPr/>
        </p:nvCxnSpPr>
        <p:spPr>
          <a:xfrm>
            <a:off x="5496312" y="2203373"/>
            <a:ext cx="1299050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3" name="Straight Connector 52">
            <a:extLst>
              <a:ext uri="{FF2B5EF4-FFF2-40B4-BE49-F238E27FC236}">
                <a16:creationId xmlns:a16="http://schemas.microsoft.com/office/drawing/2014/main" id="{87F29B92-6BCF-411A-BD68-1F9FD4953B4E}"/>
              </a:ext>
            </a:extLst>
          </p:cNvPr>
          <p:cNvCxnSpPr/>
          <p:nvPr/>
        </p:nvCxnSpPr>
        <p:spPr>
          <a:xfrm>
            <a:off x="8220529" y="3545594"/>
            <a:ext cx="1299050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4" name="Straight Connector 53">
            <a:extLst>
              <a:ext uri="{FF2B5EF4-FFF2-40B4-BE49-F238E27FC236}">
                <a16:creationId xmlns:a16="http://schemas.microsoft.com/office/drawing/2014/main" id="{AEA94D03-C4AC-4B3D-858E-6051FB389345}"/>
              </a:ext>
            </a:extLst>
          </p:cNvPr>
          <p:cNvCxnSpPr/>
          <p:nvPr/>
        </p:nvCxnSpPr>
        <p:spPr>
          <a:xfrm>
            <a:off x="8845063" y="5202183"/>
            <a:ext cx="1299050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297659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" name="Picture 29">
            <a:extLst>
              <a:ext uri="{FF2B5EF4-FFF2-40B4-BE49-F238E27FC236}">
                <a16:creationId xmlns:a16="http://schemas.microsoft.com/office/drawing/2014/main" id="{61412874-29B5-4C17-AE62-51A237464C0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30759" y="364292"/>
            <a:ext cx="9261937" cy="6569514"/>
          </a:xfrm>
          <a:prstGeom prst="rect">
            <a:avLst/>
          </a:prstGeom>
        </p:spPr>
      </p:pic>
      <p:sp>
        <p:nvSpPr>
          <p:cNvPr id="31" name="Rectangle 30">
            <a:extLst>
              <a:ext uri="{FF2B5EF4-FFF2-40B4-BE49-F238E27FC236}">
                <a16:creationId xmlns:a16="http://schemas.microsoft.com/office/drawing/2014/main" id="{92F4E509-DD94-4EC6-8176-058CE37B7C00}"/>
              </a:ext>
            </a:extLst>
          </p:cNvPr>
          <p:cNvSpPr/>
          <p:nvPr/>
        </p:nvSpPr>
        <p:spPr>
          <a:xfrm>
            <a:off x="1888081" y="55260"/>
            <a:ext cx="7426744" cy="830798"/>
          </a:xfrm>
          <a:prstGeom prst="rect">
            <a:avLst/>
          </a:prstGeom>
          <a:noFill/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lvl="0"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Complete the sentences below: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D91023EE-F741-49D0-9441-C5AFD6A8805E}"/>
              </a:ext>
            </a:extLst>
          </p:cNvPr>
          <p:cNvSpPr/>
          <p:nvPr/>
        </p:nvSpPr>
        <p:spPr>
          <a:xfrm>
            <a:off x="1799303" y="277262"/>
            <a:ext cx="8593393" cy="6057245"/>
          </a:xfrm>
          <a:prstGeom prst="rect">
            <a:avLst/>
          </a:prstGeom>
          <a:noFill/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3814A51B-554E-4831-A07D-EDCE172CF108}"/>
              </a:ext>
            </a:extLst>
          </p:cNvPr>
          <p:cNvSpPr/>
          <p:nvPr/>
        </p:nvSpPr>
        <p:spPr>
          <a:xfrm>
            <a:off x="5496312" y="6216501"/>
            <a:ext cx="4572000" cy="400110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/>
          <a:p>
            <a:pPr algn="ctr"/>
            <a:r>
              <a:rPr lang="en-GB" sz="2000" b="1" dirty="0">
                <a:solidFill>
                  <a:srgbClr val="00B0F0"/>
                </a:solidFill>
                <a:latin typeface="Century Gothic" panose="020B0502020202020204" pitchFamily="34" charset="0"/>
              </a:rPr>
              <a:t>Word bank:   more   less   same</a:t>
            </a:r>
            <a:endParaRPr lang="en-GB" sz="2000" b="1" u="sng" dirty="0">
              <a:solidFill>
                <a:srgbClr val="00B0F0"/>
              </a:solidFill>
              <a:latin typeface="Century Gothic" panose="020B0502020202020204" pitchFamily="34" charset="0"/>
            </a:endParaRPr>
          </a:p>
        </p:txBody>
      </p:sp>
      <p:grpSp>
        <p:nvGrpSpPr>
          <p:cNvPr id="44" name="Group 43">
            <a:extLst>
              <a:ext uri="{FF2B5EF4-FFF2-40B4-BE49-F238E27FC236}">
                <a16:creationId xmlns:a16="http://schemas.microsoft.com/office/drawing/2014/main" id="{66323F81-0294-4ED1-A273-97C6916E9B28}"/>
              </a:ext>
            </a:extLst>
          </p:cNvPr>
          <p:cNvGrpSpPr/>
          <p:nvPr/>
        </p:nvGrpSpPr>
        <p:grpSpPr>
          <a:xfrm>
            <a:off x="5397721" y="1490561"/>
            <a:ext cx="3828327" cy="844835"/>
            <a:chOff x="5958747" y="1080617"/>
            <a:chExt cx="2739288" cy="844835"/>
          </a:xfrm>
          <a:noFill/>
        </p:grpSpPr>
        <p:sp>
          <p:nvSpPr>
            <p:cNvPr id="45" name="TextBox 44">
              <a:extLst>
                <a:ext uri="{FF2B5EF4-FFF2-40B4-BE49-F238E27FC236}">
                  <a16:creationId xmlns:a16="http://schemas.microsoft.com/office/drawing/2014/main" id="{BA2FD434-8270-4532-9426-8A738D93B1C7}"/>
                </a:ext>
              </a:extLst>
            </p:cNvPr>
            <p:cNvSpPr txBox="1"/>
            <p:nvPr/>
          </p:nvSpPr>
          <p:spPr>
            <a:xfrm>
              <a:off x="5958747" y="1080617"/>
              <a:ext cx="2739288" cy="830997"/>
            </a:xfrm>
            <a:prstGeom prst="rect">
              <a:avLst/>
            </a:prstGeom>
            <a:grp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GB" sz="2400" b="1" dirty="0">
                  <a:latin typeface="Century Gothic" panose="020B0502020202020204" pitchFamily="34" charset="0"/>
                </a:rPr>
                <a:t>The pumpkin weighs the </a:t>
              </a:r>
            </a:p>
            <a:p>
              <a:r>
                <a:rPr lang="en-GB" sz="2400" b="1" dirty="0">
                  <a:latin typeface="Century Gothic" panose="020B0502020202020204" pitchFamily="34" charset="0"/>
                </a:rPr>
                <a:t>                as the melon.</a:t>
              </a:r>
              <a:endParaRPr lang="en-US" sz="2400" b="1" dirty="0">
                <a:latin typeface="Century Gothic" panose="020B0502020202020204" pitchFamily="34" charset="0"/>
              </a:endParaRPr>
            </a:p>
          </p:txBody>
        </p:sp>
        <p:sp>
          <p:nvSpPr>
            <p:cNvPr id="46" name="Rectangle 45">
              <a:extLst>
                <a:ext uri="{FF2B5EF4-FFF2-40B4-BE49-F238E27FC236}">
                  <a16:creationId xmlns:a16="http://schemas.microsoft.com/office/drawing/2014/main" id="{A1A75199-899E-46A8-AB93-8A79F6B5B263}"/>
                </a:ext>
              </a:extLst>
            </p:cNvPr>
            <p:cNvSpPr/>
            <p:nvPr/>
          </p:nvSpPr>
          <p:spPr>
            <a:xfrm>
              <a:off x="6029293" y="1509655"/>
              <a:ext cx="929511" cy="415797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2400" b="1" dirty="0">
                  <a:solidFill>
                    <a:srgbClr val="FF0000"/>
                  </a:solidFill>
                  <a:latin typeface="Century Gothic" panose="020B0502020202020204" pitchFamily="34" charset="0"/>
                </a:rPr>
                <a:t> </a:t>
              </a:r>
              <a:endParaRPr lang="en-US" sz="2400" b="1" dirty="0">
                <a:solidFill>
                  <a:srgbClr val="FF0000"/>
                </a:solidFill>
                <a:latin typeface="Century Gothic" panose="020B0502020202020204" pitchFamily="34" charset="0"/>
              </a:endParaRPr>
            </a:p>
          </p:txBody>
        </p:sp>
      </p:grpSp>
      <p:grpSp>
        <p:nvGrpSpPr>
          <p:cNvPr id="47" name="Group 46">
            <a:extLst>
              <a:ext uri="{FF2B5EF4-FFF2-40B4-BE49-F238E27FC236}">
                <a16:creationId xmlns:a16="http://schemas.microsoft.com/office/drawing/2014/main" id="{FB5C542C-4778-4368-A8C5-024B503B11A0}"/>
              </a:ext>
            </a:extLst>
          </p:cNvPr>
          <p:cNvGrpSpPr/>
          <p:nvPr/>
        </p:nvGrpSpPr>
        <p:grpSpPr>
          <a:xfrm>
            <a:off x="5397723" y="3177364"/>
            <a:ext cx="4121857" cy="830997"/>
            <a:chOff x="6394028" y="2356850"/>
            <a:chExt cx="3639758" cy="830997"/>
          </a:xfrm>
          <a:noFill/>
        </p:grpSpPr>
        <p:sp>
          <p:nvSpPr>
            <p:cNvPr id="48" name="TextBox 47">
              <a:extLst>
                <a:ext uri="{FF2B5EF4-FFF2-40B4-BE49-F238E27FC236}">
                  <a16:creationId xmlns:a16="http://schemas.microsoft.com/office/drawing/2014/main" id="{6115E712-4956-44C5-9005-DE59A1B82880}"/>
                </a:ext>
              </a:extLst>
            </p:cNvPr>
            <p:cNvSpPr txBox="1"/>
            <p:nvPr/>
          </p:nvSpPr>
          <p:spPr>
            <a:xfrm>
              <a:off x="6394028" y="2356850"/>
              <a:ext cx="3380558" cy="830997"/>
            </a:xfrm>
            <a:prstGeom prst="rect">
              <a:avLst/>
            </a:prstGeom>
            <a:grp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GB" sz="2400" b="1" dirty="0">
                  <a:latin typeface="Century Gothic" panose="020B0502020202020204" pitchFamily="34" charset="0"/>
                </a:rPr>
                <a:t>The lemon weighs                            </a:t>
              </a:r>
            </a:p>
            <a:p>
              <a:r>
                <a:rPr lang="en-GB" sz="2400" b="1" dirty="0">
                  <a:latin typeface="Century Gothic" panose="020B0502020202020204" pitchFamily="34" charset="0"/>
                </a:rPr>
                <a:t>than the apple.  </a:t>
              </a:r>
              <a:endParaRPr lang="en-US" sz="2400" b="1" dirty="0">
                <a:latin typeface="Century Gothic" panose="020B0502020202020204" pitchFamily="34" charset="0"/>
              </a:endParaRPr>
            </a:p>
          </p:txBody>
        </p:sp>
        <p:sp>
          <p:nvSpPr>
            <p:cNvPr id="49" name="Rectangle 48">
              <a:extLst>
                <a:ext uri="{FF2B5EF4-FFF2-40B4-BE49-F238E27FC236}">
                  <a16:creationId xmlns:a16="http://schemas.microsoft.com/office/drawing/2014/main" id="{4000675C-ACED-4CFB-B21A-A7EBA638E8B5}"/>
                </a:ext>
              </a:extLst>
            </p:cNvPr>
            <p:cNvSpPr/>
            <p:nvPr/>
          </p:nvSpPr>
          <p:spPr>
            <a:xfrm>
              <a:off x="8886189" y="2412738"/>
              <a:ext cx="1147597" cy="415797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 b="1" dirty="0">
                <a:solidFill>
                  <a:srgbClr val="FF0000"/>
                </a:solidFill>
                <a:latin typeface="Century Gothic" panose="020B0502020202020204" pitchFamily="34" charset="0"/>
              </a:endParaRPr>
            </a:p>
          </p:txBody>
        </p:sp>
      </p:grpSp>
      <p:grpSp>
        <p:nvGrpSpPr>
          <p:cNvPr id="50" name="Group 49">
            <a:extLst>
              <a:ext uri="{FF2B5EF4-FFF2-40B4-BE49-F238E27FC236}">
                <a16:creationId xmlns:a16="http://schemas.microsoft.com/office/drawing/2014/main" id="{70F4567F-5F5C-471A-9BCE-8614DEA5ED81}"/>
              </a:ext>
            </a:extLst>
          </p:cNvPr>
          <p:cNvGrpSpPr/>
          <p:nvPr/>
        </p:nvGrpSpPr>
        <p:grpSpPr>
          <a:xfrm>
            <a:off x="5397721" y="4850328"/>
            <a:ext cx="4820782" cy="830997"/>
            <a:chOff x="2150975" y="4971754"/>
            <a:chExt cx="6834087" cy="830997"/>
          </a:xfrm>
          <a:noFill/>
        </p:grpSpPr>
        <p:sp>
          <p:nvSpPr>
            <p:cNvPr id="51" name="TextBox 50">
              <a:extLst>
                <a:ext uri="{FF2B5EF4-FFF2-40B4-BE49-F238E27FC236}">
                  <a16:creationId xmlns:a16="http://schemas.microsoft.com/office/drawing/2014/main" id="{302B5F73-A135-4ED7-9F6F-0FC02E4F8E58}"/>
                </a:ext>
              </a:extLst>
            </p:cNvPr>
            <p:cNvSpPr txBox="1"/>
            <p:nvPr/>
          </p:nvSpPr>
          <p:spPr>
            <a:xfrm>
              <a:off x="2150975" y="4971754"/>
              <a:ext cx="6834087" cy="830997"/>
            </a:xfrm>
            <a:prstGeom prst="rect">
              <a:avLst/>
            </a:prstGeom>
            <a:grp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GB" sz="2400" b="1" dirty="0">
                  <a:latin typeface="Century Gothic" panose="020B0502020202020204" pitchFamily="34" charset="0"/>
                </a:rPr>
                <a:t>The sweetcorn weighs                        </a:t>
              </a:r>
            </a:p>
            <a:p>
              <a:r>
                <a:rPr lang="en-GB" sz="2400" b="1" dirty="0">
                  <a:latin typeface="Century Gothic" panose="020B0502020202020204" pitchFamily="34" charset="0"/>
                </a:rPr>
                <a:t>than the tomato.</a:t>
              </a:r>
              <a:endParaRPr lang="en-US" sz="2400" b="1" dirty="0">
                <a:latin typeface="Century Gothic" panose="020B0502020202020204" pitchFamily="34" charset="0"/>
              </a:endParaRPr>
            </a:p>
          </p:txBody>
        </p:sp>
        <p:sp>
          <p:nvSpPr>
            <p:cNvPr id="52" name="Rectangle 51">
              <a:extLst>
                <a:ext uri="{FF2B5EF4-FFF2-40B4-BE49-F238E27FC236}">
                  <a16:creationId xmlns:a16="http://schemas.microsoft.com/office/drawing/2014/main" id="{049997E6-AD95-4E92-825F-2B7F85751E49}"/>
                </a:ext>
              </a:extLst>
            </p:cNvPr>
            <p:cNvSpPr/>
            <p:nvPr/>
          </p:nvSpPr>
          <p:spPr>
            <a:xfrm>
              <a:off x="7038032" y="4984932"/>
              <a:ext cx="1842352" cy="415797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 b="1" dirty="0">
                <a:solidFill>
                  <a:srgbClr val="FF0000"/>
                </a:solidFill>
                <a:latin typeface="Century Gothic" panose="020B0502020202020204" pitchFamily="34" charset="0"/>
              </a:endParaRPr>
            </a:p>
          </p:txBody>
        </p:sp>
      </p:grp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B67A0C9E-8B3F-423B-9818-1ADD0FBF5360}"/>
              </a:ext>
            </a:extLst>
          </p:cNvPr>
          <p:cNvCxnSpPr/>
          <p:nvPr/>
        </p:nvCxnSpPr>
        <p:spPr>
          <a:xfrm>
            <a:off x="5496312" y="2203373"/>
            <a:ext cx="1299050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3" name="Straight Connector 52">
            <a:extLst>
              <a:ext uri="{FF2B5EF4-FFF2-40B4-BE49-F238E27FC236}">
                <a16:creationId xmlns:a16="http://schemas.microsoft.com/office/drawing/2014/main" id="{87F29B92-6BCF-411A-BD68-1F9FD4953B4E}"/>
              </a:ext>
            </a:extLst>
          </p:cNvPr>
          <p:cNvCxnSpPr/>
          <p:nvPr/>
        </p:nvCxnSpPr>
        <p:spPr>
          <a:xfrm>
            <a:off x="8220529" y="3545594"/>
            <a:ext cx="1299050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4" name="Straight Connector 53">
            <a:extLst>
              <a:ext uri="{FF2B5EF4-FFF2-40B4-BE49-F238E27FC236}">
                <a16:creationId xmlns:a16="http://schemas.microsoft.com/office/drawing/2014/main" id="{AEA94D03-C4AC-4B3D-858E-6051FB389345}"/>
              </a:ext>
            </a:extLst>
          </p:cNvPr>
          <p:cNvCxnSpPr/>
          <p:nvPr/>
        </p:nvCxnSpPr>
        <p:spPr>
          <a:xfrm>
            <a:off x="8845063" y="5202183"/>
            <a:ext cx="1299050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" name="TextBox 1">
            <a:extLst>
              <a:ext uri="{FF2B5EF4-FFF2-40B4-BE49-F238E27FC236}">
                <a16:creationId xmlns:a16="http://schemas.microsoft.com/office/drawing/2014/main" id="{B7F56A6F-8456-47C8-A4BE-324FDBFA66BE}"/>
              </a:ext>
            </a:extLst>
          </p:cNvPr>
          <p:cNvSpPr txBox="1"/>
          <p:nvPr/>
        </p:nvSpPr>
        <p:spPr>
          <a:xfrm>
            <a:off x="5727439" y="1795698"/>
            <a:ext cx="110083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rgbClr val="FF0000"/>
                </a:solidFill>
              </a:rPr>
              <a:t>same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F8560D6D-714D-424B-A4FC-E4CE199B737B}"/>
              </a:ext>
            </a:extLst>
          </p:cNvPr>
          <p:cNvSpPr txBox="1"/>
          <p:nvPr/>
        </p:nvSpPr>
        <p:spPr>
          <a:xfrm>
            <a:off x="8319364" y="3065230"/>
            <a:ext cx="110083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rgbClr val="FF0000"/>
                </a:solidFill>
              </a:rPr>
              <a:t>less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6AE6F55B-6E1C-489C-89BD-7A8A618240C4}"/>
              </a:ext>
            </a:extLst>
          </p:cNvPr>
          <p:cNvSpPr txBox="1"/>
          <p:nvPr/>
        </p:nvSpPr>
        <p:spPr>
          <a:xfrm>
            <a:off x="8907439" y="4756083"/>
            <a:ext cx="110083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rgbClr val="FF0000"/>
                </a:solidFill>
              </a:rPr>
              <a:t>more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9FD5FD0-9CD9-4D46-ABB4-25FD327903B9}"/>
              </a:ext>
            </a:extLst>
          </p:cNvPr>
          <p:cNvSpPr txBox="1"/>
          <p:nvPr/>
        </p:nvSpPr>
        <p:spPr>
          <a:xfrm>
            <a:off x="2047337" y="634755"/>
            <a:ext cx="31461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rgbClr val="FF0000"/>
                </a:solidFill>
              </a:rPr>
              <a:t>The scales are level. They are equal. The pumpkin and the melon weigh the same.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5A0EDEBF-2B63-45AA-90F1-C0EB7C481E87}"/>
              </a:ext>
            </a:extLst>
          </p:cNvPr>
          <p:cNvSpPr txBox="1"/>
          <p:nvPr/>
        </p:nvSpPr>
        <p:spPr>
          <a:xfrm>
            <a:off x="3210616" y="3921893"/>
            <a:ext cx="31461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rgbClr val="FF0000"/>
                </a:solidFill>
              </a:rPr>
              <a:t>The lemon is higher than the apple is weighs less.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ABBDE4A2-965A-4A39-B6C4-F53AC883801C}"/>
              </a:ext>
            </a:extLst>
          </p:cNvPr>
          <p:cNvSpPr txBox="1"/>
          <p:nvPr/>
        </p:nvSpPr>
        <p:spPr>
          <a:xfrm>
            <a:off x="2949899" y="5910178"/>
            <a:ext cx="31461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rgbClr val="FF0000"/>
                </a:solidFill>
              </a:rPr>
              <a:t>The sweetcorn is lower than the tomato. It weighs more.</a:t>
            </a:r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5B7BCC5C-B381-42A5-9270-3F288DC55EEA}"/>
              </a:ext>
            </a:extLst>
          </p:cNvPr>
          <p:cNvCxnSpPr>
            <a:cxnSpLocks/>
          </p:cNvCxnSpPr>
          <p:nvPr/>
        </p:nvCxnSpPr>
        <p:spPr>
          <a:xfrm flipH="1">
            <a:off x="3184429" y="1558085"/>
            <a:ext cx="8343" cy="793248"/>
          </a:xfrm>
          <a:prstGeom prst="straightConnector1">
            <a:avLst/>
          </a:prstGeom>
          <a:ln w="317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>
            <a:extLst>
              <a:ext uri="{FF2B5EF4-FFF2-40B4-BE49-F238E27FC236}">
                <a16:creationId xmlns:a16="http://schemas.microsoft.com/office/drawing/2014/main" id="{97C117B5-68A7-414F-AD6A-C2ACCB1D2B05}"/>
              </a:ext>
            </a:extLst>
          </p:cNvPr>
          <p:cNvCxnSpPr>
            <a:cxnSpLocks/>
          </p:cNvCxnSpPr>
          <p:nvPr/>
        </p:nvCxnSpPr>
        <p:spPr>
          <a:xfrm flipH="1">
            <a:off x="5059278" y="5073415"/>
            <a:ext cx="8343" cy="793248"/>
          </a:xfrm>
          <a:prstGeom prst="straightConnector1">
            <a:avLst/>
          </a:prstGeom>
          <a:ln w="317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id="{060B4E83-AEF3-4F8D-A827-3F039BF4600A}"/>
              </a:ext>
            </a:extLst>
          </p:cNvPr>
          <p:cNvCxnSpPr>
            <a:cxnSpLocks/>
          </p:cNvCxnSpPr>
          <p:nvPr/>
        </p:nvCxnSpPr>
        <p:spPr>
          <a:xfrm flipH="1" flipV="1">
            <a:off x="4692066" y="3158014"/>
            <a:ext cx="1" cy="819143"/>
          </a:xfrm>
          <a:prstGeom prst="straightConnector1">
            <a:avLst/>
          </a:prstGeom>
          <a:ln w="317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677668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22" grpId="0"/>
      <p:bldP spid="2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" name="Picture 29">
            <a:extLst>
              <a:ext uri="{FF2B5EF4-FFF2-40B4-BE49-F238E27FC236}">
                <a16:creationId xmlns:a16="http://schemas.microsoft.com/office/drawing/2014/main" id="{61412874-29B5-4C17-AE62-51A237464C0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47337" y="752750"/>
            <a:ext cx="9261937" cy="6569514"/>
          </a:xfrm>
          <a:prstGeom prst="rect">
            <a:avLst/>
          </a:prstGeom>
        </p:spPr>
      </p:pic>
      <p:sp>
        <p:nvSpPr>
          <p:cNvPr id="31" name="Rectangle 30">
            <a:extLst>
              <a:ext uri="{FF2B5EF4-FFF2-40B4-BE49-F238E27FC236}">
                <a16:creationId xmlns:a16="http://schemas.microsoft.com/office/drawing/2014/main" id="{92F4E509-DD94-4EC6-8176-058CE37B7C00}"/>
              </a:ext>
            </a:extLst>
          </p:cNvPr>
          <p:cNvSpPr/>
          <p:nvPr/>
        </p:nvSpPr>
        <p:spPr>
          <a:xfrm>
            <a:off x="2382627" y="595707"/>
            <a:ext cx="7426744" cy="830798"/>
          </a:xfrm>
          <a:prstGeom prst="rect">
            <a:avLst/>
          </a:prstGeom>
          <a:noFill/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4000675C-ACED-4CFB-B21A-A7EBA638E8B5}"/>
              </a:ext>
            </a:extLst>
          </p:cNvPr>
          <p:cNvSpPr/>
          <p:nvPr/>
        </p:nvSpPr>
        <p:spPr>
          <a:xfrm>
            <a:off x="8219980" y="3233252"/>
            <a:ext cx="1299600" cy="41579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b="1" dirty="0">
              <a:solidFill>
                <a:srgbClr val="FF0000"/>
              </a:solidFill>
              <a:latin typeface="Century Gothic" panose="020B0502020202020204" pitchFamily="34" charset="0"/>
            </a:endParaRPr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049997E6-AD95-4E92-825F-2B7F85751E49}"/>
              </a:ext>
            </a:extLst>
          </p:cNvPr>
          <p:cNvSpPr/>
          <p:nvPr/>
        </p:nvSpPr>
        <p:spPr>
          <a:xfrm>
            <a:off x="8845063" y="4863506"/>
            <a:ext cx="1299600" cy="41579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b="1" dirty="0">
              <a:solidFill>
                <a:srgbClr val="FF0000"/>
              </a:solidFill>
              <a:latin typeface="Century Gothic" panose="020B0502020202020204" pitchFamily="34" charset="0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5CBA26D3-3D81-4F07-9A49-E42F8F68CAA0}"/>
              </a:ext>
            </a:extLst>
          </p:cNvPr>
          <p:cNvSpPr txBox="1"/>
          <p:nvPr/>
        </p:nvSpPr>
        <p:spPr>
          <a:xfrm>
            <a:off x="1499280" y="411041"/>
            <a:ext cx="10360404" cy="1077218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dirty="0"/>
              <a:t>When comparing mass, we can use our less than, more than, the same as symbols to help.</a:t>
            </a:r>
          </a:p>
          <a:p>
            <a:pPr algn="ctr"/>
            <a:r>
              <a:rPr lang="en-GB" dirty="0"/>
              <a:t>                                </a:t>
            </a:r>
            <a:r>
              <a:rPr lang="en-GB" sz="2800" dirty="0"/>
              <a:t>&lt;            &gt;        =</a:t>
            </a:r>
          </a:p>
          <a:p>
            <a:pPr algn="ctr"/>
            <a:r>
              <a:rPr lang="en-GB" dirty="0"/>
              <a:t>Which symbol would you use to complete these picture sentences?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3DFDFA06-C25E-4ACD-9629-9C7E9AAA021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063962" y="5359462"/>
            <a:ext cx="647756" cy="640135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EA1152CE-0234-4FAA-A804-07154B14EFE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311367" y="5307868"/>
            <a:ext cx="647756" cy="687618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F164482E-C2A4-4D66-8074-D96B1388F70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914693" y="3459438"/>
            <a:ext cx="647756" cy="687618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35EBB9DC-1480-4BA8-A62D-9B082BE2C757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139902" y="3459438"/>
            <a:ext cx="647756" cy="687618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6BFF3C80-AF27-4934-9408-2C6D04B0DF1A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954915" y="1955103"/>
            <a:ext cx="716342" cy="685859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3960C11F-276B-433F-80B5-CEDFA200F165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071316" y="1963212"/>
            <a:ext cx="716342" cy="685859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746100DD-D14A-4E44-8F17-51E682084FBA}"/>
              </a:ext>
            </a:extLst>
          </p:cNvPr>
          <p:cNvSpPr/>
          <p:nvPr/>
        </p:nvSpPr>
        <p:spPr>
          <a:xfrm>
            <a:off x="8129016" y="2167129"/>
            <a:ext cx="603504" cy="47383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C0C002CE-1474-409F-A0E0-11378D20F616}"/>
              </a:ext>
            </a:extLst>
          </p:cNvPr>
          <p:cNvSpPr/>
          <p:nvPr/>
        </p:nvSpPr>
        <p:spPr>
          <a:xfrm>
            <a:off x="8154397" y="3693818"/>
            <a:ext cx="603504" cy="47383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V</a:t>
            </a: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B6BADBF8-B12B-46CF-9A5E-0D49CA9E07CF}"/>
              </a:ext>
            </a:extLst>
          </p:cNvPr>
          <p:cNvSpPr/>
          <p:nvPr/>
        </p:nvSpPr>
        <p:spPr>
          <a:xfrm>
            <a:off x="8154397" y="5626910"/>
            <a:ext cx="603504" cy="47383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E514D92-E416-4A21-A1BA-D1FAC749F8F2}"/>
              </a:ext>
            </a:extLst>
          </p:cNvPr>
          <p:cNvSpPr txBox="1"/>
          <p:nvPr/>
        </p:nvSpPr>
        <p:spPr>
          <a:xfrm>
            <a:off x="8154397" y="2167129"/>
            <a:ext cx="57812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=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A6E7F030-3017-42A2-BCF2-2ACCE5A1D08A}"/>
              </a:ext>
            </a:extLst>
          </p:cNvPr>
          <p:cNvSpPr txBox="1"/>
          <p:nvPr/>
        </p:nvSpPr>
        <p:spPr>
          <a:xfrm>
            <a:off x="8219980" y="3658403"/>
            <a:ext cx="57812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&gt;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E4BBDC10-7561-4199-8B00-C822B4517D27}"/>
              </a:ext>
            </a:extLst>
          </p:cNvPr>
          <p:cNvSpPr txBox="1"/>
          <p:nvPr/>
        </p:nvSpPr>
        <p:spPr>
          <a:xfrm>
            <a:off x="8219389" y="5577524"/>
            <a:ext cx="57812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&lt;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F4D38281-9D78-4448-8A01-285E207F68F3}"/>
              </a:ext>
            </a:extLst>
          </p:cNvPr>
          <p:cNvSpPr txBox="1"/>
          <p:nvPr/>
        </p:nvSpPr>
        <p:spPr>
          <a:xfrm>
            <a:off x="6931152" y="2690349"/>
            <a:ext cx="32135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rgbClr val="FF0000"/>
                </a:solidFill>
              </a:rPr>
              <a:t>= They are both the same</a:t>
            </a:r>
            <a:r>
              <a:rPr lang="en-GB" dirty="0"/>
              <a:t>.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30957D50-C831-42BC-9561-7A8E90FE07DA}"/>
              </a:ext>
            </a:extLst>
          </p:cNvPr>
          <p:cNvSpPr txBox="1"/>
          <p:nvPr/>
        </p:nvSpPr>
        <p:spPr>
          <a:xfrm>
            <a:off x="6732384" y="4425252"/>
            <a:ext cx="42253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rgbClr val="FF0000"/>
                </a:solidFill>
              </a:rPr>
              <a:t>&gt; The apple weighs more than the lemon.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1DBF6B1E-5EA0-4F8B-B2E9-8A09CC3A92D4}"/>
              </a:ext>
            </a:extLst>
          </p:cNvPr>
          <p:cNvSpPr txBox="1"/>
          <p:nvPr/>
        </p:nvSpPr>
        <p:spPr>
          <a:xfrm>
            <a:off x="6309361" y="6157506"/>
            <a:ext cx="47912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rgbClr val="FF0000"/>
                </a:solidFill>
              </a:rPr>
              <a:t>&lt; The tomato weighs less than the sweetcorn.</a:t>
            </a:r>
          </a:p>
        </p:txBody>
      </p:sp>
    </p:spTree>
    <p:extLst>
      <p:ext uri="{BB962C8B-B14F-4D97-AF65-F5344CB8AC3E}">
        <p14:creationId xmlns:p14="http://schemas.microsoft.com/office/powerpoint/2010/main" val="10306929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33" grpId="0"/>
      <p:bldP spid="3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ADAAC8EF-66BB-4296-A76E-D3ED75F8C97B}"/>
              </a:ext>
            </a:extLst>
          </p:cNvPr>
          <p:cNvSpPr txBox="1"/>
          <p:nvPr/>
        </p:nvSpPr>
        <p:spPr>
          <a:xfrm>
            <a:off x="1426128" y="327171"/>
            <a:ext cx="10360404" cy="646331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dirty="0"/>
              <a:t>Look at the balance scales below.</a:t>
            </a:r>
          </a:p>
          <a:p>
            <a:pPr algn="ctr"/>
            <a:r>
              <a:rPr lang="en-GB" dirty="0"/>
              <a:t>Where would you put the bear? Where would you put the two birds? Why?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2CC3E9D-04C3-41BF-9EBD-EB01E727C0C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65473" y="3707811"/>
            <a:ext cx="5509737" cy="1874682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E38DF2E7-34A9-4A8B-A38C-E5B2B48235A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71507" y="1275507"/>
            <a:ext cx="1874682" cy="792549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EFB05678-7F11-4EFC-A417-92B1E932722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794687" y="987166"/>
            <a:ext cx="1676545" cy="1729890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15C29E08-D3E0-406E-A495-F2621212548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94687" y="3032725"/>
            <a:ext cx="1874682" cy="792549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479B0183-A2DE-4C08-88E8-A35D2E3BA2C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787567" y="2899139"/>
            <a:ext cx="1676545" cy="1729890"/>
          </a:xfrm>
          <a:prstGeom prst="rect">
            <a:avLst/>
          </a:prstGeom>
        </p:spPr>
      </p:pic>
      <p:sp>
        <p:nvSpPr>
          <p:cNvPr id="17" name="TextBox 16">
            <a:extLst>
              <a:ext uri="{FF2B5EF4-FFF2-40B4-BE49-F238E27FC236}">
                <a16:creationId xmlns:a16="http://schemas.microsoft.com/office/drawing/2014/main" id="{2DB611E2-8C12-43A0-B5EA-3F54916AF291}"/>
              </a:ext>
            </a:extLst>
          </p:cNvPr>
          <p:cNvSpPr txBox="1"/>
          <p:nvPr/>
        </p:nvSpPr>
        <p:spPr>
          <a:xfrm>
            <a:off x="2423160" y="5582493"/>
            <a:ext cx="88513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>
                <a:solidFill>
                  <a:srgbClr val="FF0000"/>
                </a:solidFill>
              </a:rPr>
              <a:t>A bear would be much heavier than two birds. The bear needs to be at the lowest end of the scale because he weighs more.  </a:t>
            </a:r>
          </a:p>
        </p:txBody>
      </p:sp>
    </p:spTree>
    <p:extLst>
      <p:ext uri="{BB962C8B-B14F-4D97-AF65-F5344CB8AC3E}">
        <p14:creationId xmlns:p14="http://schemas.microsoft.com/office/powerpoint/2010/main" val="20472355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ADAAC8EF-66BB-4296-A76E-D3ED75F8C97B}"/>
              </a:ext>
            </a:extLst>
          </p:cNvPr>
          <p:cNvSpPr txBox="1"/>
          <p:nvPr/>
        </p:nvSpPr>
        <p:spPr>
          <a:xfrm>
            <a:off x="1359595" y="346940"/>
            <a:ext cx="10360404" cy="646331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dirty="0"/>
              <a:t>What sentences could we write about this?</a:t>
            </a:r>
          </a:p>
          <a:p>
            <a:pPr algn="ctr"/>
            <a:endParaRPr lang="en-GB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2CC3E9D-04C3-41BF-9EBD-EB01E727C0C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39427" y="2354666"/>
            <a:ext cx="5509737" cy="1874682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15C29E08-D3E0-406E-A495-F2621212548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37287" y="1680148"/>
            <a:ext cx="1874682" cy="792549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479B0183-A2DE-4C08-88E8-A35D2E3BA2C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96000" y="1676504"/>
            <a:ext cx="1676545" cy="1729890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B5F62EE7-8761-4914-BB83-19F1D0C97544}"/>
              </a:ext>
            </a:extLst>
          </p:cNvPr>
          <p:cNvSpPr txBox="1"/>
          <p:nvPr/>
        </p:nvSpPr>
        <p:spPr>
          <a:xfrm>
            <a:off x="1539427" y="4735958"/>
            <a:ext cx="10360404" cy="646331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dirty="0"/>
              <a:t>Now, can you write your sentences using the &lt; and &gt; signs?</a:t>
            </a:r>
          </a:p>
          <a:p>
            <a:pPr algn="ctr"/>
            <a:endParaRPr lang="en-GB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612C0A8B-31D8-4EA2-9679-89E67740650B}"/>
              </a:ext>
            </a:extLst>
          </p:cNvPr>
          <p:cNvSpPr txBox="1"/>
          <p:nvPr/>
        </p:nvSpPr>
        <p:spPr>
          <a:xfrm>
            <a:off x="2623468" y="5619525"/>
            <a:ext cx="620963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One bear                      Two birds</a:t>
            </a:r>
          </a:p>
          <a:p>
            <a:endParaRPr lang="en-GB" dirty="0"/>
          </a:p>
          <a:p>
            <a:r>
              <a:rPr lang="en-GB" dirty="0"/>
              <a:t>Two birds                      One bear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774C5198-54D0-4C41-BD10-7CE0E462B106}"/>
              </a:ext>
            </a:extLst>
          </p:cNvPr>
          <p:cNvSpPr/>
          <p:nvPr/>
        </p:nvSpPr>
        <p:spPr>
          <a:xfrm>
            <a:off x="3813048" y="5515875"/>
            <a:ext cx="557784" cy="486357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3B37246B-63AC-4E9E-AD29-2ACD34D83D4C}"/>
              </a:ext>
            </a:extLst>
          </p:cNvPr>
          <p:cNvSpPr/>
          <p:nvPr/>
        </p:nvSpPr>
        <p:spPr>
          <a:xfrm>
            <a:off x="3813048" y="6135339"/>
            <a:ext cx="557784" cy="486357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FA37DCB0-55C8-4E31-9343-274A824CFA22}"/>
              </a:ext>
            </a:extLst>
          </p:cNvPr>
          <p:cNvSpPr txBox="1"/>
          <p:nvPr/>
        </p:nvSpPr>
        <p:spPr>
          <a:xfrm>
            <a:off x="8954804" y="1152545"/>
            <a:ext cx="2426647" cy="2585323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dirty="0"/>
              <a:t>Use these words to help you:</a:t>
            </a:r>
          </a:p>
          <a:p>
            <a:pPr algn="ctr"/>
            <a:endParaRPr lang="en-GB" dirty="0"/>
          </a:p>
          <a:p>
            <a:pPr algn="ctr"/>
            <a:r>
              <a:rPr lang="en-GB" dirty="0"/>
              <a:t>Two birds  </a:t>
            </a:r>
          </a:p>
          <a:p>
            <a:pPr algn="ctr"/>
            <a:r>
              <a:rPr lang="en-GB" dirty="0"/>
              <a:t>One bear</a:t>
            </a:r>
          </a:p>
          <a:p>
            <a:pPr algn="ctr"/>
            <a:r>
              <a:rPr lang="en-GB" dirty="0"/>
              <a:t>more than</a:t>
            </a:r>
          </a:p>
          <a:p>
            <a:pPr algn="ctr"/>
            <a:r>
              <a:rPr lang="en-GB" dirty="0"/>
              <a:t>less than </a:t>
            </a:r>
          </a:p>
          <a:p>
            <a:pPr algn="ctr"/>
            <a:r>
              <a:rPr lang="en-GB" dirty="0"/>
              <a:t>heavier </a:t>
            </a:r>
          </a:p>
          <a:p>
            <a:pPr algn="ctr"/>
            <a:r>
              <a:rPr lang="en-GB" dirty="0"/>
              <a:t>lighter</a:t>
            </a:r>
          </a:p>
        </p:txBody>
      </p:sp>
    </p:spTree>
    <p:extLst>
      <p:ext uri="{BB962C8B-B14F-4D97-AF65-F5344CB8AC3E}">
        <p14:creationId xmlns:p14="http://schemas.microsoft.com/office/powerpoint/2010/main" val="25350801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ADAAC8EF-66BB-4296-A76E-D3ED75F8C97B}"/>
              </a:ext>
            </a:extLst>
          </p:cNvPr>
          <p:cNvSpPr txBox="1"/>
          <p:nvPr/>
        </p:nvSpPr>
        <p:spPr>
          <a:xfrm>
            <a:off x="1359595" y="346940"/>
            <a:ext cx="10360404" cy="646331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dirty="0"/>
              <a:t>What sentences could we write about this?</a:t>
            </a:r>
          </a:p>
          <a:p>
            <a:pPr algn="ctr"/>
            <a:endParaRPr lang="en-GB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2CC3E9D-04C3-41BF-9EBD-EB01E727C0C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39427" y="2354666"/>
            <a:ext cx="5509737" cy="1874682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15C29E08-D3E0-406E-A495-F2621212548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37287" y="1680148"/>
            <a:ext cx="1874682" cy="792549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479B0183-A2DE-4C08-88E8-A35D2E3BA2C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96000" y="1676504"/>
            <a:ext cx="1676545" cy="1729890"/>
          </a:xfrm>
          <a:prstGeom prst="rect">
            <a:avLst/>
          </a:prstGeom>
        </p:spPr>
      </p:pic>
      <p:sp>
        <p:nvSpPr>
          <p:cNvPr id="17" name="TextBox 16">
            <a:extLst>
              <a:ext uri="{FF2B5EF4-FFF2-40B4-BE49-F238E27FC236}">
                <a16:creationId xmlns:a16="http://schemas.microsoft.com/office/drawing/2014/main" id="{2DB611E2-8C12-43A0-B5EA-3F54916AF291}"/>
              </a:ext>
            </a:extLst>
          </p:cNvPr>
          <p:cNvSpPr txBox="1"/>
          <p:nvPr/>
        </p:nvSpPr>
        <p:spPr>
          <a:xfrm>
            <a:off x="5742432" y="5879280"/>
            <a:ext cx="88513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>
                <a:solidFill>
                  <a:srgbClr val="FF0000"/>
                </a:solidFill>
              </a:rPr>
              <a:t>1 bear &gt; two birds</a:t>
            </a:r>
          </a:p>
          <a:p>
            <a:pPr algn="ctr"/>
            <a:r>
              <a:rPr lang="en-GB" dirty="0">
                <a:solidFill>
                  <a:srgbClr val="FF0000"/>
                </a:solidFill>
              </a:rPr>
              <a:t>Two birds &lt; 1 bear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5F62EE7-8761-4914-BB83-19F1D0C97544}"/>
              </a:ext>
            </a:extLst>
          </p:cNvPr>
          <p:cNvSpPr txBox="1"/>
          <p:nvPr/>
        </p:nvSpPr>
        <p:spPr>
          <a:xfrm>
            <a:off x="1539427" y="4735958"/>
            <a:ext cx="10360404" cy="646331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dirty="0"/>
              <a:t>Now, can you write your sentences using the &lt; and &gt; signs?</a:t>
            </a:r>
          </a:p>
          <a:p>
            <a:pPr algn="ctr"/>
            <a:endParaRPr lang="en-GB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612C0A8B-31D8-4EA2-9679-89E67740650B}"/>
              </a:ext>
            </a:extLst>
          </p:cNvPr>
          <p:cNvSpPr txBox="1"/>
          <p:nvPr/>
        </p:nvSpPr>
        <p:spPr>
          <a:xfrm>
            <a:off x="2623468" y="5619525"/>
            <a:ext cx="885139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One bear                      Two birds</a:t>
            </a:r>
          </a:p>
          <a:p>
            <a:endParaRPr lang="en-GB" dirty="0"/>
          </a:p>
          <a:p>
            <a:r>
              <a:rPr lang="en-GB" dirty="0"/>
              <a:t>Two birds                      One bear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774C5198-54D0-4C41-BD10-7CE0E462B106}"/>
              </a:ext>
            </a:extLst>
          </p:cNvPr>
          <p:cNvSpPr/>
          <p:nvPr/>
        </p:nvSpPr>
        <p:spPr>
          <a:xfrm>
            <a:off x="3813048" y="5515875"/>
            <a:ext cx="557784" cy="486357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3B37246B-63AC-4E9E-AD29-2ACD34D83D4C}"/>
              </a:ext>
            </a:extLst>
          </p:cNvPr>
          <p:cNvSpPr/>
          <p:nvPr/>
        </p:nvSpPr>
        <p:spPr>
          <a:xfrm>
            <a:off x="3813048" y="6135339"/>
            <a:ext cx="557784" cy="486357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FA37DCB0-55C8-4E31-9343-274A824CFA22}"/>
              </a:ext>
            </a:extLst>
          </p:cNvPr>
          <p:cNvSpPr txBox="1"/>
          <p:nvPr/>
        </p:nvSpPr>
        <p:spPr>
          <a:xfrm>
            <a:off x="8954804" y="1005585"/>
            <a:ext cx="2426647" cy="3693319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dirty="0">
                <a:solidFill>
                  <a:srgbClr val="FF0000"/>
                </a:solidFill>
              </a:rPr>
              <a:t>Possible answers:</a:t>
            </a:r>
          </a:p>
          <a:p>
            <a:pPr algn="ctr"/>
            <a:endParaRPr lang="en-GB" dirty="0">
              <a:solidFill>
                <a:srgbClr val="FF0000"/>
              </a:solidFill>
            </a:endParaRPr>
          </a:p>
          <a:p>
            <a:pPr algn="ctr"/>
            <a:r>
              <a:rPr lang="en-GB" dirty="0">
                <a:solidFill>
                  <a:srgbClr val="FF0000"/>
                </a:solidFill>
              </a:rPr>
              <a:t>Two birds weigh less than one bear.</a:t>
            </a:r>
          </a:p>
          <a:p>
            <a:pPr algn="ctr"/>
            <a:endParaRPr lang="en-GB" dirty="0">
              <a:solidFill>
                <a:srgbClr val="FF0000"/>
              </a:solidFill>
            </a:endParaRPr>
          </a:p>
          <a:p>
            <a:pPr algn="ctr"/>
            <a:r>
              <a:rPr lang="en-GB" dirty="0">
                <a:solidFill>
                  <a:srgbClr val="FF0000"/>
                </a:solidFill>
              </a:rPr>
              <a:t>Two birds are lighter than one bear.</a:t>
            </a:r>
          </a:p>
          <a:p>
            <a:pPr algn="ctr"/>
            <a:endParaRPr lang="en-GB" dirty="0">
              <a:solidFill>
                <a:srgbClr val="FF0000"/>
              </a:solidFill>
            </a:endParaRPr>
          </a:p>
          <a:p>
            <a:pPr algn="ctr"/>
            <a:r>
              <a:rPr lang="en-GB" dirty="0">
                <a:solidFill>
                  <a:srgbClr val="FF0000"/>
                </a:solidFill>
              </a:rPr>
              <a:t>One bear weighs more than two birds.</a:t>
            </a:r>
          </a:p>
          <a:p>
            <a:pPr algn="ctr"/>
            <a:endParaRPr lang="en-GB" dirty="0">
              <a:solidFill>
                <a:srgbClr val="FF0000"/>
              </a:solidFill>
            </a:endParaRPr>
          </a:p>
          <a:p>
            <a:pPr algn="ctr"/>
            <a:r>
              <a:rPr lang="en-GB" dirty="0">
                <a:solidFill>
                  <a:srgbClr val="FF0000"/>
                </a:solidFill>
              </a:rPr>
              <a:t>One bear is heavier than two birds</a:t>
            </a:r>
            <a:r>
              <a:rPr lang="en-GB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7249480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10" grpId="0"/>
    </p:bldLst>
  </p:timing>
</p:sld>
</file>

<file path=ppt/theme/theme1.xml><?xml version="1.0" encoding="utf-8"?>
<a:theme xmlns:a="http://schemas.openxmlformats.org/drawingml/2006/main" name="Crop">
  <a:themeElements>
    <a:clrScheme name="Crop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TM10001105[[fn=Crop]]</Template>
  <TotalTime>1046</TotalTime>
  <Words>617</Words>
  <Application>Microsoft Office PowerPoint</Application>
  <PresentationFormat>Widescreen</PresentationFormat>
  <Paragraphs>113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Century Gothic</vt:lpstr>
      <vt:lpstr>Franklin Gothic Book</vt:lpstr>
      <vt:lpstr>Crop</vt:lpstr>
      <vt:lpstr>Year 2– Measures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Year 1 Spring Section 3 – Multiplication</dc:title>
  <dc:creator>Laura Whitehouse</dc:creator>
  <cp:lastModifiedBy>Jay Lacey</cp:lastModifiedBy>
  <cp:revision>76</cp:revision>
  <dcterms:created xsi:type="dcterms:W3CDTF">2020-03-20T11:22:32Z</dcterms:created>
  <dcterms:modified xsi:type="dcterms:W3CDTF">2020-06-04T15:33:54Z</dcterms:modified>
</cp:coreProperties>
</file>