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64" r:id="rId5"/>
    <p:sldId id="261" r:id="rId6"/>
    <p:sldId id="265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Addition and subtraction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5 – Subtracting 2 digit numbers without exchanging.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F28C-54E9-4776-8266-A3CC53BF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9482" y="497541"/>
            <a:ext cx="9601200" cy="1485900"/>
          </a:xfrm>
        </p:spPr>
        <p:txBody>
          <a:bodyPr/>
          <a:lstStyle/>
          <a:p>
            <a:r>
              <a:rPr lang="en-GB" dirty="0"/>
              <a:t>In Year 2, we use visual maths to solve two digit - two digit questions.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88EDC4-C25A-4256-A55A-0E5CC1F52337}"/>
              </a:ext>
            </a:extLst>
          </p:cNvPr>
          <p:cNvSpPr txBox="1"/>
          <p:nvPr/>
        </p:nvSpPr>
        <p:spPr>
          <a:xfrm>
            <a:off x="3890682" y="2214283"/>
            <a:ext cx="793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Before we start.. Let’s remind ourselves….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10FEC4-340C-4E30-9157-F61A2C863826}"/>
              </a:ext>
            </a:extLst>
          </p:cNvPr>
          <p:cNvSpPr txBox="1">
            <a:spLocks/>
          </p:cNvSpPr>
          <p:nvPr/>
        </p:nvSpPr>
        <p:spPr>
          <a:xfrm>
            <a:off x="5350853" y="3688455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1500" dirty="0"/>
              <a:t>53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40596B-F06D-4DD9-B093-901E804FEBA0}"/>
              </a:ext>
            </a:extLst>
          </p:cNvPr>
          <p:cNvSpPr txBox="1"/>
          <p:nvPr/>
        </p:nvSpPr>
        <p:spPr>
          <a:xfrm>
            <a:off x="4165360" y="3010805"/>
            <a:ext cx="793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 two digit number has tens and ones.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6B7206-3C1F-4B53-BB57-ABE801E8409A}"/>
              </a:ext>
            </a:extLst>
          </p:cNvPr>
          <p:cNvSpPr txBox="1"/>
          <p:nvPr/>
        </p:nvSpPr>
        <p:spPr>
          <a:xfrm>
            <a:off x="2962656" y="5112294"/>
            <a:ext cx="2877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 tens</a:t>
            </a:r>
          </a:p>
          <a:p>
            <a:endParaRPr lang="en-GB" sz="2800" dirty="0"/>
          </a:p>
          <a:p>
            <a:r>
              <a:rPr lang="en-GB" sz="2800" dirty="0"/>
              <a:t>50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4FC0FC-D86C-44B9-B6C0-2F2BB7768E86}"/>
              </a:ext>
            </a:extLst>
          </p:cNvPr>
          <p:cNvSpPr txBox="1"/>
          <p:nvPr/>
        </p:nvSpPr>
        <p:spPr>
          <a:xfrm>
            <a:off x="9064034" y="4975464"/>
            <a:ext cx="2877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ones</a:t>
            </a:r>
          </a:p>
          <a:p>
            <a:endParaRPr lang="en-GB" sz="2800" dirty="0"/>
          </a:p>
          <a:p>
            <a:r>
              <a:rPr lang="en-GB" sz="2800" dirty="0"/>
              <a:t>3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71210B-2BA7-4B61-8378-4865D647A60B}"/>
              </a:ext>
            </a:extLst>
          </p:cNvPr>
          <p:cNvCxnSpPr/>
          <p:nvPr/>
        </p:nvCxnSpPr>
        <p:spPr>
          <a:xfrm flipH="1">
            <a:off x="3995928" y="4700016"/>
            <a:ext cx="1289304" cy="474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81A563-E744-4DC7-8FD8-07B492A6E33D}"/>
              </a:ext>
            </a:extLst>
          </p:cNvPr>
          <p:cNvCxnSpPr>
            <a:cxnSpLocks/>
          </p:cNvCxnSpPr>
          <p:nvPr/>
        </p:nvCxnSpPr>
        <p:spPr>
          <a:xfrm>
            <a:off x="7517892" y="4637955"/>
            <a:ext cx="1480521" cy="474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23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GB" dirty="0"/>
              <a:t>Let’s start by taking a one digit number away from a two digit number using visual maths.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5401236" y="197671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49 - 4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2674876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</a:t>
            </a:r>
          </a:p>
          <a:p>
            <a:r>
              <a:rPr lang="en-GB" dirty="0"/>
              <a:t>49 has 4 tens and 9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3693235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cross out the second number to take it away. 4 has 4 ones and no tens. I will only cross of ones in the ones column.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95874" y="472640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612556" y="5584857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612556" y="612891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4 tens and  5  ones.</a:t>
            </a:r>
          </a:p>
          <a:p>
            <a:r>
              <a:rPr lang="en-GB" dirty="0"/>
              <a:t>                   4 tens = 40 + 5= 45.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474311" y="1957229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E2828B0-0217-4074-8237-E795D0C5F604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E4A849-9F99-4A6E-9245-1889570A175F}"/>
              </a:ext>
            </a:extLst>
          </p:cNvPr>
          <p:cNvSpPr/>
          <p:nvPr/>
        </p:nvSpPr>
        <p:spPr>
          <a:xfrm>
            <a:off x="4520202" y="335584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6FE3592-DF14-46D0-B8E9-1B38B9ABB321}"/>
              </a:ext>
            </a:extLst>
          </p:cNvPr>
          <p:cNvSpPr/>
          <p:nvPr/>
        </p:nvSpPr>
        <p:spPr>
          <a:xfrm>
            <a:off x="4870740" y="3368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EA27E1-34FF-4048-BAE7-43229A18C1A3}"/>
              </a:ext>
            </a:extLst>
          </p:cNvPr>
          <p:cNvSpPr/>
          <p:nvPr/>
        </p:nvSpPr>
        <p:spPr>
          <a:xfrm>
            <a:off x="5242935" y="335584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8571BA1-2D67-45A7-AD2D-AEE6F63C1DD0}"/>
              </a:ext>
            </a:extLst>
          </p:cNvPr>
          <p:cNvSpPr/>
          <p:nvPr/>
        </p:nvSpPr>
        <p:spPr>
          <a:xfrm>
            <a:off x="4139240" y="385181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48097C-80F8-409D-A92B-80C0496C519E}"/>
              </a:ext>
            </a:extLst>
          </p:cNvPr>
          <p:cNvSpPr/>
          <p:nvPr/>
        </p:nvSpPr>
        <p:spPr>
          <a:xfrm>
            <a:off x="4507974" y="38445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280D375-FEED-4C9E-A6D6-DE3809DA9BB1}"/>
              </a:ext>
            </a:extLst>
          </p:cNvPr>
          <p:cNvSpPr/>
          <p:nvPr/>
        </p:nvSpPr>
        <p:spPr>
          <a:xfrm>
            <a:off x="4840225" y="384456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2F5CC53-6736-406F-8157-6DBA91A4959A}"/>
              </a:ext>
            </a:extLst>
          </p:cNvPr>
          <p:cNvSpPr/>
          <p:nvPr/>
        </p:nvSpPr>
        <p:spPr>
          <a:xfrm>
            <a:off x="5208959" y="384434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424AEAB-CD34-4829-91D7-655E1CAB9340}"/>
              </a:ext>
            </a:extLst>
          </p:cNvPr>
          <p:cNvSpPr/>
          <p:nvPr/>
        </p:nvSpPr>
        <p:spPr>
          <a:xfrm>
            <a:off x="4137749" y="438347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CCC88D5-391C-4849-854A-9117C0EF19EF}"/>
              </a:ext>
            </a:extLst>
          </p:cNvPr>
          <p:cNvCxnSpPr/>
          <p:nvPr/>
        </p:nvCxnSpPr>
        <p:spPr>
          <a:xfrm flipV="1">
            <a:off x="4101084" y="328391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77FA750-383B-4D9A-89BC-30A9FC0BD493}"/>
              </a:ext>
            </a:extLst>
          </p:cNvPr>
          <p:cNvCxnSpPr/>
          <p:nvPr/>
        </p:nvCxnSpPr>
        <p:spPr>
          <a:xfrm flipV="1">
            <a:off x="4513577" y="329784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63751DC-5AD9-4435-9F2C-4520D1B7DF2D}"/>
              </a:ext>
            </a:extLst>
          </p:cNvPr>
          <p:cNvCxnSpPr/>
          <p:nvPr/>
        </p:nvCxnSpPr>
        <p:spPr>
          <a:xfrm flipV="1">
            <a:off x="4878256" y="328391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D4F4A0E-2498-485C-8367-A20D6C06E822}"/>
              </a:ext>
            </a:extLst>
          </p:cNvPr>
          <p:cNvCxnSpPr/>
          <p:nvPr/>
        </p:nvCxnSpPr>
        <p:spPr>
          <a:xfrm flipV="1">
            <a:off x="5208095" y="3297839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344F920-C1BA-4664-BD73-115E00F74AC0}"/>
              </a:ext>
            </a:extLst>
          </p:cNvPr>
          <p:cNvSpPr txBox="1"/>
          <p:nvPr/>
        </p:nvSpPr>
        <p:spPr>
          <a:xfrm>
            <a:off x="4520202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927095-BC5D-4A00-8F18-2B2F912B19D5}"/>
              </a:ext>
            </a:extLst>
          </p:cNvPr>
          <p:cNvSpPr txBox="1"/>
          <p:nvPr/>
        </p:nvSpPr>
        <p:spPr>
          <a:xfrm>
            <a:off x="2991628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6583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5" grpId="0" animBg="1"/>
      <p:bldP spid="16" grpId="0" animBg="1"/>
      <p:bldP spid="19" grpId="0"/>
      <p:bldP spid="27" grpId="0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8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Your turn. Try this.. You can check your answer with my steps afterwards.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5401236" y="197671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57 - 5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2674876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</a:t>
            </a:r>
          </a:p>
          <a:p>
            <a:r>
              <a:rPr lang="en-GB" dirty="0"/>
              <a:t>57 has 5 tens and 7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3693235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cross out the second number to take it away. 5 has 5 ones and no tens. I will only cross of ones in the ones column.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95874" y="472640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612556" y="5584857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612556" y="612891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5 tens and  2  ones.</a:t>
            </a:r>
          </a:p>
          <a:p>
            <a:r>
              <a:rPr lang="en-GB" dirty="0"/>
              <a:t>                   5 tens = 50 + 2= 52.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474311" y="1957229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E2828B0-0217-4074-8237-E795D0C5F604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E4A849-9F99-4A6E-9245-1889570A175F}"/>
              </a:ext>
            </a:extLst>
          </p:cNvPr>
          <p:cNvSpPr/>
          <p:nvPr/>
        </p:nvSpPr>
        <p:spPr>
          <a:xfrm>
            <a:off x="4520202" y="335584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6FE3592-DF14-46D0-B8E9-1B38B9ABB321}"/>
              </a:ext>
            </a:extLst>
          </p:cNvPr>
          <p:cNvSpPr/>
          <p:nvPr/>
        </p:nvSpPr>
        <p:spPr>
          <a:xfrm>
            <a:off x="4870740" y="3368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EA27E1-34FF-4048-BAE7-43229A18C1A3}"/>
              </a:ext>
            </a:extLst>
          </p:cNvPr>
          <p:cNvSpPr/>
          <p:nvPr/>
        </p:nvSpPr>
        <p:spPr>
          <a:xfrm>
            <a:off x="5242935" y="335584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8571BA1-2D67-45A7-AD2D-AEE6F63C1DD0}"/>
              </a:ext>
            </a:extLst>
          </p:cNvPr>
          <p:cNvSpPr/>
          <p:nvPr/>
        </p:nvSpPr>
        <p:spPr>
          <a:xfrm>
            <a:off x="4139240" y="385181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48097C-80F8-409D-A92B-80C0496C519E}"/>
              </a:ext>
            </a:extLst>
          </p:cNvPr>
          <p:cNvSpPr/>
          <p:nvPr/>
        </p:nvSpPr>
        <p:spPr>
          <a:xfrm>
            <a:off x="4507974" y="38445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280D375-FEED-4C9E-A6D6-DE3809DA9BB1}"/>
              </a:ext>
            </a:extLst>
          </p:cNvPr>
          <p:cNvSpPr/>
          <p:nvPr/>
        </p:nvSpPr>
        <p:spPr>
          <a:xfrm>
            <a:off x="4840225" y="384456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CCC88D5-391C-4849-854A-9117C0EF19EF}"/>
              </a:ext>
            </a:extLst>
          </p:cNvPr>
          <p:cNvCxnSpPr/>
          <p:nvPr/>
        </p:nvCxnSpPr>
        <p:spPr>
          <a:xfrm flipV="1">
            <a:off x="4101084" y="328391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77FA750-383B-4D9A-89BC-30A9FC0BD493}"/>
              </a:ext>
            </a:extLst>
          </p:cNvPr>
          <p:cNvCxnSpPr/>
          <p:nvPr/>
        </p:nvCxnSpPr>
        <p:spPr>
          <a:xfrm flipV="1">
            <a:off x="4513577" y="329784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63751DC-5AD9-4435-9F2C-4520D1B7DF2D}"/>
              </a:ext>
            </a:extLst>
          </p:cNvPr>
          <p:cNvCxnSpPr/>
          <p:nvPr/>
        </p:nvCxnSpPr>
        <p:spPr>
          <a:xfrm flipV="1">
            <a:off x="4878256" y="328391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D4F4A0E-2498-485C-8367-A20D6C06E822}"/>
              </a:ext>
            </a:extLst>
          </p:cNvPr>
          <p:cNvCxnSpPr/>
          <p:nvPr/>
        </p:nvCxnSpPr>
        <p:spPr>
          <a:xfrm flipV="1">
            <a:off x="5208095" y="3297839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344F920-C1BA-4664-BD73-115E00F74AC0}"/>
              </a:ext>
            </a:extLst>
          </p:cNvPr>
          <p:cNvSpPr txBox="1"/>
          <p:nvPr/>
        </p:nvSpPr>
        <p:spPr>
          <a:xfrm>
            <a:off x="4520202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927095-BC5D-4A00-8F18-2B2F912B19D5}"/>
              </a:ext>
            </a:extLst>
          </p:cNvPr>
          <p:cNvSpPr txBox="1"/>
          <p:nvPr/>
        </p:nvSpPr>
        <p:spPr>
          <a:xfrm>
            <a:off x="2991628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4620D51-E127-41F5-BF18-3F5C39DFC9F8}"/>
              </a:ext>
            </a:extLst>
          </p:cNvPr>
          <p:cNvSpPr/>
          <p:nvPr/>
        </p:nvSpPr>
        <p:spPr>
          <a:xfrm>
            <a:off x="2490218" y="4339963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A206F83-801C-4AB5-AEEA-2D25EC39103D}"/>
              </a:ext>
            </a:extLst>
          </p:cNvPr>
          <p:cNvCxnSpPr/>
          <p:nvPr/>
        </p:nvCxnSpPr>
        <p:spPr>
          <a:xfrm flipV="1">
            <a:off x="4090404" y="3844565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2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5" grpId="0" animBg="1"/>
      <p:bldP spid="16" grpId="0" animBg="1"/>
      <p:bldP spid="19" grpId="0"/>
      <p:bldP spid="27" grpId="0"/>
      <p:bldP spid="30" grpId="0"/>
      <p:bldP spid="31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8" grpId="0"/>
      <p:bldP spid="45" grpId="0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Now let’s tackle subtracting 2 two digit numbers.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4717690" y="1405923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79 - 24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999165" y="386176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166164" y="440788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576744" y="440191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857EAF-56F2-44E4-8DDF-9298173E2C92}"/>
              </a:ext>
            </a:extLst>
          </p:cNvPr>
          <p:cNvSpPr txBox="1"/>
          <p:nvPr/>
        </p:nvSpPr>
        <p:spPr>
          <a:xfrm>
            <a:off x="4408168" y="6176852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915D7D-9085-4965-9D23-D8A692831005}"/>
              </a:ext>
            </a:extLst>
          </p:cNvPr>
          <p:cNvSpPr txBox="1"/>
          <p:nvPr/>
        </p:nvSpPr>
        <p:spPr>
          <a:xfrm>
            <a:off x="2933694" y="6187821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116503" y="1352693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EBB4A0-26A7-4952-9D96-D8989FC0E441}"/>
              </a:ext>
            </a:extLst>
          </p:cNvPr>
          <p:cNvSpPr/>
          <p:nvPr/>
        </p:nvSpPr>
        <p:spPr>
          <a:xfrm>
            <a:off x="2534290" y="4335665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BB986EB-ED7B-47ED-B130-A71728A9ACEA}"/>
              </a:ext>
            </a:extLst>
          </p:cNvPr>
          <p:cNvSpPr/>
          <p:nvPr/>
        </p:nvSpPr>
        <p:spPr>
          <a:xfrm>
            <a:off x="4910464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11F4407-EAB1-4BC4-BE65-1D057534A0A1}"/>
              </a:ext>
            </a:extLst>
          </p:cNvPr>
          <p:cNvSpPr/>
          <p:nvPr/>
        </p:nvSpPr>
        <p:spPr>
          <a:xfrm>
            <a:off x="4161205" y="385131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0D32DE0-6CB9-45C2-A3CF-6901EE8AB873}"/>
              </a:ext>
            </a:extLst>
          </p:cNvPr>
          <p:cNvSpPr/>
          <p:nvPr/>
        </p:nvSpPr>
        <p:spPr>
          <a:xfrm>
            <a:off x="4583825" y="386176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710435-4BF5-484D-9FD8-17904776E338}"/>
              </a:ext>
            </a:extLst>
          </p:cNvPr>
          <p:cNvSpPr/>
          <p:nvPr/>
        </p:nvSpPr>
        <p:spPr>
          <a:xfrm>
            <a:off x="2918380" y="4335665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7DE955-CA6B-4B55-9A01-A7A6CC476B28}"/>
              </a:ext>
            </a:extLst>
          </p:cNvPr>
          <p:cNvSpPr/>
          <p:nvPr/>
        </p:nvSpPr>
        <p:spPr>
          <a:xfrm>
            <a:off x="3316919" y="4303741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E588B2-8AA0-467C-8F32-3B0F10F69A02}"/>
              </a:ext>
            </a:extLst>
          </p:cNvPr>
          <p:cNvSpPr txBox="1"/>
          <p:nvPr/>
        </p:nvSpPr>
        <p:spPr>
          <a:xfrm>
            <a:off x="6595874" y="1897722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</a:t>
            </a:r>
          </a:p>
          <a:p>
            <a:r>
              <a:rPr lang="en-GB" dirty="0"/>
              <a:t>79 has 7 tens and 9  ones.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3CF455A-8E3B-4250-AEB7-EE89F04C227F}"/>
              </a:ext>
            </a:extLst>
          </p:cNvPr>
          <p:cNvSpPr txBox="1"/>
          <p:nvPr/>
        </p:nvSpPr>
        <p:spPr>
          <a:xfrm>
            <a:off x="6572715" y="3003325"/>
            <a:ext cx="4645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cross out the second number to take it away. 24 has 2 tens and 4 ones. </a:t>
            </a:r>
          </a:p>
          <a:p>
            <a:r>
              <a:rPr lang="en-GB" dirty="0"/>
              <a:t>I will cross out 4 ones first </a:t>
            </a:r>
          </a:p>
          <a:p>
            <a:r>
              <a:rPr lang="en-GB" dirty="0"/>
              <a:t>and then 2 tens.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862644-9D6D-41BF-898C-F1BFD97B1268}"/>
              </a:ext>
            </a:extLst>
          </p:cNvPr>
          <p:cNvSpPr/>
          <p:nvPr/>
        </p:nvSpPr>
        <p:spPr>
          <a:xfrm>
            <a:off x="4987324" y="436583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87FAF48-B756-4DB4-9DF1-63E0952B92FF}"/>
              </a:ext>
            </a:extLst>
          </p:cNvPr>
          <p:cNvSpPr txBox="1"/>
          <p:nvPr/>
        </p:nvSpPr>
        <p:spPr>
          <a:xfrm>
            <a:off x="6572715" y="459538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7E02733-D39F-42DA-B9B0-92812E42B923}"/>
              </a:ext>
            </a:extLst>
          </p:cNvPr>
          <p:cNvSpPr txBox="1"/>
          <p:nvPr/>
        </p:nvSpPr>
        <p:spPr>
          <a:xfrm>
            <a:off x="6603498" y="5495527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439D595-BB64-409D-BBBD-B12E685D220A}"/>
              </a:ext>
            </a:extLst>
          </p:cNvPr>
          <p:cNvSpPr txBox="1"/>
          <p:nvPr/>
        </p:nvSpPr>
        <p:spPr>
          <a:xfrm>
            <a:off x="6603498" y="616008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5 tens and 5 ones.</a:t>
            </a:r>
          </a:p>
          <a:p>
            <a:r>
              <a:rPr lang="en-GB" dirty="0"/>
              <a:t>                   5 tens = 50 + 5 = 55.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A72EC13-5365-48B9-A3B8-9101E9F2207D}"/>
              </a:ext>
            </a:extLst>
          </p:cNvPr>
          <p:cNvCxnSpPr/>
          <p:nvPr/>
        </p:nvCxnSpPr>
        <p:spPr>
          <a:xfrm flipV="1">
            <a:off x="4101084" y="328391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13E880D-EC71-4AAE-82B1-B76C8303B281}"/>
              </a:ext>
            </a:extLst>
          </p:cNvPr>
          <p:cNvCxnSpPr/>
          <p:nvPr/>
        </p:nvCxnSpPr>
        <p:spPr>
          <a:xfrm flipV="1">
            <a:off x="4525616" y="331640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3A01A22-E530-44F3-A433-2660FEA05407}"/>
              </a:ext>
            </a:extLst>
          </p:cNvPr>
          <p:cNvCxnSpPr/>
          <p:nvPr/>
        </p:nvCxnSpPr>
        <p:spPr>
          <a:xfrm flipV="1">
            <a:off x="4896023" y="3289643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CAD6A7E-3B39-4E5B-A437-EC162C8DCE79}"/>
              </a:ext>
            </a:extLst>
          </p:cNvPr>
          <p:cNvCxnSpPr/>
          <p:nvPr/>
        </p:nvCxnSpPr>
        <p:spPr>
          <a:xfrm flipV="1">
            <a:off x="4142238" y="3833794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12F7EC2-0C75-4B83-8C60-A514D20ED5F2}"/>
              </a:ext>
            </a:extLst>
          </p:cNvPr>
          <p:cNvCxnSpPr/>
          <p:nvPr/>
        </p:nvCxnSpPr>
        <p:spPr>
          <a:xfrm flipV="1">
            <a:off x="2406319" y="347331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A7617E4-4DEB-48FB-B956-829E3161780D}"/>
              </a:ext>
            </a:extLst>
          </p:cNvPr>
          <p:cNvCxnSpPr/>
          <p:nvPr/>
        </p:nvCxnSpPr>
        <p:spPr>
          <a:xfrm flipV="1">
            <a:off x="2772085" y="3455902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4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8" grpId="0"/>
      <p:bldP spid="29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 animBg="1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Your turn…. Try this.. You can check your answer with my steps afterwards.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2406101" y="1864025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67 - 31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999165" y="386176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166164" y="440788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857EAF-56F2-44E4-8DDF-9298173E2C92}"/>
              </a:ext>
            </a:extLst>
          </p:cNvPr>
          <p:cNvSpPr txBox="1"/>
          <p:nvPr/>
        </p:nvSpPr>
        <p:spPr>
          <a:xfrm>
            <a:off x="4408168" y="6176852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915D7D-9085-4965-9D23-D8A692831005}"/>
              </a:ext>
            </a:extLst>
          </p:cNvPr>
          <p:cNvSpPr txBox="1"/>
          <p:nvPr/>
        </p:nvSpPr>
        <p:spPr>
          <a:xfrm>
            <a:off x="2933694" y="6187821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4717901" y="185834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36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EBB4A0-26A7-4952-9D96-D8989FC0E441}"/>
              </a:ext>
            </a:extLst>
          </p:cNvPr>
          <p:cNvSpPr/>
          <p:nvPr/>
        </p:nvSpPr>
        <p:spPr>
          <a:xfrm>
            <a:off x="2534290" y="4335665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BB986EB-ED7B-47ED-B130-A71728A9ACEA}"/>
              </a:ext>
            </a:extLst>
          </p:cNvPr>
          <p:cNvSpPr/>
          <p:nvPr/>
        </p:nvSpPr>
        <p:spPr>
          <a:xfrm>
            <a:off x="4910464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11F4407-EAB1-4BC4-BE65-1D057534A0A1}"/>
              </a:ext>
            </a:extLst>
          </p:cNvPr>
          <p:cNvSpPr/>
          <p:nvPr/>
        </p:nvSpPr>
        <p:spPr>
          <a:xfrm>
            <a:off x="4161205" y="385131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0D32DE0-6CB9-45C2-A3CF-6901EE8AB873}"/>
              </a:ext>
            </a:extLst>
          </p:cNvPr>
          <p:cNvSpPr/>
          <p:nvPr/>
        </p:nvSpPr>
        <p:spPr>
          <a:xfrm>
            <a:off x="4583825" y="386176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710435-4BF5-484D-9FD8-17904776E338}"/>
              </a:ext>
            </a:extLst>
          </p:cNvPr>
          <p:cNvSpPr/>
          <p:nvPr/>
        </p:nvSpPr>
        <p:spPr>
          <a:xfrm>
            <a:off x="2918380" y="4335665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E588B2-8AA0-467C-8F32-3B0F10F69A02}"/>
              </a:ext>
            </a:extLst>
          </p:cNvPr>
          <p:cNvSpPr txBox="1"/>
          <p:nvPr/>
        </p:nvSpPr>
        <p:spPr>
          <a:xfrm>
            <a:off x="6595874" y="1897722"/>
            <a:ext cx="464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</a:t>
            </a:r>
          </a:p>
          <a:p>
            <a:r>
              <a:rPr lang="en-GB" dirty="0"/>
              <a:t>67 has 6 tens and 7  ones.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3CF455A-8E3B-4250-AEB7-EE89F04C227F}"/>
              </a:ext>
            </a:extLst>
          </p:cNvPr>
          <p:cNvSpPr txBox="1"/>
          <p:nvPr/>
        </p:nvSpPr>
        <p:spPr>
          <a:xfrm>
            <a:off x="6572715" y="3003325"/>
            <a:ext cx="4645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cross out the second number to take it away. 31 has 3 tens and 1 one.</a:t>
            </a:r>
          </a:p>
          <a:p>
            <a:r>
              <a:rPr lang="en-GB" dirty="0"/>
              <a:t>I will cross out 1 one first </a:t>
            </a:r>
          </a:p>
          <a:p>
            <a:r>
              <a:rPr lang="en-GB" dirty="0"/>
              <a:t>and then 3 tens.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87FAF48-B756-4DB4-9DF1-63E0952B92FF}"/>
              </a:ext>
            </a:extLst>
          </p:cNvPr>
          <p:cNvSpPr txBox="1"/>
          <p:nvPr/>
        </p:nvSpPr>
        <p:spPr>
          <a:xfrm>
            <a:off x="6572715" y="4595384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7E02733-D39F-42DA-B9B0-92812E42B923}"/>
              </a:ext>
            </a:extLst>
          </p:cNvPr>
          <p:cNvSpPr txBox="1"/>
          <p:nvPr/>
        </p:nvSpPr>
        <p:spPr>
          <a:xfrm>
            <a:off x="6603498" y="5495527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439D595-BB64-409D-BBBD-B12E685D220A}"/>
              </a:ext>
            </a:extLst>
          </p:cNvPr>
          <p:cNvSpPr txBox="1"/>
          <p:nvPr/>
        </p:nvSpPr>
        <p:spPr>
          <a:xfrm>
            <a:off x="6603498" y="616008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3 tens and 6 ones.</a:t>
            </a:r>
          </a:p>
          <a:p>
            <a:r>
              <a:rPr lang="en-GB" dirty="0"/>
              <a:t>                   3 tens = 30 + 6 = 36.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096C7A5-CB83-4FDB-A3E0-265B566292FB}"/>
              </a:ext>
            </a:extLst>
          </p:cNvPr>
          <p:cNvCxnSpPr/>
          <p:nvPr/>
        </p:nvCxnSpPr>
        <p:spPr>
          <a:xfrm flipV="1">
            <a:off x="4140282" y="3299258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48837A2-63CB-4B5A-8A1C-23FE8A9A819A}"/>
              </a:ext>
            </a:extLst>
          </p:cNvPr>
          <p:cNvCxnSpPr/>
          <p:nvPr/>
        </p:nvCxnSpPr>
        <p:spPr>
          <a:xfrm flipV="1">
            <a:off x="2378065" y="3493975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6D78FC9-0ABE-459F-B1C2-9913E4E2BB1A}"/>
              </a:ext>
            </a:extLst>
          </p:cNvPr>
          <p:cNvCxnSpPr/>
          <p:nvPr/>
        </p:nvCxnSpPr>
        <p:spPr>
          <a:xfrm flipV="1">
            <a:off x="2790744" y="3526786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056EA79-5527-4F18-8C3C-D3DF5F8AFE35}"/>
              </a:ext>
            </a:extLst>
          </p:cNvPr>
          <p:cNvCxnSpPr/>
          <p:nvPr/>
        </p:nvCxnSpPr>
        <p:spPr>
          <a:xfrm flipV="1">
            <a:off x="3136894" y="3517802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19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8" grpId="0"/>
      <p:bldP spid="29" grpId="0"/>
      <p:bldP spid="32" grpId="0"/>
      <p:bldP spid="33" grpId="0" animBg="1"/>
      <p:bldP spid="34" grpId="0" animBg="1"/>
      <p:bldP spid="35" grpId="0" animBg="1"/>
      <p:bldP spid="36" grpId="0" animBg="1"/>
      <p:bldP spid="37" grpId="0" animBg="1"/>
      <p:bldP spid="39" grpId="0"/>
      <p:bldP spid="40" grpId="0"/>
      <p:bldP spid="42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6B0A8-14EE-487D-978D-BB25E5B07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2343" y="2686050"/>
            <a:ext cx="9601200" cy="1485900"/>
          </a:xfrm>
        </p:spPr>
        <p:txBody>
          <a:bodyPr/>
          <a:lstStyle/>
          <a:p>
            <a:r>
              <a:rPr lang="en-GB" dirty="0"/>
              <a:t>Let’s practise these skills on our activity sheet.</a:t>
            </a:r>
          </a:p>
        </p:txBody>
      </p:sp>
    </p:spTree>
    <p:extLst>
      <p:ext uri="{BB962C8B-B14F-4D97-AF65-F5344CB8AC3E}">
        <p14:creationId xmlns:p14="http://schemas.microsoft.com/office/powerpoint/2010/main" val="137637967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1487</TotalTime>
  <Words>543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2– Addition and subtraction</vt:lpstr>
      <vt:lpstr>In Year 2, we use visual maths to solve two digit - two digit questions.</vt:lpstr>
      <vt:lpstr>Let’s start by taking a one digit number away from a two digit number using visual maths.</vt:lpstr>
      <vt:lpstr>Your turn. Try this.. You can check your answer with my steps afterwards.</vt:lpstr>
      <vt:lpstr>Now let’s tackle subtracting 2 two digit numbers.</vt:lpstr>
      <vt:lpstr>Your turn…. Try this.. You can check your answer with my steps afterwards. </vt:lpstr>
      <vt:lpstr>Let’s practise these skills on our activity sheet.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114</cp:revision>
  <dcterms:created xsi:type="dcterms:W3CDTF">2020-03-20T11:22:32Z</dcterms:created>
  <dcterms:modified xsi:type="dcterms:W3CDTF">2020-06-16T11:01:22Z</dcterms:modified>
</cp:coreProperties>
</file>