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</a:t>
            </a:r>
            <a:r>
              <a:rPr lang="en-GB" sz="6000"/>
              <a:t>2 – </a:t>
            </a:r>
            <a:r>
              <a:rPr lang="en-GB" sz="6000" dirty="0"/>
              <a:t>Geometry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Session 1 – identifying sides and vertices in 2D shapes.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sosceles Triangle 1">
            <a:extLst>
              <a:ext uri="{FF2B5EF4-FFF2-40B4-BE49-F238E27FC236}">
                <a16:creationId xmlns:a16="http://schemas.microsoft.com/office/drawing/2014/main" id="{7620F751-678E-4519-8BE0-0E20187A955E}"/>
              </a:ext>
            </a:extLst>
          </p:cNvPr>
          <p:cNvSpPr/>
          <p:nvPr/>
        </p:nvSpPr>
        <p:spPr>
          <a:xfrm>
            <a:off x="1373161" y="1709532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2494BBB-6D57-4FC9-962A-6351EE11695E}"/>
              </a:ext>
            </a:extLst>
          </p:cNvPr>
          <p:cNvSpPr/>
          <p:nvPr/>
        </p:nvSpPr>
        <p:spPr>
          <a:xfrm>
            <a:off x="3392162" y="170953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Pentagon 3">
            <a:extLst>
              <a:ext uri="{FF2B5EF4-FFF2-40B4-BE49-F238E27FC236}">
                <a16:creationId xmlns:a16="http://schemas.microsoft.com/office/drawing/2014/main" id="{F38D9BC2-04C8-4D0E-99C3-CF82A4A8FA78}"/>
              </a:ext>
            </a:extLst>
          </p:cNvPr>
          <p:cNvSpPr/>
          <p:nvPr/>
        </p:nvSpPr>
        <p:spPr>
          <a:xfrm>
            <a:off x="5162452" y="1709532"/>
            <a:ext cx="960120" cy="914400"/>
          </a:xfrm>
          <a:prstGeom prst="pen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Hexagon 4">
            <a:extLst>
              <a:ext uri="{FF2B5EF4-FFF2-40B4-BE49-F238E27FC236}">
                <a16:creationId xmlns:a16="http://schemas.microsoft.com/office/drawing/2014/main" id="{2864EB35-41D6-4BAA-869E-23350FAC8DDB}"/>
              </a:ext>
            </a:extLst>
          </p:cNvPr>
          <p:cNvSpPr/>
          <p:nvPr/>
        </p:nvSpPr>
        <p:spPr>
          <a:xfrm>
            <a:off x="6978462" y="1709532"/>
            <a:ext cx="1060704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Heptagon 5">
            <a:extLst>
              <a:ext uri="{FF2B5EF4-FFF2-40B4-BE49-F238E27FC236}">
                <a16:creationId xmlns:a16="http://schemas.microsoft.com/office/drawing/2014/main" id="{53D514A9-FE3C-45B1-98B5-A896ED048E41}"/>
              </a:ext>
            </a:extLst>
          </p:cNvPr>
          <p:cNvSpPr/>
          <p:nvPr/>
        </p:nvSpPr>
        <p:spPr>
          <a:xfrm>
            <a:off x="8825417" y="1709532"/>
            <a:ext cx="914400" cy="914400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ctagon 6">
            <a:extLst>
              <a:ext uri="{FF2B5EF4-FFF2-40B4-BE49-F238E27FC236}">
                <a16:creationId xmlns:a16="http://schemas.microsoft.com/office/drawing/2014/main" id="{3E267CCB-6109-4046-8FB2-FEE2A098B048}"/>
              </a:ext>
            </a:extLst>
          </p:cNvPr>
          <p:cNvSpPr/>
          <p:nvPr/>
        </p:nvSpPr>
        <p:spPr>
          <a:xfrm>
            <a:off x="10588487" y="1610141"/>
            <a:ext cx="914400" cy="914400"/>
          </a:xfrm>
          <a:prstGeom prst="oc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42CE59-EA8A-4D9A-B666-982312C75862}"/>
              </a:ext>
            </a:extLst>
          </p:cNvPr>
          <p:cNvSpPr txBox="1"/>
          <p:nvPr/>
        </p:nvSpPr>
        <p:spPr>
          <a:xfrm>
            <a:off x="1311965" y="261076"/>
            <a:ext cx="9886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All these shapes are called </a:t>
            </a:r>
            <a:r>
              <a:rPr lang="en-GB" sz="2800" dirty="0">
                <a:solidFill>
                  <a:srgbClr val="FF0000"/>
                </a:solidFill>
              </a:rPr>
              <a:t>polygons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20429B0-F09A-453C-B44F-26AAB34CF0AD}"/>
              </a:ext>
            </a:extLst>
          </p:cNvPr>
          <p:cNvSpPr txBox="1"/>
          <p:nvPr/>
        </p:nvSpPr>
        <p:spPr>
          <a:xfrm>
            <a:off x="1373161" y="3710849"/>
            <a:ext cx="98861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800" dirty="0"/>
              <a:t>A polygon is a 2D shape with straight sides. </a:t>
            </a:r>
          </a:p>
          <a:p>
            <a:pPr algn="just"/>
            <a:endParaRPr lang="en-GB" sz="2800" dirty="0"/>
          </a:p>
          <a:p>
            <a:pPr algn="just"/>
            <a:r>
              <a:rPr lang="en-GB" sz="2800" dirty="0"/>
              <a:t>A circle is not a polygon as it doesn’t have straight sides. </a:t>
            </a:r>
          </a:p>
        </p:txBody>
      </p:sp>
    </p:spTree>
    <p:extLst>
      <p:ext uri="{BB962C8B-B14F-4D97-AF65-F5344CB8AC3E}">
        <p14:creationId xmlns:p14="http://schemas.microsoft.com/office/powerpoint/2010/main" val="201738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7E3462E-946D-483F-8220-9D84AF041676}"/>
              </a:ext>
            </a:extLst>
          </p:cNvPr>
          <p:cNvSpPr txBox="1"/>
          <p:nvPr/>
        </p:nvSpPr>
        <p:spPr>
          <a:xfrm>
            <a:off x="4379843" y="261076"/>
            <a:ext cx="34323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Recap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83BC28-68D4-4902-BDFF-68900895F42C}"/>
              </a:ext>
            </a:extLst>
          </p:cNvPr>
          <p:cNvSpPr txBox="1"/>
          <p:nvPr/>
        </p:nvSpPr>
        <p:spPr>
          <a:xfrm>
            <a:off x="549966" y="974033"/>
            <a:ext cx="1148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are the names of these 2D shapes? 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76280C4-EB43-4E52-8D5D-7CC719912897}"/>
              </a:ext>
            </a:extLst>
          </p:cNvPr>
          <p:cNvSpPr/>
          <p:nvPr/>
        </p:nvSpPr>
        <p:spPr>
          <a:xfrm>
            <a:off x="1855304" y="2146852"/>
            <a:ext cx="1800000" cy="1800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BD1DEDB0-0382-4AF7-90B5-E156E160545A}"/>
              </a:ext>
            </a:extLst>
          </p:cNvPr>
          <p:cNvSpPr/>
          <p:nvPr/>
        </p:nvSpPr>
        <p:spPr>
          <a:xfrm>
            <a:off x="5353878" y="1952640"/>
            <a:ext cx="1683026" cy="1800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FDC52D-0255-49B0-9A67-E4181BA6A41A}"/>
              </a:ext>
            </a:extLst>
          </p:cNvPr>
          <p:cNvSpPr/>
          <p:nvPr/>
        </p:nvSpPr>
        <p:spPr>
          <a:xfrm>
            <a:off x="8825948" y="1952640"/>
            <a:ext cx="1800000" cy="180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A5746F-D35A-407E-82AE-34764BF651C4}"/>
              </a:ext>
            </a:extLst>
          </p:cNvPr>
          <p:cNvSpPr/>
          <p:nvPr/>
        </p:nvSpPr>
        <p:spPr>
          <a:xfrm>
            <a:off x="4437312" y="4885359"/>
            <a:ext cx="3516157" cy="11883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BF34E42-8A8B-4666-A9CC-87F1BC3C78C7}"/>
              </a:ext>
            </a:extLst>
          </p:cNvPr>
          <p:cNvSpPr txBox="1"/>
          <p:nvPr/>
        </p:nvSpPr>
        <p:spPr>
          <a:xfrm>
            <a:off x="2301030" y="4052870"/>
            <a:ext cx="723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Circle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5A2B35-A688-4241-9D9D-96B4E91D9E1D}"/>
              </a:ext>
            </a:extLst>
          </p:cNvPr>
          <p:cNvSpPr txBox="1"/>
          <p:nvPr/>
        </p:nvSpPr>
        <p:spPr>
          <a:xfrm>
            <a:off x="5833881" y="3915048"/>
            <a:ext cx="943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Triangle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CAB652-8FE2-4101-9900-7E6EE553F45F}"/>
              </a:ext>
            </a:extLst>
          </p:cNvPr>
          <p:cNvSpPr txBox="1"/>
          <p:nvPr/>
        </p:nvSpPr>
        <p:spPr>
          <a:xfrm>
            <a:off x="9364439" y="3868204"/>
            <a:ext cx="879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Square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B2A6F6-80C7-42FD-B53B-97EB827EBE85}"/>
              </a:ext>
            </a:extLst>
          </p:cNvPr>
          <p:cNvSpPr txBox="1"/>
          <p:nvPr/>
        </p:nvSpPr>
        <p:spPr>
          <a:xfrm>
            <a:off x="5883190" y="6305351"/>
            <a:ext cx="11537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Rectangle</a:t>
            </a:r>
          </a:p>
        </p:txBody>
      </p:sp>
    </p:spTree>
    <p:extLst>
      <p:ext uri="{BB962C8B-B14F-4D97-AF65-F5344CB8AC3E}">
        <p14:creationId xmlns:p14="http://schemas.microsoft.com/office/powerpoint/2010/main" val="2271118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DBEDD2-DA1B-4D9A-947D-ABB7582B721F}"/>
              </a:ext>
            </a:extLst>
          </p:cNvPr>
          <p:cNvSpPr txBox="1"/>
          <p:nvPr/>
        </p:nvSpPr>
        <p:spPr>
          <a:xfrm>
            <a:off x="1311965" y="261076"/>
            <a:ext cx="9886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How many sides does a rectangle have?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3CAA46-54B8-4CA8-82EB-00BF96254DA4}"/>
              </a:ext>
            </a:extLst>
          </p:cNvPr>
          <p:cNvSpPr txBox="1"/>
          <p:nvPr/>
        </p:nvSpPr>
        <p:spPr>
          <a:xfrm>
            <a:off x="1464365" y="996571"/>
            <a:ext cx="9886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To find this out we need to know 2 things.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0850CC-7FA8-4737-AAD7-76D048250F21}"/>
              </a:ext>
            </a:extLst>
          </p:cNvPr>
          <p:cNvSpPr txBox="1"/>
          <p:nvPr/>
        </p:nvSpPr>
        <p:spPr>
          <a:xfrm>
            <a:off x="1464365" y="1639391"/>
            <a:ext cx="9886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dirty="0">
                <a:solidFill>
                  <a:srgbClr val="FF0000"/>
                </a:solidFill>
              </a:rPr>
              <a:t>Side</a:t>
            </a:r>
            <a:r>
              <a:rPr lang="en-GB" sz="2000" dirty="0"/>
              <a:t> – this joins together two </a:t>
            </a:r>
            <a:r>
              <a:rPr lang="en-GB" sz="2000" dirty="0">
                <a:solidFill>
                  <a:srgbClr val="FF0000"/>
                </a:solidFill>
              </a:rPr>
              <a:t>vertices.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DC6965-B15B-4862-AF71-C99BDFBE9C79}"/>
              </a:ext>
            </a:extLst>
          </p:cNvPr>
          <p:cNvSpPr txBox="1"/>
          <p:nvPr/>
        </p:nvSpPr>
        <p:spPr>
          <a:xfrm>
            <a:off x="1464365" y="2108599"/>
            <a:ext cx="98861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dirty="0">
                <a:solidFill>
                  <a:srgbClr val="FF0000"/>
                </a:solidFill>
              </a:rPr>
              <a:t>Vertex</a:t>
            </a:r>
            <a:r>
              <a:rPr lang="en-GB" sz="2000" dirty="0"/>
              <a:t> – you many have called this a corner. A </a:t>
            </a:r>
            <a:r>
              <a:rPr lang="en-GB" sz="2000" dirty="0">
                <a:solidFill>
                  <a:srgbClr val="FF0000"/>
                </a:solidFill>
              </a:rPr>
              <a:t>vertex</a:t>
            </a:r>
            <a:r>
              <a:rPr lang="en-GB" sz="2000" dirty="0"/>
              <a:t> is where two sides met at a point. When we are talking about more than 1 vertex we call these </a:t>
            </a:r>
            <a:r>
              <a:rPr lang="en-GB" sz="2000" dirty="0">
                <a:solidFill>
                  <a:srgbClr val="FF0000"/>
                </a:solidFill>
              </a:rPr>
              <a:t>vertices</a:t>
            </a:r>
            <a:r>
              <a:rPr lang="en-GB" sz="2000" dirty="0"/>
              <a:t>.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BC39199-3E9D-455F-9734-18197916A275}"/>
              </a:ext>
            </a:extLst>
          </p:cNvPr>
          <p:cNvSpPr/>
          <p:nvPr/>
        </p:nvSpPr>
        <p:spPr>
          <a:xfrm>
            <a:off x="1464365" y="3710608"/>
            <a:ext cx="3770244" cy="168027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12559B-D8B6-46F4-9F7E-CD67349E2F91}"/>
              </a:ext>
            </a:extLst>
          </p:cNvPr>
          <p:cNvSpPr txBox="1"/>
          <p:nvPr/>
        </p:nvSpPr>
        <p:spPr>
          <a:xfrm>
            <a:off x="5956854" y="3841461"/>
            <a:ext cx="1066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dirty="0">
                <a:solidFill>
                  <a:srgbClr val="7030A0"/>
                </a:solidFill>
              </a:rPr>
              <a:t>Sides -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0EF9F7C-F1D8-436D-AC2A-4CA73A417D94}"/>
              </a:ext>
            </a:extLst>
          </p:cNvPr>
          <p:cNvCxnSpPr/>
          <p:nvPr/>
        </p:nvCxnSpPr>
        <p:spPr>
          <a:xfrm>
            <a:off x="3101009" y="3008243"/>
            <a:ext cx="0" cy="5254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8AE86E9-D6A4-4DEF-BEB9-4352082FBDA3}"/>
              </a:ext>
            </a:extLst>
          </p:cNvPr>
          <p:cNvCxnSpPr>
            <a:cxnSpLocks/>
          </p:cNvCxnSpPr>
          <p:nvPr/>
        </p:nvCxnSpPr>
        <p:spPr>
          <a:xfrm>
            <a:off x="722243" y="4640242"/>
            <a:ext cx="589722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EF1DCB8-8AB8-4FAD-9202-09D18A9FD7C2}"/>
              </a:ext>
            </a:extLst>
          </p:cNvPr>
          <p:cNvCxnSpPr>
            <a:cxnSpLocks/>
          </p:cNvCxnSpPr>
          <p:nvPr/>
        </p:nvCxnSpPr>
        <p:spPr>
          <a:xfrm flipV="1">
            <a:off x="3154018" y="5390887"/>
            <a:ext cx="0" cy="54608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776F373-CE48-447F-B9F4-7933A23B7501}"/>
              </a:ext>
            </a:extLst>
          </p:cNvPr>
          <p:cNvCxnSpPr>
            <a:cxnSpLocks/>
          </p:cNvCxnSpPr>
          <p:nvPr/>
        </p:nvCxnSpPr>
        <p:spPr>
          <a:xfrm flipH="1" flipV="1">
            <a:off x="5234609" y="4640242"/>
            <a:ext cx="722245" cy="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BD6327E-CD28-43DA-B6D0-272D67107063}"/>
              </a:ext>
            </a:extLst>
          </p:cNvPr>
          <p:cNvSpPr txBox="1"/>
          <p:nvPr/>
        </p:nvSpPr>
        <p:spPr>
          <a:xfrm>
            <a:off x="7023656" y="3841461"/>
            <a:ext cx="5168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dirty="0">
                <a:solidFill>
                  <a:srgbClr val="7030A0"/>
                </a:solidFill>
              </a:rPr>
              <a:t>a rectangle has 4 sides.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1B370C2-0A3F-4FC5-95C8-8A5269FBB119}"/>
              </a:ext>
            </a:extLst>
          </p:cNvPr>
          <p:cNvSpPr txBox="1"/>
          <p:nvPr/>
        </p:nvSpPr>
        <p:spPr>
          <a:xfrm>
            <a:off x="5956853" y="4550747"/>
            <a:ext cx="1252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dirty="0">
                <a:solidFill>
                  <a:srgbClr val="7030A0"/>
                </a:solidFill>
              </a:rPr>
              <a:t>Vertices - 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EC3ABF7-CB0C-4F0F-B362-062C32B90F9D}"/>
              </a:ext>
            </a:extLst>
          </p:cNvPr>
          <p:cNvSpPr/>
          <p:nvPr/>
        </p:nvSpPr>
        <p:spPr>
          <a:xfrm>
            <a:off x="1192696" y="3429000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69EE9AAB-0191-4E29-B103-B099A5D897C4}"/>
              </a:ext>
            </a:extLst>
          </p:cNvPr>
          <p:cNvSpPr/>
          <p:nvPr/>
        </p:nvSpPr>
        <p:spPr>
          <a:xfrm>
            <a:off x="4939749" y="3481640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C8A8C56-8607-4FD5-8911-F8F935D18527}"/>
              </a:ext>
            </a:extLst>
          </p:cNvPr>
          <p:cNvSpPr/>
          <p:nvPr/>
        </p:nvSpPr>
        <p:spPr>
          <a:xfrm>
            <a:off x="1212572" y="5059980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260D13A-12F9-4B0A-95F7-C6D986C46D72}"/>
              </a:ext>
            </a:extLst>
          </p:cNvPr>
          <p:cNvSpPr/>
          <p:nvPr/>
        </p:nvSpPr>
        <p:spPr>
          <a:xfrm>
            <a:off x="4797290" y="5084629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FA16C02-0591-47CA-8D68-93694D5DED40}"/>
              </a:ext>
            </a:extLst>
          </p:cNvPr>
          <p:cNvSpPr txBox="1"/>
          <p:nvPr/>
        </p:nvSpPr>
        <p:spPr>
          <a:xfrm>
            <a:off x="7023656" y="4563601"/>
            <a:ext cx="5168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000" dirty="0">
                <a:solidFill>
                  <a:srgbClr val="7030A0"/>
                </a:solidFill>
              </a:rPr>
              <a:t>a rectangle has 4 vertices. </a:t>
            </a:r>
          </a:p>
        </p:txBody>
      </p:sp>
    </p:spTree>
    <p:extLst>
      <p:ext uri="{BB962C8B-B14F-4D97-AF65-F5344CB8AC3E}">
        <p14:creationId xmlns:p14="http://schemas.microsoft.com/office/powerpoint/2010/main" val="921077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 animBg="1"/>
      <p:bldP spid="7" grpId="0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625D3B-27BF-4DAC-BB51-4E47C5DEB731}"/>
              </a:ext>
            </a:extLst>
          </p:cNvPr>
          <p:cNvSpPr txBox="1"/>
          <p:nvPr/>
        </p:nvSpPr>
        <p:spPr>
          <a:xfrm>
            <a:off x="1311965" y="261076"/>
            <a:ext cx="9886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How many sides does a square have?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F465F3F-E7DB-414C-8B57-882E6BBA4722}"/>
              </a:ext>
            </a:extLst>
          </p:cNvPr>
          <p:cNvSpPr/>
          <p:nvPr/>
        </p:nvSpPr>
        <p:spPr>
          <a:xfrm>
            <a:off x="1815547" y="1696278"/>
            <a:ext cx="1800000" cy="180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4AFED6-361F-4A6E-8AE9-9C006936CDBD}"/>
              </a:ext>
            </a:extLst>
          </p:cNvPr>
          <p:cNvSpPr txBox="1"/>
          <p:nvPr/>
        </p:nvSpPr>
        <p:spPr>
          <a:xfrm>
            <a:off x="4784035" y="1696278"/>
            <a:ext cx="1086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Sides -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C32FFEF-0C0B-4537-AABA-97FC456545C6}"/>
              </a:ext>
            </a:extLst>
          </p:cNvPr>
          <p:cNvCxnSpPr/>
          <p:nvPr/>
        </p:nvCxnSpPr>
        <p:spPr>
          <a:xfrm>
            <a:off x="2650435" y="993913"/>
            <a:ext cx="0" cy="52544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D95C718A-19B9-48ED-B303-05B722CE46DA}"/>
              </a:ext>
            </a:extLst>
          </p:cNvPr>
          <p:cNvCxnSpPr>
            <a:cxnSpLocks/>
          </p:cNvCxnSpPr>
          <p:nvPr/>
        </p:nvCxnSpPr>
        <p:spPr>
          <a:xfrm>
            <a:off x="901148" y="2738555"/>
            <a:ext cx="596348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74B0981-A4B5-4FE4-B695-9DE1E63B11FE}"/>
              </a:ext>
            </a:extLst>
          </p:cNvPr>
          <p:cNvCxnSpPr>
            <a:cxnSpLocks/>
          </p:cNvCxnSpPr>
          <p:nvPr/>
        </p:nvCxnSpPr>
        <p:spPr>
          <a:xfrm flipH="1">
            <a:off x="3882887" y="2738555"/>
            <a:ext cx="490330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F47EF67-E2B5-42FE-A61F-7429D111D258}"/>
              </a:ext>
            </a:extLst>
          </p:cNvPr>
          <p:cNvCxnSpPr>
            <a:cxnSpLocks/>
          </p:cNvCxnSpPr>
          <p:nvPr/>
        </p:nvCxnSpPr>
        <p:spPr>
          <a:xfrm flipV="1">
            <a:off x="2690192" y="3613198"/>
            <a:ext cx="0" cy="4552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B0010AB-D26B-4E0B-A8EB-CDC97FEFF367}"/>
              </a:ext>
            </a:extLst>
          </p:cNvPr>
          <p:cNvSpPr txBox="1"/>
          <p:nvPr/>
        </p:nvSpPr>
        <p:spPr>
          <a:xfrm>
            <a:off x="5711687" y="1696278"/>
            <a:ext cx="5910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 square has 4 sides.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D3F9361-DC11-4A76-A4B7-EE87507F7A2F}"/>
              </a:ext>
            </a:extLst>
          </p:cNvPr>
          <p:cNvSpPr txBox="1"/>
          <p:nvPr/>
        </p:nvSpPr>
        <p:spPr>
          <a:xfrm>
            <a:off x="4784034" y="2196168"/>
            <a:ext cx="13119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Vertices -  - 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CD4BDEE-90EC-485A-B7BC-A7A79AF7D7A2}"/>
              </a:ext>
            </a:extLst>
          </p:cNvPr>
          <p:cNvSpPr/>
          <p:nvPr/>
        </p:nvSpPr>
        <p:spPr>
          <a:xfrm>
            <a:off x="1497496" y="1390020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30DE8ED-AD9C-4259-8EA6-3BAADA281541}"/>
              </a:ext>
            </a:extLst>
          </p:cNvPr>
          <p:cNvSpPr/>
          <p:nvPr/>
        </p:nvSpPr>
        <p:spPr>
          <a:xfrm>
            <a:off x="3385800" y="1483873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070CF61-033C-453E-A641-EC43984F9B9B}"/>
              </a:ext>
            </a:extLst>
          </p:cNvPr>
          <p:cNvSpPr/>
          <p:nvPr/>
        </p:nvSpPr>
        <p:spPr>
          <a:xfrm>
            <a:off x="1521704" y="3122742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0713CA9-990E-417D-AC68-B9E8A34B1510}"/>
              </a:ext>
            </a:extLst>
          </p:cNvPr>
          <p:cNvSpPr/>
          <p:nvPr/>
        </p:nvSpPr>
        <p:spPr>
          <a:xfrm>
            <a:off x="3343879" y="3190021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C88584-6925-49D7-A6BC-31A6B5827550}"/>
              </a:ext>
            </a:extLst>
          </p:cNvPr>
          <p:cNvSpPr txBox="1"/>
          <p:nvPr/>
        </p:nvSpPr>
        <p:spPr>
          <a:xfrm>
            <a:off x="6095999" y="2196168"/>
            <a:ext cx="59104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 square has 4 vertices.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2C535E9-3DE6-4A82-ADE6-E36FF2418EBC}"/>
              </a:ext>
            </a:extLst>
          </p:cNvPr>
          <p:cNvSpPr txBox="1"/>
          <p:nvPr/>
        </p:nvSpPr>
        <p:spPr>
          <a:xfrm>
            <a:off x="1199321" y="4428780"/>
            <a:ext cx="10634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What is the same about a square and a rectangle?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67D37FE-8A48-4114-9962-DD3A3786C5FA}"/>
              </a:ext>
            </a:extLst>
          </p:cNvPr>
          <p:cNvSpPr txBox="1"/>
          <p:nvPr/>
        </p:nvSpPr>
        <p:spPr>
          <a:xfrm>
            <a:off x="1199321" y="4870893"/>
            <a:ext cx="10634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7030A0"/>
                </a:solidFill>
              </a:rPr>
              <a:t>They have the same number of sides and the same number of vertices.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5B0AAB-FA2B-415F-9038-62F5E019DBE5}"/>
              </a:ext>
            </a:extLst>
          </p:cNvPr>
          <p:cNvSpPr txBox="1"/>
          <p:nvPr/>
        </p:nvSpPr>
        <p:spPr>
          <a:xfrm>
            <a:off x="1199320" y="5271003"/>
            <a:ext cx="106348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What is different about a square and a rectangle?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5DC12B0-B05A-44FE-8657-9D2F2B94D4BB}"/>
              </a:ext>
            </a:extLst>
          </p:cNvPr>
          <p:cNvSpPr txBox="1"/>
          <p:nvPr/>
        </p:nvSpPr>
        <p:spPr>
          <a:xfrm>
            <a:off x="1172815" y="5761392"/>
            <a:ext cx="10634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7030A0"/>
                </a:solidFill>
              </a:rPr>
              <a:t>In a square all the sides are the same length. In a rectangle a pair of sides are longer than the other pair of sides. </a:t>
            </a:r>
          </a:p>
        </p:txBody>
      </p:sp>
    </p:spTree>
    <p:extLst>
      <p:ext uri="{BB962C8B-B14F-4D97-AF65-F5344CB8AC3E}">
        <p14:creationId xmlns:p14="http://schemas.microsoft.com/office/powerpoint/2010/main" val="257350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625D3B-27BF-4DAC-BB51-4E47C5DEB731}"/>
              </a:ext>
            </a:extLst>
          </p:cNvPr>
          <p:cNvSpPr txBox="1"/>
          <p:nvPr/>
        </p:nvSpPr>
        <p:spPr>
          <a:xfrm>
            <a:off x="1311965" y="261076"/>
            <a:ext cx="9886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How many sides does a circle have?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AA8BD07-2E19-4449-86C9-5138404B8F38}"/>
              </a:ext>
            </a:extLst>
          </p:cNvPr>
          <p:cNvSpPr/>
          <p:nvPr/>
        </p:nvSpPr>
        <p:spPr>
          <a:xfrm>
            <a:off x="5175026" y="1269000"/>
            <a:ext cx="2160000" cy="21600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84DF28-0B7D-4B63-A150-3D7CC5A0E45D}"/>
              </a:ext>
            </a:extLst>
          </p:cNvPr>
          <p:cNvSpPr txBox="1"/>
          <p:nvPr/>
        </p:nvSpPr>
        <p:spPr>
          <a:xfrm>
            <a:off x="1311965" y="4041913"/>
            <a:ext cx="1086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Sides -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EEACF31F-B817-4680-AE74-BE7CAC59A3B0}"/>
              </a:ext>
            </a:extLst>
          </p:cNvPr>
          <p:cNvCxnSpPr>
            <a:cxnSpLocks/>
          </p:cNvCxnSpPr>
          <p:nvPr/>
        </p:nvCxnSpPr>
        <p:spPr>
          <a:xfrm>
            <a:off x="3697356" y="1712896"/>
            <a:ext cx="1338469" cy="63610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25CFB9A-58F7-4FC9-AD70-700DFC1EAE44}"/>
              </a:ext>
            </a:extLst>
          </p:cNvPr>
          <p:cNvSpPr txBox="1"/>
          <p:nvPr/>
        </p:nvSpPr>
        <p:spPr>
          <a:xfrm>
            <a:off x="2246243" y="4041913"/>
            <a:ext cx="9693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 circle has one side that goes all the way around.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5E0A22-49F0-412D-9C4E-245B1C85A21C}"/>
              </a:ext>
            </a:extLst>
          </p:cNvPr>
          <p:cNvSpPr txBox="1"/>
          <p:nvPr/>
        </p:nvSpPr>
        <p:spPr>
          <a:xfrm>
            <a:off x="1311964" y="5037602"/>
            <a:ext cx="1311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Vertices -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25ED6F5-E982-45FB-AE93-142A19C38E1E}"/>
              </a:ext>
            </a:extLst>
          </p:cNvPr>
          <p:cNvSpPr txBox="1"/>
          <p:nvPr/>
        </p:nvSpPr>
        <p:spPr>
          <a:xfrm>
            <a:off x="2498034" y="5102035"/>
            <a:ext cx="96939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A circle as no vertices as it doesn’t have 2 sides that meet at a point. </a:t>
            </a:r>
          </a:p>
        </p:txBody>
      </p:sp>
    </p:spTree>
    <p:extLst>
      <p:ext uri="{BB962C8B-B14F-4D97-AF65-F5344CB8AC3E}">
        <p14:creationId xmlns:p14="http://schemas.microsoft.com/office/powerpoint/2010/main" val="4151795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625D3B-27BF-4DAC-BB51-4E47C5DEB731}"/>
              </a:ext>
            </a:extLst>
          </p:cNvPr>
          <p:cNvSpPr txBox="1"/>
          <p:nvPr/>
        </p:nvSpPr>
        <p:spPr>
          <a:xfrm>
            <a:off x="1311965" y="261076"/>
            <a:ext cx="9886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is this shape? How many sides does it have? How many vertices? </a:t>
            </a:r>
          </a:p>
        </p:txBody>
      </p:sp>
      <p:sp>
        <p:nvSpPr>
          <p:cNvPr id="3" name="Pentagon 2">
            <a:extLst>
              <a:ext uri="{FF2B5EF4-FFF2-40B4-BE49-F238E27FC236}">
                <a16:creationId xmlns:a16="http://schemas.microsoft.com/office/drawing/2014/main" id="{82ECA79B-9376-40FF-93B0-A3C6F78B7BB8}"/>
              </a:ext>
            </a:extLst>
          </p:cNvPr>
          <p:cNvSpPr/>
          <p:nvPr/>
        </p:nvSpPr>
        <p:spPr>
          <a:xfrm>
            <a:off x="4962939" y="1669774"/>
            <a:ext cx="2266122" cy="2146852"/>
          </a:xfrm>
          <a:prstGeom prst="pen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6B41E3-B616-4FE5-A67F-9E669A62C809}"/>
              </a:ext>
            </a:extLst>
          </p:cNvPr>
          <p:cNvSpPr txBox="1"/>
          <p:nvPr/>
        </p:nvSpPr>
        <p:spPr>
          <a:xfrm>
            <a:off x="1311965" y="4532244"/>
            <a:ext cx="1086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Sides -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B90BD0D-17BE-465D-9274-2B9B9437BBF5}"/>
              </a:ext>
            </a:extLst>
          </p:cNvPr>
          <p:cNvCxnSpPr>
            <a:cxnSpLocks/>
          </p:cNvCxnSpPr>
          <p:nvPr/>
        </p:nvCxnSpPr>
        <p:spPr>
          <a:xfrm>
            <a:off x="4578626" y="1524000"/>
            <a:ext cx="768625" cy="5202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A746472-AE48-45F4-82B5-40230BE61BC8}"/>
              </a:ext>
            </a:extLst>
          </p:cNvPr>
          <p:cNvCxnSpPr>
            <a:cxnSpLocks/>
          </p:cNvCxnSpPr>
          <p:nvPr/>
        </p:nvCxnSpPr>
        <p:spPr>
          <a:xfrm flipV="1">
            <a:off x="4181061" y="3235187"/>
            <a:ext cx="795130" cy="38762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47DD121-0AC7-4003-8C45-02B817B7ECF5}"/>
              </a:ext>
            </a:extLst>
          </p:cNvPr>
          <p:cNvCxnSpPr>
            <a:cxnSpLocks/>
          </p:cNvCxnSpPr>
          <p:nvPr/>
        </p:nvCxnSpPr>
        <p:spPr>
          <a:xfrm flipV="1">
            <a:off x="6096000" y="3893931"/>
            <a:ext cx="0" cy="42627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E6FF473-7D25-426B-9E32-8AFF31ACB2C4}"/>
              </a:ext>
            </a:extLst>
          </p:cNvPr>
          <p:cNvCxnSpPr>
            <a:cxnSpLocks/>
          </p:cNvCxnSpPr>
          <p:nvPr/>
        </p:nvCxnSpPr>
        <p:spPr>
          <a:xfrm flipH="1" flipV="1">
            <a:off x="7215811" y="3248813"/>
            <a:ext cx="675862" cy="3740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B053904-9DE1-4ED8-AB86-5F3CA1B9DB69}"/>
              </a:ext>
            </a:extLst>
          </p:cNvPr>
          <p:cNvCxnSpPr>
            <a:cxnSpLocks/>
          </p:cNvCxnSpPr>
          <p:nvPr/>
        </p:nvCxnSpPr>
        <p:spPr>
          <a:xfrm flipH="1">
            <a:off x="6732099" y="1563557"/>
            <a:ext cx="530091" cy="44108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8E1903C7-BEFC-40A8-B5F5-BA767DD1253A}"/>
              </a:ext>
            </a:extLst>
          </p:cNvPr>
          <p:cNvSpPr txBox="1"/>
          <p:nvPr/>
        </p:nvSpPr>
        <p:spPr>
          <a:xfrm>
            <a:off x="2153478" y="4532244"/>
            <a:ext cx="9230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There are 5 sides.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A42B1D2-6033-465B-9B40-780320605E8D}"/>
              </a:ext>
            </a:extLst>
          </p:cNvPr>
          <p:cNvSpPr txBox="1"/>
          <p:nvPr/>
        </p:nvSpPr>
        <p:spPr>
          <a:xfrm>
            <a:off x="1311964" y="5441675"/>
            <a:ext cx="1417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Vertices - 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6EB769A-E85F-46AA-8DDE-17EC082F23B3}"/>
              </a:ext>
            </a:extLst>
          </p:cNvPr>
          <p:cNvSpPr/>
          <p:nvPr/>
        </p:nvSpPr>
        <p:spPr>
          <a:xfrm>
            <a:off x="5834269" y="1477841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3A3EA9B-F694-4BCB-AD89-0528654CF745}"/>
              </a:ext>
            </a:extLst>
          </p:cNvPr>
          <p:cNvSpPr/>
          <p:nvPr/>
        </p:nvSpPr>
        <p:spPr>
          <a:xfrm>
            <a:off x="7023655" y="2126977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68E11F4-7EFC-481E-B2B5-2A8779D6FCAE}"/>
              </a:ext>
            </a:extLst>
          </p:cNvPr>
          <p:cNvSpPr/>
          <p:nvPr/>
        </p:nvSpPr>
        <p:spPr>
          <a:xfrm>
            <a:off x="6496882" y="3500298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5FABD2E-6AA8-4642-AA42-E8975559E31C}"/>
              </a:ext>
            </a:extLst>
          </p:cNvPr>
          <p:cNvSpPr/>
          <p:nvPr/>
        </p:nvSpPr>
        <p:spPr>
          <a:xfrm>
            <a:off x="5115342" y="3396044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86079D3E-1D7A-484D-8862-CCCAC4FDFDA8}"/>
              </a:ext>
            </a:extLst>
          </p:cNvPr>
          <p:cNvSpPr/>
          <p:nvPr/>
        </p:nvSpPr>
        <p:spPr>
          <a:xfrm>
            <a:off x="4754216" y="2207109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ABA915A-82E2-46AC-AC21-B6327F7556AE}"/>
              </a:ext>
            </a:extLst>
          </p:cNvPr>
          <p:cNvSpPr txBox="1"/>
          <p:nvPr/>
        </p:nvSpPr>
        <p:spPr>
          <a:xfrm>
            <a:off x="2471535" y="5529645"/>
            <a:ext cx="26438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There are 5 vertices. 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FC76386-D925-4A9D-9D5A-9BDCBE30F1E7}"/>
              </a:ext>
            </a:extLst>
          </p:cNvPr>
          <p:cNvSpPr txBox="1"/>
          <p:nvPr/>
        </p:nvSpPr>
        <p:spPr>
          <a:xfrm>
            <a:off x="8594039" y="2673658"/>
            <a:ext cx="3014865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This shape is called a pentagon. </a:t>
            </a:r>
          </a:p>
        </p:txBody>
      </p:sp>
    </p:spTree>
    <p:extLst>
      <p:ext uri="{BB962C8B-B14F-4D97-AF65-F5344CB8AC3E}">
        <p14:creationId xmlns:p14="http://schemas.microsoft.com/office/powerpoint/2010/main" val="152671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18" grpId="0"/>
      <p:bldP spid="19" grpId="0" animBg="1"/>
      <p:bldP spid="20" grpId="0" animBg="1"/>
      <p:bldP spid="21" grpId="0" animBg="1"/>
      <p:bldP spid="22" grpId="0" animBg="1"/>
      <p:bldP spid="23" grpId="0" animBg="1"/>
      <p:bldP spid="24" grpId="0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625D3B-27BF-4DAC-BB51-4E47C5DEB731}"/>
              </a:ext>
            </a:extLst>
          </p:cNvPr>
          <p:cNvSpPr txBox="1"/>
          <p:nvPr/>
        </p:nvSpPr>
        <p:spPr>
          <a:xfrm>
            <a:off x="1311965" y="261076"/>
            <a:ext cx="9886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is this shape? How many sides does it have? How many vertices? </a:t>
            </a:r>
          </a:p>
        </p:txBody>
      </p:sp>
      <p:sp>
        <p:nvSpPr>
          <p:cNvPr id="3" name="Hexagon 2">
            <a:extLst>
              <a:ext uri="{FF2B5EF4-FFF2-40B4-BE49-F238E27FC236}">
                <a16:creationId xmlns:a16="http://schemas.microsoft.com/office/drawing/2014/main" id="{500EB77C-31A6-4545-8134-3BCBE424E730}"/>
              </a:ext>
            </a:extLst>
          </p:cNvPr>
          <p:cNvSpPr/>
          <p:nvPr/>
        </p:nvSpPr>
        <p:spPr>
          <a:xfrm>
            <a:off x="4890052" y="1895110"/>
            <a:ext cx="2411895" cy="2067339"/>
          </a:xfrm>
          <a:prstGeom prst="hex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1682564-B421-47E7-BC1C-14D9C888D7C6}"/>
              </a:ext>
            </a:extLst>
          </p:cNvPr>
          <p:cNvSpPr txBox="1"/>
          <p:nvPr/>
        </p:nvSpPr>
        <p:spPr>
          <a:xfrm>
            <a:off x="1311965" y="4532244"/>
            <a:ext cx="1086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Sides -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A03F3B2-417D-4786-9B08-40F510C68313}"/>
              </a:ext>
            </a:extLst>
          </p:cNvPr>
          <p:cNvCxnSpPr>
            <a:cxnSpLocks/>
          </p:cNvCxnSpPr>
          <p:nvPr/>
        </p:nvCxnSpPr>
        <p:spPr>
          <a:xfrm>
            <a:off x="4353339" y="1635010"/>
            <a:ext cx="768625" cy="52020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ED085C8-5C58-402A-8895-C3EB45431F6F}"/>
              </a:ext>
            </a:extLst>
          </p:cNvPr>
          <p:cNvCxnSpPr>
            <a:cxnSpLocks/>
          </p:cNvCxnSpPr>
          <p:nvPr/>
        </p:nvCxnSpPr>
        <p:spPr>
          <a:xfrm flipV="1">
            <a:off x="4247323" y="3551684"/>
            <a:ext cx="748746" cy="4107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1140FA4-7AA8-433D-8F8A-8644FFB62064}"/>
              </a:ext>
            </a:extLst>
          </p:cNvPr>
          <p:cNvCxnSpPr>
            <a:cxnSpLocks/>
          </p:cNvCxnSpPr>
          <p:nvPr/>
        </p:nvCxnSpPr>
        <p:spPr>
          <a:xfrm flipV="1">
            <a:off x="6095999" y="4027833"/>
            <a:ext cx="0" cy="50441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516AD48D-DCCB-4E84-8CB2-B11FF363AF2D}"/>
              </a:ext>
            </a:extLst>
          </p:cNvPr>
          <p:cNvCxnSpPr>
            <a:cxnSpLocks/>
          </p:cNvCxnSpPr>
          <p:nvPr/>
        </p:nvCxnSpPr>
        <p:spPr>
          <a:xfrm flipH="1" flipV="1">
            <a:off x="7195933" y="3441424"/>
            <a:ext cx="642727" cy="30996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5323CBA-63B5-4048-9B14-A05D5F5B82A8}"/>
              </a:ext>
            </a:extLst>
          </p:cNvPr>
          <p:cNvCxnSpPr>
            <a:cxnSpLocks/>
          </p:cNvCxnSpPr>
          <p:nvPr/>
        </p:nvCxnSpPr>
        <p:spPr>
          <a:xfrm flipH="1">
            <a:off x="7026970" y="2027583"/>
            <a:ext cx="811690" cy="25607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A80E432-2A0C-4E7C-94EA-F9F1A09ADB51}"/>
              </a:ext>
            </a:extLst>
          </p:cNvPr>
          <p:cNvCxnSpPr>
            <a:cxnSpLocks/>
          </p:cNvCxnSpPr>
          <p:nvPr/>
        </p:nvCxnSpPr>
        <p:spPr>
          <a:xfrm>
            <a:off x="6211955" y="1361283"/>
            <a:ext cx="0" cy="45396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5A5697A-4ED5-451D-967D-D21901127C75}"/>
              </a:ext>
            </a:extLst>
          </p:cNvPr>
          <p:cNvSpPr txBox="1"/>
          <p:nvPr/>
        </p:nvSpPr>
        <p:spPr>
          <a:xfrm>
            <a:off x="2153478" y="4532244"/>
            <a:ext cx="9230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There are 6 sides.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7387DDD-8E80-4804-A352-D65DD6351672}"/>
              </a:ext>
            </a:extLst>
          </p:cNvPr>
          <p:cNvSpPr txBox="1"/>
          <p:nvPr/>
        </p:nvSpPr>
        <p:spPr>
          <a:xfrm>
            <a:off x="1311964" y="5441675"/>
            <a:ext cx="1417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Vertices - 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1C0BE686-1BCF-4334-9F2A-6D10C37A057C}"/>
              </a:ext>
            </a:extLst>
          </p:cNvPr>
          <p:cNvSpPr/>
          <p:nvPr/>
        </p:nvSpPr>
        <p:spPr>
          <a:xfrm>
            <a:off x="5105401" y="1504387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9B3D8C6C-5F2B-496D-AE04-C2BDEABD1B53}"/>
              </a:ext>
            </a:extLst>
          </p:cNvPr>
          <p:cNvSpPr/>
          <p:nvPr/>
        </p:nvSpPr>
        <p:spPr>
          <a:xfrm>
            <a:off x="6468726" y="1548921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12DF844-AD8D-4770-8DBF-3B57DA973EA3}"/>
              </a:ext>
            </a:extLst>
          </p:cNvPr>
          <p:cNvSpPr/>
          <p:nvPr/>
        </p:nvSpPr>
        <p:spPr>
          <a:xfrm>
            <a:off x="7060105" y="2552159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BFB85D6-094F-403D-B279-1D87044ADF20}"/>
              </a:ext>
            </a:extLst>
          </p:cNvPr>
          <p:cNvSpPr/>
          <p:nvPr/>
        </p:nvSpPr>
        <p:spPr>
          <a:xfrm>
            <a:off x="6553196" y="3716665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762D54D-3ABB-4787-9C43-3E1AAC55589E}"/>
              </a:ext>
            </a:extLst>
          </p:cNvPr>
          <p:cNvSpPr/>
          <p:nvPr/>
        </p:nvSpPr>
        <p:spPr>
          <a:xfrm>
            <a:off x="5105396" y="3716664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C7C903B-FE6F-423E-A432-C897D2436D9A}"/>
              </a:ext>
            </a:extLst>
          </p:cNvPr>
          <p:cNvSpPr/>
          <p:nvPr/>
        </p:nvSpPr>
        <p:spPr>
          <a:xfrm>
            <a:off x="4542177" y="2610525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B48E5C8-EEDF-4E4D-8C0C-8F7009DFE2B8}"/>
              </a:ext>
            </a:extLst>
          </p:cNvPr>
          <p:cNvSpPr txBox="1"/>
          <p:nvPr/>
        </p:nvSpPr>
        <p:spPr>
          <a:xfrm>
            <a:off x="2488089" y="5430920"/>
            <a:ext cx="26438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There are 6 vertices. 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B62C265-2A44-4219-8861-50010CA810EE}"/>
              </a:ext>
            </a:extLst>
          </p:cNvPr>
          <p:cNvSpPr txBox="1"/>
          <p:nvPr/>
        </p:nvSpPr>
        <p:spPr>
          <a:xfrm>
            <a:off x="8594039" y="2673658"/>
            <a:ext cx="3014865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This shape is called a hexagon. </a:t>
            </a:r>
          </a:p>
        </p:txBody>
      </p:sp>
    </p:spTree>
    <p:extLst>
      <p:ext uri="{BB962C8B-B14F-4D97-AF65-F5344CB8AC3E}">
        <p14:creationId xmlns:p14="http://schemas.microsoft.com/office/powerpoint/2010/main" val="57077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625D3B-27BF-4DAC-BB51-4E47C5DEB731}"/>
              </a:ext>
            </a:extLst>
          </p:cNvPr>
          <p:cNvSpPr txBox="1"/>
          <p:nvPr/>
        </p:nvSpPr>
        <p:spPr>
          <a:xfrm>
            <a:off x="1311965" y="261076"/>
            <a:ext cx="9886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is this shape? How many sides does it have? How many vertices? </a:t>
            </a:r>
          </a:p>
        </p:txBody>
      </p:sp>
      <p:sp>
        <p:nvSpPr>
          <p:cNvPr id="3" name="Heptagon 2">
            <a:extLst>
              <a:ext uri="{FF2B5EF4-FFF2-40B4-BE49-F238E27FC236}">
                <a16:creationId xmlns:a16="http://schemas.microsoft.com/office/drawing/2014/main" id="{36C28F87-8B5B-4135-B2FA-7D520879508B}"/>
              </a:ext>
            </a:extLst>
          </p:cNvPr>
          <p:cNvSpPr/>
          <p:nvPr/>
        </p:nvSpPr>
        <p:spPr>
          <a:xfrm>
            <a:off x="4943061" y="2024267"/>
            <a:ext cx="2305878" cy="2070653"/>
          </a:xfrm>
          <a:prstGeom prst="hep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6B900D-5EBB-49F2-914B-D2990564F2FA}"/>
              </a:ext>
            </a:extLst>
          </p:cNvPr>
          <p:cNvSpPr txBox="1"/>
          <p:nvPr/>
        </p:nvSpPr>
        <p:spPr>
          <a:xfrm>
            <a:off x="1311965" y="5049079"/>
            <a:ext cx="1086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Sides -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A6CA233-4640-43D8-AA25-544D82C66789}"/>
              </a:ext>
            </a:extLst>
          </p:cNvPr>
          <p:cNvCxnSpPr>
            <a:cxnSpLocks/>
          </p:cNvCxnSpPr>
          <p:nvPr/>
        </p:nvCxnSpPr>
        <p:spPr>
          <a:xfrm flipV="1">
            <a:off x="4393097" y="3684155"/>
            <a:ext cx="748746" cy="41076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BA04DEA-1257-4C88-A4BD-3A0CDB29F819}"/>
              </a:ext>
            </a:extLst>
          </p:cNvPr>
          <p:cNvCxnSpPr>
            <a:cxnSpLocks/>
          </p:cNvCxnSpPr>
          <p:nvPr/>
        </p:nvCxnSpPr>
        <p:spPr>
          <a:xfrm>
            <a:off x="4240696" y="2597382"/>
            <a:ext cx="702365" cy="27104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6EF5E0D-8CD0-4D78-AB42-CC9578B6E4DD}"/>
              </a:ext>
            </a:extLst>
          </p:cNvPr>
          <p:cNvCxnSpPr>
            <a:cxnSpLocks/>
          </p:cNvCxnSpPr>
          <p:nvPr/>
        </p:nvCxnSpPr>
        <p:spPr>
          <a:xfrm>
            <a:off x="4943061" y="1517033"/>
            <a:ext cx="549964" cy="60636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E38D45A-8866-4392-841D-B222EBF27A89}"/>
              </a:ext>
            </a:extLst>
          </p:cNvPr>
          <p:cNvCxnSpPr>
            <a:cxnSpLocks/>
          </p:cNvCxnSpPr>
          <p:nvPr/>
        </p:nvCxnSpPr>
        <p:spPr>
          <a:xfrm flipH="1">
            <a:off x="6698977" y="1571519"/>
            <a:ext cx="516836" cy="50367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C545A47-D733-4ED8-81BC-ACA67E8736F3}"/>
              </a:ext>
            </a:extLst>
          </p:cNvPr>
          <p:cNvCxnSpPr>
            <a:cxnSpLocks/>
          </p:cNvCxnSpPr>
          <p:nvPr/>
        </p:nvCxnSpPr>
        <p:spPr>
          <a:xfrm flipH="1">
            <a:off x="7195931" y="2670504"/>
            <a:ext cx="755373" cy="9186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600E2CB-CC5E-4470-8CF2-078110BBFAFA}"/>
              </a:ext>
            </a:extLst>
          </p:cNvPr>
          <p:cNvCxnSpPr>
            <a:cxnSpLocks/>
          </p:cNvCxnSpPr>
          <p:nvPr/>
        </p:nvCxnSpPr>
        <p:spPr>
          <a:xfrm flipH="1" flipV="1">
            <a:off x="7023661" y="3828153"/>
            <a:ext cx="549956" cy="3895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4D19017-1313-45C2-B9F0-FE85430E8A2D}"/>
              </a:ext>
            </a:extLst>
          </p:cNvPr>
          <p:cNvCxnSpPr>
            <a:cxnSpLocks/>
          </p:cNvCxnSpPr>
          <p:nvPr/>
        </p:nvCxnSpPr>
        <p:spPr>
          <a:xfrm flipV="1">
            <a:off x="6202015" y="4206211"/>
            <a:ext cx="0" cy="5260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95ADBA26-7DF4-4F5F-AB6E-9142D2915E13}"/>
              </a:ext>
            </a:extLst>
          </p:cNvPr>
          <p:cNvSpPr txBox="1"/>
          <p:nvPr/>
        </p:nvSpPr>
        <p:spPr>
          <a:xfrm>
            <a:off x="2193234" y="5077009"/>
            <a:ext cx="9230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There are 7 sides.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1CFC206-225F-4DA4-A3C4-AFFD6708CF6D}"/>
              </a:ext>
            </a:extLst>
          </p:cNvPr>
          <p:cNvSpPr txBox="1"/>
          <p:nvPr/>
        </p:nvSpPr>
        <p:spPr>
          <a:xfrm>
            <a:off x="1305338" y="5783192"/>
            <a:ext cx="1417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Vertices -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C610C7D-0FE2-4F13-A869-0F5E0409234B}"/>
              </a:ext>
            </a:extLst>
          </p:cNvPr>
          <p:cNvSpPr txBox="1"/>
          <p:nvPr/>
        </p:nvSpPr>
        <p:spPr>
          <a:xfrm>
            <a:off x="8567535" y="3161964"/>
            <a:ext cx="3014865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This shape is called a heptagon. 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B818490-6626-468A-AF51-5AD524672774}"/>
              </a:ext>
            </a:extLst>
          </p:cNvPr>
          <p:cNvSpPr/>
          <p:nvPr/>
        </p:nvSpPr>
        <p:spPr>
          <a:xfrm>
            <a:off x="5834276" y="1636586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AB73DB8-B64C-4829-80FE-9ED3949F1A98}"/>
              </a:ext>
            </a:extLst>
          </p:cNvPr>
          <p:cNvSpPr/>
          <p:nvPr/>
        </p:nvSpPr>
        <p:spPr>
          <a:xfrm>
            <a:off x="4815520" y="2074504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EFBBF3A-CD66-4882-80F5-95F3333A49EE}"/>
              </a:ext>
            </a:extLst>
          </p:cNvPr>
          <p:cNvSpPr/>
          <p:nvPr/>
        </p:nvSpPr>
        <p:spPr>
          <a:xfrm>
            <a:off x="4628324" y="3014918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8F95BBC-7083-41B0-A1B0-1AEAF91CF183}"/>
              </a:ext>
            </a:extLst>
          </p:cNvPr>
          <p:cNvSpPr/>
          <p:nvPr/>
        </p:nvSpPr>
        <p:spPr>
          <a:xfrm>
            <a:off x="5310812" y="3788662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689B8AC-4A4D-4933-A952-3E18F94660A4}"/>
              </a:ext>
            </a:extLst>
          </p:cNvPr>
          <p:cNvSpPr/>
          <p:nvPr/>
        </p:nvSpPr>
        <p:spPr>
          <a:xfrm>
            <a:off x="6334545" y="3875358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5F6EB50F-C991-47B1-8C99-6ED53260C247}"/>
              </a:ext>
            </a:extLst>
          </p:cNvPr>
          <p:cNvSpPr/>
          <p:nvPr/>
        </p:nvSpPr>
        <p:spPr>
          <a:xfrm>
            <a:off x="7010402" y="3134991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A768BA44-07AB-4265-B4E9-FD0CC52EB748}"/>
              </a:ext>
            </a:extLst>
          </p:cNvPr>
          <p:cNvSpPr/>
          <p:nvPr/>
        </p:nvSpPr>
        <p:spPr>
          <a:xfrm>
            <a:off x="6786763" y="2166286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E938C7A-F092-49BD-8D66-38DC49B4C82A}"/>
              </a:ext>
            </a:extLst>
          </p:cNvPr>
          <p:cNvSpPr txBox="1"/>
          <p:nvPr/>
        </p:nvSpPr>
        <p:spPr>
          <a:xfrm>
            <a:off x="2309198" y="5811122"/>
            <a:ext cx="9230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There are 7 vertices. </a:t>
            </a:r>
          </a:p>
        </p:txBody>
      </p:sp>
    </p:spTree>
    <p:extLst>
      <p:ext uri="{BB962C8B-B14F-4D97-AF65-F5344CB8AC3E}">
        <p14:creationId xmlns:p14="http://schemas.microsoft.com/office/powerpoint/2010/main" val="194736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  <p:bldP spid="20" grpId="0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625D3B-27BF-4DAC-BB51-4E47C5DEB731}"/>
              </a:ext>
            </a:extLst>
          </p:cNvPr>
          <p:cNvSpPr txBox="1"/>
          <p:nvPr/>
        </p:nvSpPr>
        <p:spPr>
          <a:xfrm>
            <a:off x="1311965" y="261076"/>
            <a:ext cx="98861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What is this shape? How many sides does it have? How many vertices? </a:t>
            </a:r>
          </a:p>
        </p:txBody>
      </p:sp>
      <p:sp>
        <p:nvSpPr>
          <p:cNvPr id="3" name="Octagon 2">
            <a:extLst>
              <a:ext uri="{FF2B5EF4-FFF2-40B4-BE49-F238E27FC236}">
                <a16:creationId xmlns:a16="http://schemas.microsoft.com/office/drawing/2014/main" id="{E7BB488C-4A2B-4914-862D-938A7EF55FE7}"/>
              </a:ext>
            </a:extLst>
          </p:cNvPr>
          <p:cNvSpPr/>
          <p:nvPr/>
        </p:nvSpPr>
        <p:spPr>
          <a:xfrm>
            <a:off x="5155096" y="1769116"/>
            <a:ext cx="2252869" cy="2133600"/>
          </a:xfrm>
          <a:prstGeom prst="octagon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0E1F82A-AD3F-4E82-B229-52C8951052CD}"/>
              </a:ext>
            </a:extLst>
          </p:cNvPr>
          <p:cNvSpPr txBox="1"/>
          <p:nvPr/>
        </p:nvSpPr>
        <p:spPr>
          <a:xfrm>
            <a:off x="1311965" y="5049079"/>
            <a:ext cx="1086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Sides -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D6B4582A-3D1E-4F7F-B0C6-BC6366B17BFA}"/>
              </a:ext>
            </a:extLst>
          </p:cNvPr>
          <p:cNvCxnSpPr>
            <a:cxnSpLocks/>
          </p:cNvCxnSpPr>
          <p:nvPr/>
        </p:nvCxnSpPr>
        <p:spPr>
          <a:xfrm>
            <a:off x="4479235" y="2855176"/>
            <a:ext cx="55659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6FB9C35-C065-4AF5-875B-6D6751121ECA}"/>
              </a:ext>
            </a:extLst>
          </p:cNvPr>
          <p:cNvCxnSpPr>
            <a:cxnSpLocks/>
          </p:cNvCxnSpPr>
          <p:nvPr/>
        </p:nvCxnSpPr>
        <p:spPr>
          <a:xfrm>
            <a:off x="5035826" y="1643270"/>
            <a:ext cx="390939" cy="30413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99E9552-9A0B-44FE-B25A-13433EF0090A}"/>
              </a:ext>
            </a:extLst>
          </p:cNvPr>
          <p:cNvCxnSpPr>
            <a:cxnSpLocks/>
          </p:cNvCxnSpPr>
          <p:nvPr/>
        </p:nvCxnSpPr>
        <p:spPr>
          <a:xfrm>
            <a:off x="6301408" y="1215183"/>
            <a:ext cx="0" cy="41416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5734C0C-537C-4238-A349-D7B8AF23C4A5}"/>
              </a:ext>
            </a:extLst>
          </p:cNvPr>
          <p:cNvCxnSpPr>
            <a:cxnSpLocks/>
          </p:cNvCxnSpPr>
          <p:nvPr/>
        </p:nvCxnSpPr>
        <p:spPr>
          <a:xfrm flipH="1">
            <a:off x="7215808" y="1717127"/>
            <a:ext cx="384313" cy="3180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2F28DFA-7452-4379-8B43-2138AD302FC6}"/>
              </a:ext>
            </a:extLst>
          </p:cNvPr>
          <p:cNvCxnSpPr>
            <a:cxnSpLocks/>
          </p:cNvCxnSpPr>
          <p:nvPr/>
        </p:nvCxnSpPr>
        <p:spPr>
          <a:xfrm flipH="1">
            <a:off x="7407964" y="2820710"/>
            <a:ext cx="549966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C66561B-DBC8-4CC7-8FA4-D15FEC447338}"/>
              </a:ext>
            </a:extLst>
          </p:cNvPr>
          <p:cNvCxnSpPr>
            <a:cxnSpLocks/>
          </p:cNvCxnSpPr>
          <p:nvPr/>
        </p:nvCxnSpPr>
        <p:spPr>
          <a:xfrm flipH="1" flipV="1">
            <a:off x="7195929" y="3583996"/>
            <a:ext cx="274983" cy="3187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B2DA121-8D62-444B-8E51-DE09DBEDEE22}"/>
              </a:ext>
            </a:extLst>
          </p:cNvPr>
          <p:cNvCxnSpPr>
            <a:cxnSpLocks/>
          </p:cNvCxnSpPr>
          <p:nvPr/>
        </p:nvCxnSpPr>
        <p:spPr>
          <a:xfrm flipV="1">
            <a:off x="6334538" y="3902716"/>
            <a:ext cx="0" cy="46449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1ADD906-031A-4247-A5EF-68805F21BBE7}"/>
              </a:ext>
            </a:extLst>
          </p:cNvPr>
          <p:cNvCxnSpPr>
            <a:cxnSpLocks/>
          </p:cNvCxnSpPr>
          <p:nvPr/>
        </p:nvCxnSpPr>
        <p:spPr>
          <a:xfrm flipV="1">
            <a:off x="5035826" y="3583996"/>
            <a:ext cx="390939" cy="3187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3C07867-BA8C-48C3-B8FD-92FC914100C3}"/>
              </a:ext>
            </a:extLst>
          </p:cNvPr>
          <p:cNvSpPr txBox="1"/>
          <p:nvPr/>
        </p:nvSpPr>
        <p:spPr>
          <a:xfrm>
            <a:off x="2166729" y="5049079"/>
            <a:ext cx="6407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There are 8 sides.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F6354DA-700E-472B-B16C-7FB7BA6A497B}"/>
              </a:ext>
            </a:extLst>
          </p:cNvPr>
          <p:cNvSpPr txBox="1"/>
          <p:nvPr/>
        </p:nvSpPr>
        <p:spPr>
          <a:xfrm>
            <a:off x="1305338" y="5783192"/>
            <a:ext cx="14179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Vertices - 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FA009DB-19AC-4360-AADF-3CBE0901C43B}"/>
              </a:ext>
            </a:extLst>
          </p:cNvPr>
          <p:cNvSpPr/>
          <p:nvPr/>
        </p:nvSpPr>
        <p:spPr>
          <a:xfrm>
            <a:off x="4800604" y="2087168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7D3DEEC-B1B2-49E5-915F-5EB71C999030}"/>
              </a:ext>
            </a:extLst>
          </p:cNvPr>
          <p:cNvSpPr/>
          <p:nvPr/>
        </p:nvSpPr>
        <p:spPr>
          <a:xfrm>
            <a:off x="5512909" y="1377097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7418A7C-4820-4434-BE67-C78BA4D1431F}"/>
              </a:ext>
            </a:extLst>
          </p:cNvPr>
          <p:cNvSpPr/>
          <p:nvPr/>
        </p:nvSpPr>
        <p:spPr>
          <a:xfrm>
            <a:off x="6586335" y="1422664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BA8FF66-C0ED-4926-A64A-56C1D87CD026}"/>
              </a:ext>
            </a:extLst>
          </p:cNvPr>
          <p:cNvSpPr/>
          <p:nvPr/>
        </p:nvSpPr>
        <p:spPr>
          <a:xfrm>
            <a:off x="7222435" y="2064041"/>
            <a:ext cx="556591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FBAD9C16-B4C7-4BB1-81BA-5C589C4B0A40}"/>
              </a:ext>
            </a:extLst>
          </p:cNvPr>
          <p:cNvSpPr/>
          <p:nvPr/>
        </p:nvSpPr>
        <p:spPr>
          <a:xfrm>
            <a:off x="7195929" y="2971481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9D7A938A-AA1D-4FAD-AFE8-71E59A0447B9}"/>
              </a:ext>
            </a:extLst>
          </p:cNvPr>
          <p:cNvSpPr/>
          <p:nvPr/>
        </p:nvSpPr>
        <p:spPr>
          <a:xfrm>
            <a:off x="6523386" y="3613372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30C2844-21F1-4553-864F-9FB00F590393}"/>
              </a:ext>
            </a:extLst>
          </p:cNvPr>
          <p:cNvSpPr/>
          <p:nvPr/>
        </p:nvSpPr>
        <p:spPr>
          <a:xfrm>
            <a:off x="5579173" y="3570999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83C55122-AE14-4EA1-AE10-BCC043195F30}"/>
              </a:ext>
            </a:extLst>
          </p:cNvPr>
          <p:cNvSpPr/>
          <p:nvPr/>
        </p:nvSpPr>
        <p:spPr>
          <a:xfrm>
            <a:off x="4812207" y="3016123"/>
            <a:ext cx="589719" cy="61251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B17DCBF-0511-4315-9A67-76657A8F5583}"/>
              </a:ext>
            </a:extLst>
          </p:cNvPr>
          <p:cNvSpPr txBox="1"/>
          <p:nvPr/>
        </p:nvSpPr>
        <p:spPr>
          <a:xfrm>
            <a:off x="2375463" y="5812364"/>
            <a:ext cx="6407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/>
              <a:t>There are 8 vertices.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93265C0-E974-4602-9A0C-8FF1E7584628}"/>
              </a:ext>
            </a:extLst>
          </p:cNvPr>
          <p:cNvSpPr txBox="1"/>
          <p:nvPr/>
        </p:nvSpPr>
        <p:spPr>
          <a:xfrm>
            <a:off x="8567535" y="3161964"/>
            <a:ext cx="3014865" cy="7078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dirty="0"/>
              <a:t>This shape is called an </a:t>
            </a:r>
            <a:r>
              <a:rPr lang="en-GB" sz="2000" dirty="0" err="1"/>
              <a:t>octogan</a:t>
            </a:r>
            <a:r>
              <a:rPr lang="en-GB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8256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/>
      <p:bldP spid="23" grpId="0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 animBg="1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172</TotalTime>
  <Words>412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Franklin Gothic Book</vt:lpstr>
      <vt:lpstr>Crop</vt:lpstr>
      <vt:lpstr>Year 2 – Geometry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17</cp:revision>
  <dcterms:created xsi:type="dcterms:W3CDTF">2020-03-20T11:22:32Z</dcterms:created>
  <dcterms:modified xsi:type="dcterms:W3CDTF">2020-04-08T08:02:17Z</dcterms:modified>
</cp:coreProperties>
</file>