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417" r:id="rId5"/>
    <p:sldId id="424" r:id="rId6"/>
    <p:sldId id="418" r:id="rId7"/>
    <p:sldId id="437" r:id="rId8"/>
    <p:sldId id="269" r:id="rId9"/>
    <p:sldId id="438" r:id="rId10"/>
    <p:sldId id="272" r:id="rId11"/>
    <p:sldId id="273" r:id="rId12"/>
    <p:sldId id="274" r:id="rId13"/>
    <p:sldId id="275" r:id="rId14"/>
    <p:sldId id="277"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307FB08-445E-46A0-A16D-0D4A2B89E0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9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20B2593E-6B83-401D-8FD9-D310D8D7A878}"/>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0CB94745-4961-458D-883E-834D868D60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98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00FADD7-D9FC-4925-9292-778F906D9F0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60262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688FC094-0EF5-4373-A3E2-ED234740E491}"/>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AA34B48E-D5AC-4AEA-99E3-1436651650DB}"/>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104923E7-2513-4222-9962-3B449F092604}"/>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90E804AB-AA7D-49DB-A1A9-E435E99D59D5}"/>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58370A49-B6EF-4AF7-9F6B-9DDF21CF063F}"/>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146219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37DF523-5342-4413-ABA4-051B5B932C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01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9BA4A1-27A7-4F66-A783-2A99B40B7610}"/>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54F0051-FD0D-44A4-B1EE-8AB56C36A48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866999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11461-8BF7-46FD-B274-517BD46E342C}"/>
              </a:ext>
            </a:extLst>
          </p:cNvPr>
          <p:cNvSpPr>
            <a:spLocks noGrp="1"/>
          </p:cNvSpPr>
          <p:nvPr>
            <p:ph type="ctrTitle" idx="4294967295"/>
          </p:nvPr>
        </p:nvSpPr>
        <p:spPr>
          <a:xfrm>
            <a:off x="754602" y="1770787"/>
            <a:ext cx="7772400" cy="2387600"/>
          </a:xfrm>
        </p:spPr>
        <p:txBody>
          <a:bodyPr/>
          <a:lstStyle/>
          <a:p>
            <a:r>
              <a:rPr lang="en-GB" dirty="0"/>
              <a:t>Wednesday 8</a:t>
            </a:r>
            <a:r>
              <a:rPr lang="en-GB" baseline="30000" dirty="0"/>
              <a:t>th</a:t>
            </a:r>
            <a:r>
              <a:rPr lang="en-GB" dirty="0"/>
              <a:t> July 2020</a:t>
            </a:r>
          </a:p>
        </p:txBody>
      </p:sp>
      <p:sp>
        <p:nvSpPr>
          <p:cNvPr id="5" name="Subtitle 4">
            <a:extLst>
              <a:ext uri="{FF2B5EF4-FFF2-40B4-BE49-F238E27FC236}">
                <a16:creationId xmlns:a16="http://schemas.microsoft.com/office/drawing/2014/main" id="{FF75E300-7AA3-4E5F-BE33-39636DAEE076}"/>
              </a:ext>
            </a:extLst>
          </p:cNvPr>
          <p:cNvSpPr>
            <a:spLocks noGrp="1"/>
          </p:cNvSpPr>
          <p:nvPr>
            <p:ph type="subTitle" idx="4294967295"/>
          </p:nvPr>
        </p:nvSpPr>
        <p:spPr>
          <a:xfrm>
            <a:off x="2885243" y="3122952"/>
            <a:ext cx="6858000" cy="1655762"/>
          </a:xfrm>
        </p:spPr>
        <p:txBody>
          <a:bodyPr/>
          <a:lstStyle/>
          <a:p>
            <a:r>
              <a:rPr lang="en-GB" dirty="0"/>
              <a:t>Letter Writing</a:t>
            </a:r>
          </a:p>
        </p:txBody>
      </p:sp>
    </p:spTree>
    <p:extLst>
      <p:ext uri="{BB962C8B-B14F-4D97-AF65-F5344CB8AC3E}">
        <p14:creationId xmlns:p14="http://schemas.microsoft.com/office/powerpoint/2010/main" val="119134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C74A6B5-2FE7-4C9C-9635-6249B4555434}"/>
              </a:ext>
            </a:extLst>
          </p:cNvPr>
          <p:cNvSpPr/>
          <p:nvPr/>
        </p:nvSpPr>
        <p:spPr>
          <a:xfrm>
            <a:off x="434975" y="400050"/>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20">
            <a:extLst>
              <a:ext uri="{FF2B5EF4-FFF2-40B4-BE49-F238E27FC236}">
                <a16:creationId xmlns:a16="http://schemas.microsoft.com/office/drawing/2014/main" id="{3D83A6E5-DF9D-4B5B-9F97-C6207AE384B8}"/>
              </a:ext>
            </a:extLst>
          </p:cNvPr>
          <p:cNvSpPr>
            <a:spLocks noGrp="1"/>
          </p:cNvSpPr>
          <p:nvPr>
            <p:ph type="title"/>
          </p:nvPr>
        </p:nvSpPr>
        <p:spPr>
          <a:xfrm>
            <a:off x="466725" y="479425"/>
            <a:ext cx="8229600" cy="993775"/>
          </a:xfrm>
        </p:spPr>
        <p:txBody>
          <a:bodyPr/>
          <a:lstStyle/>
          <a:p>
            <a:pPr eaLnBrk="1" hangingPunct="1"/>
            <a:r>
              <a:rPr lang="en-GB" altLang="en-US" sz="3200"/>
              <a:t>How to Write an Informal Letter</a:t>
            </a:r>
          </a:p>
        </p:txBody>
      </p:sp>
      <p:sp>
        <p:nvSpPr>
          <p:cNvPr id="16388" name="Rectangle 4">
            <a:extLst>
              <a:ext uri="{FF2B5EF4-FFF2-40B4-BE49-F238E27FC236}">
                <a16:creationId xmlns:a16="http://schemas.microsoft.com/office/drawing/2014/main" id="{3BADB9A0-979C-48F8-A1E0-F6B549E26396}"/>
              </a:ext>
            </a:extLst>
          </p:cNvPr>
          <p:cNvSpPr>
            <a:spLocks noChangeArrowheads="1"/>
          </p:cNvSpPr>
          <p:nvPr/>
        </p:nvSpPr>
        <p:spPr bwMode="auto">
          <a:xfrm>
            <a:off x="646113" y="1939925"/>
            <a:ext cx="7924800" cy="3595170"/>
          </a:xfrm>
          <a:prstGeom prst="rect">
            <a:avLst/>
          </a:prstGeom>
          <a:solidFill>
            <a:schemeClr val="bg1"/>
          </a:solidFill>
          <a:ln w="19050">
            <a:solidFill>
              <a:schemeClr val="tx1"/>
            </a:solidFill>
            <a:miter lim="800000"/>
            <a:headEnd/>
            <a:tailEnd/>
          </a:ln>
        </p:spPr>
        <p:txBody>
          <a:bodyPr lIns="108000" tIns="180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a:lnSpc>
                <a:spcPct val="100000"/>
              </a:lnSpc>
              <a:spcBef>
                <a:spcPct val="0"/>
              </a:spcBef>
              <a:buNone/>
            </a:pPr>
            <a:r>
              <a:rPr lang="en-GB" altLang="en-US" sz="1400" dirty="0">
                <a:solidFill>
                  <a:schemeClr val="tx1"/>
                </a:solidFill>
              </a:rPr>
              <a:t> </a:t>
            </a:r>
            <a:r>
              <a:rPr lang="en-GB" altLang="en-US" sz="1400" dirty="0">
                <a:solidFill>
                  <a:schemeClr val="tx1"/>
                </a:solidFill>
                <a:cs typeface="Arial" panose="020B0604020202020204" pitchFamily="34" charset="0"/>
              </a:rPr>
              <a:t>Daisy Happy</a:t>
            </a:r>
          </a:p>
          <a:p>
            <a:pPr algn="r">
              <a:lnSpc>
                <a:spcPct val="100000"/>
              </a:lnSpc>
              <a:spcBef>
                <a:spcPct val="0"/>
              </a:spcBef>
              <a:buNone/>
            </a:pPr>
            <a:r>
              <a:rPr lang="en-GB" altLang="en-US" sz="1400" dirty="0">
                <a:solidFill>
                  <a:schemeClr val="tx1"/>
                </a:solidFill>
                <a:cs typeface="Arial" panose="020B0604020202020204" pitchFamily="34" charset="0"/>
              </a:rPr>
              <a:t>					                                                                  Flat 1 Flowers Towers					                                                                                                </a:t>
            </a:r>
            <a:r>
              <a:rPr lang="en-GB" altLang="en-US" sz="1400" dirty="0" err="1">
                <a:solidFill>
                  <a:schemeClr val="tx1"/>
                </a:solidFill>
                <a:cs typeface="Arial" panose="020B0604020202020204" pitchFamily="34" charset="0"/>
              </a:rPr>
              <a:t>Tulipville</a:t>
            </a:r>
            <a:r>
              <a:rPr lang="en-GB" altLang="en-US" sz="1400" dirty="0">
                <a:solidFill>
                  <a:schemeClr val="tx1"/>
                </a:solidFill>
                <a:cs typeface="Arial" panose="020B0604020202020204" pitchFamily="34" charset="0"/>
              </a:rPr>
              <a:t>					                                                                                             Rose Town					FL12 4ON</a:t>
            </a:r>
          </a:p>
          <a:p>
            <a:pPr algn="r" eaLnBrk="1" hangingPunct="1">
              <a:lnSpc>
                <a:spcPct val="100000"/>
              </a:lnSpc>
              <a:spcBef>
                <a:spcPct val="0"/>
              </a:spcBef>
              <a:buFontTx/>
              <a:buNone/>
            </a:pPr>
            <a:r>
              <a:rPr lang="en-GB" altLang="en-US" sz="1400" dirty="0">
                <a:solidFill>
                  <a:schemeClr val="tx1"/>
                </a:solidFill>
                <a:cs typeface="Arial" panose="020B0604020202020204" pitchFamily="34" charset="0"/>
              </a:rPr>
              <a:t>Wednesday 8</a:t>
            </a:r>
            <a:r>
              <a:rPr lang="en-GB" altLang="en-US" sz="1400" baseline="30000" dirty="0">
                <a:solidFill>
                  <a:schemeClr val="tx1"/>
                </a:solidFill>
                <a:cs typeface="Arial" panose="020B0604020202020204" pitchFamily="34" charset="0"/>
              </a:rPr>
              <a:t>th</a:t>
            </a:r>
            <a:r>
              <a:rPr lang="en-GB" altLang="en-US" sz="1400" dirty="0">
                <a:solidFill>
                  <a:schemeClr val="tx1"/>
                </a:solidFill>
                <a:cs typeface="Arial" panose="020B0604020202020204" pitchFamily="34" charset="0"/>
              </a:rPr>
              <a:t> July 2020</a:t>
            </a: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r>
              <a:rPr lang="en-GB" altLang="en-US" sz="1400" dirty="0">
                <a:solidFill>
                  <a:schemeClr val="tx1"/>
                </a:solidFill>
                <a:cs typeface="Arial" panose="020B0604020202020204" pitchFamily="34" charset="0"/>
              </a:rPr>
              <a:t>Dear Clary, Pepper and Jaz,</a:t>
            </a: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r>
              <a:rPr lang="en-GB" altLang="en-US" sz="1400" dirty="0">
                <a:solidFill>
                  <a:schemeClr val="tx1"/>
                </a:solidFill>
                <a:cs typeface="Arial" panose="020B0604020202020204" pitchFamily="34" charset="0"/>
              </a:rPr>
              <a:t>I am writing to tell you all about how we have been helping Mr and Mrs Bloom in the flower shop. You will be so proud of us! We really have been busy and Mr and Mrs Bloom are so thankful!</a:t>
            </a: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p:txBody>
      </p:sp>
      <p:sp>
        <p:nvSpPr>
          <p:cNvPr id="16389" name="Rectangle 3">
            <a:extLst>
              <a:ext uri="{FF2B5EF4-FFF2-40B4-BE49-F238E27FC236}">
                <a16:creationId xmlns:a16="http://schemas.microsoft.com/office/drawing/2014/main" id="{5B283D0D-023F-4A05-9A7B-95C4B4573EE6}"/>
              </a:ext>
            </a:extLst>
          </p:cNvPr>
          <p:cNvSpPr>
            <a:spLocks noChangeArrowheads="1"/>
          </p:cNvSpPr>
          <p:nvPr/>
        </p:nvSpPr>
        <p:spPr bwMode="auto">
          <a:xfrm>
            <a:off x="646113" y="1462088"/>
            <a:ext cx="792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a:solidFill>
                  <a:schemeClr val="tx1"/>
                </a:solidFill>
                <a:cs typeface="Arial" panose="020B0604020202020204" pitchFamily="34" charset="0"/>
              </a:rPr>
              <a:t>Step 4 – Tell the person why you are writing to them.</a:t>
            </a:r>
          </a:p>
        </p:txBody>
      </p:sp>
      <p:sp>
        <p:nvSpPr>
          <p:cNvPr id="9" name="Rectangle 8">
            <a:extLst>
              <a:ext uri="{FF2B5EF4-FFF2-40B4-BE49-F238E27FC236}">
                <a16:creationId xmlns:a16="http://schemas.microsoft.com/office/drawing/2014/main" id="{2161AE94-6B36-4F1C-AA9E-EEDE011534C9}"/>
              </a:ext>
            </a:extLst>
          </p:cNvPr>
          <p:cNvSpPr/>
          <p:nvPr/>
        </p:nvSpPr>
        <p:spPr>
          <a:xfrm>
            <a:off x="683419" y="3957761"/>
            <a:ext cx="7777162" cy="6053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EC5311A-AA61-4E3D-8BDA-52D6BA0F9434}"/>
              </a:ext>
            </a:extLst>
          </p:cNvPr>
          <p:cNvSpPr/>
          <p:nvPr/>
        </p:nvSpPr>
        <p:spPr>
          <a:xfrm>
            <a:off x="434975" y="400050"/>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a:extLst>
              <a:ext uri="{FF2B5EF4-FFF2-40B4-BE49-F238E27FC236}">
                <a16:creationId xmlns:a16="http://schemas.microsoft.com/office/drawing/2014/main" id="{3C22FCD2-8B0E-499A-8764-A270BFBACB1B}"/>
              </a:ext>
            </a:extLst>
          </p:cNvPr>
          <p:cNvSpPr>
            <a:spLocks noGrp="1"/>
          </p:cNvSpPr>
          <p:nvPr>
            <p:ph type="title"/>
          </p:nvPr>
        </p:nvSpPr>
        <p:spPr>
          <a:xfrm>
            <a:off x="466725" y="179687"/>
            <a:ext cx="8229600" cy="993775"/>
          </a:xfrm>
        </p:spPr>
        <p:txBody>
          <a:bodyPr/>
          <a:lstStyle/>
          <a:p>
            <a:pPr eaLnBrk="1" hangingPunct="1"/>
            <a:r>
              <a:rPr lang="en-GB" altLang="en-US" sz="3200" dirty="0"/>
              <a:t>How to Write an Informal Letter</a:t>
            </a:r>
          </a:p>
        </p:txBody>
      </p:sp>
      <p:sp>
        <p:nvSpPr>
          <p:cNvPr id="17412" name="Rectangle 4">
            <a:extLst>
              <a:ext uri="{FF2B5EF4-FFF2-40B4-BE49-F238E27FC236}">
                <a16:creationId xmlns:a16="http://schemas.microsoft.com/office/drawing/2014/main" id="{62073851-1FF4-4759-8B60-5E79EB81BAD9}"/>
              </a:ext>
            </a:extLst>
          </p:cNvPr>
          <p:cNvSpPr>
            <a:spLocks noChangeArrowheads="1"/>
          </p:cNvSpPr>
          <p:nvPr/>
        </p:nvSpPr>
        <p:spPr bwMode="auto">
          <a:xfrm>
            <a:off x="598487" y="1270944"/>
            <a:ext cx="7924800" cy="5534162"/>
          </a:xfrm>
          <a:prstGeom prst="rect">
            <a:avLst/>
          </a:prstGeom>
          <a:solidFill>
            <a:schemeClr val="bg1"/>
          </a:solidFill>
          <a:ln w="19050">
            <a:solidFill>
              <a:schemeClr val="tx1"/>
            </a:solidFill>
            <a:miter lim="800000"/>
            <a:headEnd/>
            <a:tailEnd/>
          </a:ln>
        </p:spPr>
        <p:txBody>
          <a:bodyPr lIns="108000" tIns="180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a:lnSpc>
                <a:spcPct val="100000"/>
              </a:lnSpc>
              <a:spcBef>
                <a:spcPct val="0"/>
              </a:spcBef>
              <a:buNone/>
            </a:pPr>
            <a:r>
              <a:rPr lang="en-GB" altLang="en-US" sz="1400" dirty="0">
                <a:solidFill>
                  <a:schemeClr val="tx1"/>
                </a:solidFill>
              </a:rPr>
              <a:t> </a:t>
            </a:r>
            <a:r>
              <a:rPr lang="en-GB" altLang="en-US" sz="1400" dirty="0">
                <a:solidFill>
                  <a:schemeClr val="tx1"/>
                </a:solidFill>
                <a:cs typeface="Arial" panose="020B0604020202020204" pitchFamily="34" charset="0"/>
              </a:rPr>
              <a:t>Daisy Happy</a:t>
            </a:r>
          </a:p>
          <a:p>
            <a:pPr algn="r">
              <a:lnSpc>
                <a:spcPct val="100000"/>
              </a:lnSpc>
              <a:spcBef>
                <a:spcPct val="0"/>
              </a:spcBef>
              <a:buNone/>
            </a:pPr>
            <a:r>
              <a:rPr lang="en-GB" altLang="en-US" sz="1400" dirty="0">
                <a:solidFill>
                  <a:schemeClr val="tx1"/>
                </a:solidFill>
                <a:cs typeface="Arial" panose="020B0604020202020204" pitchFamily="34" charset="0"/>
              </a:rPr>
              <a:t>					                                                                  Flat 1 Flowers Towers					                                                                                                </a:t>
            </a:r>
            <a:r>
              <a:rPr lang="en-GB" altLang="en-US" sz="1400" dirty="0" err="1">
                <a:solidFill>
                  <a:schemeClr val="tx1"/>
                </a:solidFill>
                <a:cs typeface="Arial" panose="020B0604020202020204" pitchFamily="34" charset="0"/>
              </a:rPr>
              <a:t>Tulipville</a:t>
            </a:r>
            <a:r>
              <a:rPr lang="en-GB" altLang="en-US" sz="1400" dirty="0">
                <a:solidFill>
                  <a:schemeClr val="tx1"/>
                </a:solidFill>
                <a:cs typeface="Arial" panose="020B0604020202020204" pitchFamily="34" charset="0"/>
              </a:rPr>
              <a:t>					                                                                                             Rose Town					FL12 4ON</a:t>
            </a:r>
          </a:p>
          <a:p>
            <a:pPr algn="r">
              <a:lnSpc>
                <a:spcPct val="100000"/>
              </a:lnSpc>
              <a:spcBef>
                <a:spcPct val="0"/>
              </a:spcBef>
              <a:buNone/>
            </a:pPr>
            <a:r>
              <a:rPr lang="en-GB" altLang="en-US" sz="1400" dirty="0">
                <a:solidFill>
                  <a:schemeClr val="tx1"/>
                </a:solidFill>
                <a:cs typeface="Arial" panose="020B0604020202020204" pitchFamily="34" charset="0"/>
              </a:rPr>
              <a:t>Wednesday 8</a:t>
            </a:r>
            <a:r>
              <a:rPr lang="en-GB" altLang="en-US" sz="1400" baseline="30000" dirty="0">
                <a:solidFill>
                  <a:schemeClr val="tx1"/>
                </a:solidFill>
                <a:cs typeface="Arial" panose="020B0604020202020204" pitchFamily="34" charset="0"/>
              </a:rPr>
              <a:t>th</a:t>
            </a:r>
            <a:r>
              <a:rPr lang="en-GB" altLang="en-US" sz="1400" dirty="0">
                <a:solidFill>
                  <a:schemeClr val="tx1"/>
                </a:solidFill>
                <a:cs typeface="Arial" panose="020B0604020202020204" pitchFamily="34" charset="0"/>
              </a:rPr>
              <a:t> July 2020</a:t>
            </a:r>
          </a:p>
          <a:p>
            <a:pPr algn="r">
              <a:lnSpc>
                <a:spcPct val="100000"/>
              </a:lnSpc>
              <a:spcBef>
                <a:spcPct val="0"/>
              </a:spcBef>
              <a:buNone/>
            </a:pPr>
            <a:endParaRPr lang="en-GB" altLang="en-US" sz="1400" dirty="0">
              <a:solidFill>
                <a:schemeClr val="tx1"/>
              </a:solidFill>
              <a:cs typeface="Arial" panose="020B0604020202020204" pitchFamily="34" charset="0"/>
            </a:endParaRPr>
          </a:p>
          <a:p>
            <a:pPr>
              <a:lnSpc>
                <a:spcPct val="100000"/>
              </a:lnSpc>
              <a:spcBef>
                <a:spcPct val="0"/>
              </a:spcBef>
              <a:buNone/>
            </a:pPr>
            <a:r>
              <a:rPr lang="en-GB" altLang="en-US" sz="1400" dirty="0">
                <a:solidFill>
                  <a:schemeClr val="tx1"/>
                </a:solidFill>
                <a:cs typeface="Arial" panose="020B0604020202020204" pitchFamily="34" charset="0"/>
              </a:rPr>
              <a:t>Dear Clary, Pepper and Jaz,</a:t>
            </a:r>
          </a:p>
          <a:p>
            <a:pPr algn="r">
              <a:lnSpc>
                <a:spcPct val="100000"/>
              </a:lnSpc>
              <a:spcBef>
                <a:spcPct val="0"/>
              </a:spcBef>
              <a:buNone/>
            </a:pPr>
            <a:endParaRPr lang="en-GB" altLang="en-US" sz="1400" dirty="0">
              <a:solidFill>
                <a:schemeClr val="tx1"/>
              </a:solidFill>
              <a:cs typeface="Arial" panose="020B0604020202020204" pitchFamily="34" charset="0"/>
            </a:endParaRPr>
          </a:p>
          <a:p>
            <a:pPr>
              <a:lnSpc>
                <a:spcPct val="100000"/>
              </a:lnSpc>
              <a:spcBef>
                <a:spcPct val="0"/>
              </a:spcBef>
              <a:buNone/>
            </a:pPr>
            <a:r>
              <a:rPr lang="en-GB" altLang="en-US" sz="1400" dirty="0">
                <a:solidFill>
                  <a:schemeClr val="tx1"/>
                </a:solidFill>
                <a:cs typeface="Arial" panose="020B0604020202020204" pitchFamily="34" charset="0"/>
              </a:rPr>
              <a:t>I am writing to tell you all about how we have been helping Mr and Mrs Bloom in the flower shop. You will be so proud of us! We really have been busy and Mr and Mrs Bloom are so thankful!</a:t>
            </a: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r>
              <a:rPr lang="en-GB" altLang="en-US" sz="1400" dirty="0">
                <a:solidFill>
                  <a:schemeClr val="tx1"/>
                </a:solidFill>
                <a:cs typeface="Arial" panose="020B0604020202020204" pitchFamily="34" charset="0"/>
              </a:rPr>
              <a:t>Mr and Mrs Bloom were down to their very last flowers in their florist shop and didn’t know how they were going to make anymore bouquets. They were very sad and we felt very sorry for them. While they were asleep, we planted some of our magical quick growing seeds and grew enough sunflowers for one bunch over night. How quickly they grew! We tied them together in a big bow and left them as a surprise. You should have seen Mr and Mrs Bloom’s faces in the morning! They stood with their mouths wide open! A rich man came to and brought the flowers for his daughter.</a:t>
            </a: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r>
              <a:rPr lang="en-GB" altLang="en-US" sz="1400" dirty="0">
                <a:solidFill>
                  <a:schemeClr val="tx1"/>
                </a:solidFill>
                <a:cs typeface="Arial" panose="020B0604020202020204" pitchFamily="34" charset="0"/>
              </a:rPr>
              <a:t>The next night, we planted hundreds of different types of fast growing seeds for them. Mr and Mrs Bloom must have seen us because they made us some new clothes from some petals and some leaves to say thank you. We look super cool now! You will be jealous when you seem my rose slippers!</a:t>
            </a: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p:txBody>
      </p:sp>
      <p:sp>
        <p:nvSpPr>
          <p:cNvPr id="17413" name="Rectangle 3">
            <a:extLst>
              <a:ext uri="{FF2B5EF4-FFF2-40B4-BE49-F238E27FC236}">
                <a16:creationId xmlns:a16="http://schemas.microsoft.com/office/drawing/2014/main" id="{4CA889F5-F09E-4301-8170-99FEEFDCEA36}"/>
              </a:ext>
            </a:extLst>
          </p:cNvPr>
          <p:cNvSpPr>
            <a:spLocks noChangeArrowheads="1"/>
          </p:cNvSpPr>
          <p:nvPr/>
        </p:nvSpPr>
        <p:spPr bwMode="auto">
          <a:xfrm>
            <a:off x="603250" y="833737"/>
            <a:ext cx="792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cs typeface="Arial" panose="020B0604020202020204" pitchFamily="34" charset="0"/>
              </a:rPr>
              <a:t>Step 5 –Now tell them all about how you helped and what happened.</a:t>
            </a:r>
          </a:p>
        </p:txBody>
      </p:sp>
      <p:sp>
        <p:nvSpPr>
          <p:cNvPr id="9" name="Rectangle 8">
            <a:extLst>
              <a:ext uri="{FF2B5EF4-FFF2-40B4-BE49-F238E27FC236}">
                <a16:creationId xmlns:a16="http://schemas.microsoft.com/office/drawing/2014/main" id="{0BA63095-6C9A-425F-B50C-C2368B9E77CB}"/>
              </a:ext>
            </a:extLst>
          </p:cNvPr>
          <p:cNvSpPr/>
          <p:nvPr/>
        </p:nvSpPr>
        <p:spPr>
          <a:xfrm>
            <a:off x="598487" y="3955588"/>
            <a:ext cx="7777162" cy="2427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9D2894A-FEDF-40D1-85DA-3A857559032A}"/>
              </a:ext>
            </a:extLst>
          </p:cNvPr>
          <p:cNvSpPr/>
          <p:nvPr/>
        </p:nvSpPr>
        <p:spPr>
          <a:xfrm>
            <a:off x="434975" y="400050"/>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20">
            <a:extLst>
              <a:ext uri="{FF2B5EF4-FFF2-40B4-BE49-F238E27FC236}">
                <a16:creationId xmlns:a16="http://schemas.microsoft.com/office/drawing/2014/main" id="{643CF3B9-6354-4027-A17B-77922E2F8E47}"/>
              </a:ext>
            </a:extLst>
          </p:cNvPr>
          <p:cNvSpPr>
            <a:spLocks noGrp="1"/>
          </p:cNvSpPr>
          <p:nvPr>
            <p:ph type="title"/>
          </p:nvPr>
        </p:nvSpPr>
        <p:spPr>
          <a:xfrm>
            <a:off x="582135" y="58121"/>
            <a:ext cx="8229600" cy="995363"/>
          </a:xfrm>
        </p:spPr>
        <p:txBody>
          <a:bodyPr/>
          <a:lstStyle/>
          <a:p>
            <a:pPr eaLnBrk="1" hangingPunct="1"/>
            <a:r>
              <a:rPr lang="en-GB" altLang="en-US" sz="3200" dirty="0"/>
              <a:t>How to Write an Informal Letter</a:t>
            </a:r>
          </a:p>
        </p:txBody>
      </p:sp>
      <p:sp>
        <p:nvSpPr>
          <p:cNvPr id="18436" name="Rectangle 4">
            <a:extLst>
              <a:ext uri="{FF2B5EF4-FFF2-40B4-BE49-F238E27FC236}">
                <a16:creationId xmlns:a16="http://schemas.microsoft.com/office/drawing/2014/main" id="{F3CFA45E-1114-441A-89F3-2349EB46B9BC}"/>
              </a:ext>
            </a:extLst>
          </p:cNvPr>
          <p:cNvSpPr>
            <a:spLocks noChangeArrowheads="1"/>
          </p:cNvSpPr>
          <p:nvPr/>
        </p:nvSpPr>
        <p:spPr bwMode="auto">
          <a:xfrm>
            <a:off x="637065" y="1203873"/>
            <a:ext cx="7788675" cy="4973397"/>
          </a:xfrm>
          <a:prstGeom prst="rect">
            <a:avLst/>
          </a:prstGeom>
          <a:solidFill>
            <a:schemeClr val="bg1"/>
          </a:solidFill>
          <a:ln w="19050">
            <a:solidFill>
              <a:schemeClr val="tx1"/>
            </a:solidFill>
            <a:miter lim="800000"/>
            <a:headEnd/>
            <a:tailEnd/>
          </a:ln>
        </p:spPr>
        <p:txBody>
          <a:bodyPr wrap="square" lIns="108000" tIns="180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a:lnSpc>
                <a:spcPct val="100000"/>
              </a:lnSpc>
              <a:spcBef>
                <a:spcPct val="0"/>
              </a:spcBef>
              <a:buNone/>
            </a:pPr>
            <a:r>
              <a:rPr lang="en-GB" altLang="en-US" sz="1200" dirty="0">
                <a:solidFill>
                  <a:schemeClr val="tx1"/>
                </a:solidFill>
                <a:cs typeface="Arial" panose="020B0604020202020204" pitchFamily="34" charset="0"/>
              </a:rPr>
              <a:t>Daisy Happy</a:t>
            </a:r>
          </a:p>
          <a:p>
            <a:pPr algn="r">
              <a:lnSpc>
                <a:spcPct val="100000"/>
              </a:lnSpc>
              <a:spcBef>
                <a:spcPct val="0"/>
              </a:spcBef>
              <a:buNone/>
            </a:pPr>
            <a:r>
              <a:rPr lang="en-GB" altLang="en-US" sz="1200" dirty="0">
                <a:solidFill>
                  <a:schemeClr val="tx1"/>
                </a:solidFill>
                <a:cs typeface="Arial" panose="020B0604020202020204" pitchFamily="34" charset="0"/>
              </a:rPr>
              <a:t>					                                                                                       Flat 1 Flowers Towers					                                                                                                          </a:t>
            </a:r>
            <a:r>
              <a:rPr lang="en-GB" altLang="en-US" sz="1200" dirty="0" err="1">
                <a:solidFill>
                  <a:schemeClr val="tx1"/>
                </a:solidFill>
                <a:cs typeface="Arial" panose="020B0604020202020204" pitchFamily="34" charset="0"/>
              </a:rPr>
              <a:t>Tulipville</a:t>
            </a:r>
            <a:r>
              <a:rPr lang="en-GB" altLang="en-US" sz="1200" dirty="0">
                <a:solidFill>
                  <a:schemeClr val="tx1"/>
                </a:solidFill>
                <a:cs typeface="Arial" panose="020B0604020202020204" pitchFamily="34" charset="0"/>
              </a:rPr>
              <a:t>					                                                                                                    Rose Town					FL12 4ON</a:t>
            </a:r>
          </a:p>
          <a:p>
            <a:pPr algn="r">
              <a:lnSpc>
                <a:spcPct val="100000"/>
              </a:lnSpc>
              <a:spcBef>
                <a:spcPct val="0"/>
              </a:spcBef>
              <a:buNone/>
            </a:pPr>
            <a:r>
              <a:rPr lang="en-GB" altLang="en-US" sz="1200" dirty="0">
                <a:solidFill>
                  <a:schemeClr val="tx1"/>
                </a:solidFill>
                <a:cs typeface="Arial" panose="020B0604020202020204" pitchFamily="34" charset="0"/>
              </a:rPr>
              <a:t>Wednesday 8</a:t>
            </a:r>
            <a:r>
              <a:rPr lang="en-GB" altLang="en-US" sz="1200" baseline="30000" dirty="0">
                <a:solidFill>
                  <a:schemeClr val="tx1"/>
                </a:solidFill>
                <a:cs typeface="Arial" panose="020B0604020202020204" pitchFamily="34" charset="0"/>
              </a:rPr>
              <a:t>th</a:t>
            </a:r>
            <a:r>
              <a:rPr lang="en-GB" altLang="en-US" sz="1200" dirty="0">
                <a:solidFill>
                  <a:schemeClr val="tx1"/>
                </a:solidFill>
                <a:cs typeface="Arial" panose="020B0604020202020204" pitchFamily="34" charset="0"/>
              </a:rPr>
              <a:t> July 2020</a:t>
            </a:r>
          </a:p>
          <a:p>
            <a:pPr algn="r">
              <a:lnSpc>
                <a:spcPct val="100000"/>
              </a:lnSpc>
              <a:spcBef>
                <a:spcPct val="0"/>
              </a:spcBef>
              <a:buNone/>
            </a:pPr>
            <a:endParaRPr lang="en-GB" altLang="en-US" sz="1200" dirty="0">
              <a:solidFill>
                <a:schemeClr val="tx1"/>
              </a:solidFill>
              <a:cs typeface="Arial" panose="020B0604020202020204" pitchFamily="34" charset="0"/>
            </a:endParaRPr>
          </a:p>
          <a:p>
            <a:pPr>
              <a:lnSpc>
                <a:spcPct val="100000"/>
              </a:lnSpc>
              <a:spcBef>
                <a:spcPct val="0"/>
              </a:spcBef>
              <a:buNone/>
            </a:pPr>
            <a:r>
              <a:rPr lang="en-GB" altLang="en-US" sz="1200" dirty="0">
                <a:solidFill>
                  <a:schemeClr val="tx1"/>
                </a:solidFill>
                <a:cs typeface="Arial" panose="020B0604020202020204" pitchFamily="34" charset="0"/>
              </a:rPr>
              <a:t>Dear Clary, Pepper and Jaz,</a:t>
            </a:r>
          </a:p>
          <a:p>
            <a:pPr algn="r">
              <a:lnSpc>
                <a:spcPct val="100000"/>
              </a:lnSpc>
              <a:spcBef>
                <a:spcPct val="0"/>
              </a:spcBef>
              <a:buNone/>
            </a:pPr>
            <a:endParaRPr lang="en-GB" altLang="en-US" sz="1200" dirty="0">
              <a:solidFill>
                <a:schemeClr val="tx1"/>
              </a:solidFill>
              <a:cs typeface="Arial" panose="020B0604020202020204" pitchFamily="34" charset="0"/>
            </a:endParaRPr>
          </a:p>
          <a:p>
            <a:pPr>
              <a:lnSpc>
                <a:spcPct val="100000"/>
              </a:lnSpc>
              <a:spcBef>
                <a:spcPct val="0"/>
              </a:spcBef>
              <a:buNone/>
            </a:pPr>
            <a:r>
              <a:rPr lang="en-GB" altLang="en-US" sz="1200" dirty="0">
                <a:solidFill>
                  <a:schemeClr val="tx1"/>
                </a:solidFill>
                <a:cs typeface="Arial" panose="020B0604020202020204" pitchFamily="34" charset="0"/>
              </a:rPr>
              <a:t>I am writing to tell you all about how we have been helping Mr and Mrs Bloom in the flower shop. You will be so proud of us! We really have been busy and Mr and Mrs Bloom are so thankful!</a:t>
            </a:r>
          </a:p>
          <a:p>
            <a:pPr>
              <a:lnSpc>
                <a:spcPct val="100000"/>
              </a:lnSpc>
              <a:spcBef>
                <a:spcPct val="0"/>
              </a:spcBef>
              <a:buNone/>
            </a:pPr>
            <a:endParaRPr lang="en-GB" altLang="en-US" sz="1200" dirty="0">
              <a:solidFill>
                <a:schemeClr val="tx1"/>
              </a:solidFill>
              <a:cs typeface="Arial" panose="020B0604020202020204" pitchFamily="34" charset="0"/>
            </a:endParaRPr>
          </a:p>
          <a:p>
            <a:pPr>
              <a:lnSpc>
                <a:spcPct val="100000"/>
              </a:lnSpc>
              <a:spcBef>
                <a:spcPct val="0"/>
              </a:spcBef>
              <a:buNone/>
            </a:pPr>
            <a:r>
              <a:rPr lang="en-GB" altLang="en-US" sz="1200" dirty="0">
                <a:solidFill>
                  <a:schemeClr val="tx1"/>
                </a:solidFill>
                <a:cs typeface="Arial" panose="020B0604020202020204" pitchFamily="34" charset="0"/>
              </a:rPr>
              <a:t>Mr and Mrs Bloom were down to their very last flowers in their florist shop and didn’t know how they were going to make anymore bouquets. They were very sad and we felt very sorry for them. While they were asleep, we planted some of our magical quick growing seeds and grew enough sunflowers for one bunch over night. How quickly they grew! We tied them together in a big bow and left them as a surprise. You should have seen Mr and Mrs Bloom’s faces in the morning! They stood with their mouths wide open! A rich man came to and brought the flowers for his daughter.</a:t>
            </a:r>
          </a:p>
          <a:p>
            <a:pPr>
              <a:lnSpc>
                <a:spcPct val="100000"/>
              </a:lnSpc>
              <a:spcBef>
                <a:spcPct val="0"/>
              </a:spcBef>
              <a:buNone/>
            </a:pPr>
            <a:endParaRPr lang="en-GB" altLang="en-US" sz="1200" dirty="0">
              <a:solidFill>
                <a:schemeClr val="tx1"/>
              </a:solidFill>
              <a:cs typeface="Arial" panose="020B0604020202020204" pitchFamily="34" charset="0"/>
            </a:endParaRPr>
          </a:p>
          <a:p>
            <a:pPr>
              <a:lnSpc>
                <a:spcPct val="100000"/>
              </a:lnSpc>
              <a:spcBef>
                <a:spcPct val="0"/>
              </a:spcBef>
              <a:buNone/>
            </a:pPr>
            <a:r>
              <a:rPr lang="en-GB" altLang="en-US" sz="1200" dirty="0">
                <a:solidFill>
                  <a:schemeClr val="tx1"/>
                </a:solidFill>
                <a:cs typeface="Arial" panose="020B0604020202020204" pitchFamily="34" charset="0"/>
              </a:rPr>
              <a:t>The next night, we planted hundreds of different types of fast growing seeds for them. Mr and Mrs Bloom must have seen us because they made us some new clothes from some petals and some leaves to say thank you. We look super cool now! You will be jealous when you seem my rose slippers!</a:t>
            </a:r>
          </a:p>
          <a:p>
            <a:pPr eaLnBrk="1" hangingPunct="1">
              <a:lnSpc>
                <a:spcPct val="100000"/>
              </a:lnSpc>
              <a:spcBef>
                <a:spcPct val="0"/>
              </a:spcBef>
              <a:buFontTx/>
              <a:buNone/>
            </a:pPr>
            <a:endParaRPr lang="en-GB" altLang="en-US" sz="1200" dirty="0">
              <a:solidFill>
                <a:schemeClr val="tx1"/>
              </a:solidFill>
              <a:cs typeface="Arial" panose="020B0604020202020204" pitchFamily="34" charset="0"/>
            </a:endParaRPr>
          </a:p>
          <a:p>
            <a:pPr eaLnBrk="1" hangingPunct="1">
              <a:lnSpc>
                <a:spcPct val="100000"/>
              </a:lnSpc>
              <a:spcBef>
                <a:spcPct val="0"/>
              </a:spcBef>
              <a:buFontTx/>
              <a:buNone/>
            </a:pPr>
            <a:r>
              <a:rPr lang="en-GB" altLang="en-US" sz="1200" dirty="0">
                <a:solidFill>
                  <a:schemeClr val="tx1"/>
                </a:solidFill>
                <a:cs typeface="Arial" panose="020B0604020202020204" pitchFamily="34" charset="0"/>
              </a:rPr>
              <a:t>Love from</a:t>
            </a:r>
          </a:p>
          <a:p>
            <a:pPr eaLnBrk="1" hangingPunct="1">
              <a:lnSpc>
                <a:spcPct val="100000"/>
              </a:lnSpc>
              <a:spcBef>
                <a:spcPct val="0"/>
              </a:spcBef>
              <a:buFontTx/>
              <a:buNone/>
            </a:pPr>
            <a:r>
              <a:rPr lang="en-GB" altLang="en-US" sz="1200" dirty="0">
                <a:solidFill>
                  <a:schemeClr val="tx1"/>
                </a:solidFill>
                <a:cs typeface="Arial" panose="020B0604020202020204" pitchFamily="34" charset="0"/>
              </a:rPr>
              <a:t>Daisy, Petal and Poppy </a:t>
            </a:r>
            <a:r>
              <a:rPr lang="en-GB" altLang="en-US" sz="1200" dirty="0" err="1">
                <a:solidFill>
                  <a:schemeClr val="tx1"/>
                </a:solidFill>
                <a:cs typeface="Arial" panose="020B0604020202020204" pitchFamily="34" charset="0"/>
              </a:rPr>
              <a:t>xxxxx</a:t>
            </a:r>
            <a:endParaRPr lang="en-GB" altLang="en-US" sz="1200" dirty="0">
              <a:solidFill>
                <a:schemeClr val="tx1"/>
              </a:solidFill>
              <a:cs typeface="Arial" panose="020B0604020202020204" pitchFamily="34" charset="0"/>
            </a:endParaRPr>
          </a:p>
        </p:txBody>
      </p:sp>
      <p:sp>
        <p:nvSpPr>
          <p:cNvPr id="18437" name="Rectangle 3">
            <a:extLst>
              <a:ext uri="{FF2B5EF4-FFF2-40B4-BE49-F238E27FC236}">
                <a16:creationId xmlns:a16="http://schemas.microsoft.com/office/drawing/2014/main" id="{F08D455C-93A0-4E1F-A9F8-AD852331EF4B}"/>
              </a:ext>
            </a:extLst>
          </p:cNvPr>
          <p:cNvSpPr>
            <a:spLocks noChangeArrowheads="1"/>
          </p:cNvSpPr>
          <p:nvPr/>
        </p:nvSpPr>
        <p:spPr bwMode="auto">
          <a:xfrm>
            <a:off x="582135" y="680730"/>
            <a:ext cx="792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cs typeface="Arial" panose="020B0604020202020204" pitchFamily="34" charset="0"/>
              </a:rPr>
              <a:t>Step 6 – Finish off your letter using an appropriate ending e.g. ‘Love from’ or ‘See you soon’, followed by your name.</a:t>
            </a:r>
          </a:p>
        </p:txBody>
      </p:sp>
      <p:sp>
        <p:nvSpPr>
          <p:cNvPr id="9" name="Rectangle 8">
            <a:extLst>
              <a:ext uri="{FF2B5EF4-FFF2-40B4-BE49-F238E27FC236}">
                <a16:creationId xmlns:a16="http://schemas.microsoft.com/office/drawing/2014/main" id="{B9F8493D-7440-4AA5-AB92-B01AAD5ACA4F}"/>
              </a:ext>
            </a:extLst>
          </p:cNvPr>
          <p:cNvSpPr/>
          <p:nvPr/>
        </p:nvSpPr>
        <p:spPr>
          <a:xfrm>
            <a:off x="582134" y="5544382"/>
            <a:ext cx="2276475" cy="5619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C12C8-9AD8-40D3-961D-FBC464105537}"/>
              </a:ext>
            </a:extLst>
          </p:cNvPr>
          <p:cNvSpPr>
            <a:spLocks noGrp="1"/>
          </p:cNvSpPr>
          <p:nvPr>
            <p:ph idx="4294967295"/>
          </p:nvPr>
        </p:nvSpPr>
        <p:spPr>
          <a:xfrm>
            <a:off x="2050742" y="2154099"/>
            <a:ext cx="7886700" cy="4351338"/>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Yesterday, you wrote a new magical</a:t>
            </a:r>
          </a:p>
          <a:p>
            <a:pPr marL="0" indent="0">
              <a:buNone/>
            </a:pPr>
            <a:r>
              <a:rPr lang="en-GB" dirty="0"/>
              <a:t>helping story inspired by ‘The Elves and</a:t>
            </a:r>
          </a:p>
          <a:p>
            <a:pPr marL="0" indent="0">
              <a:buNone/>
            </a:pPr>
            <a:r>
              <a:rPr lang="en-GB" dirty="0"/>
              <a:t>The Shoemaker’. In your story, you created</a:t>
            </a:r>
          </a:p>
          <a:p>
            <a:pPr marL="0" indent="0">
              <a:buNone/>
            </a:pPr>
            <a:r>
              <a:rPr lang="en-GB" dirty="0"/>
              <a:t>your own magical characters who were friends</a:t>
            </a:r>
          </a:p>
          <a:p>
            <a:pPr marL="0" indent="0">
              <a:buNone/>
            </a:pPr>
            <a:r>
              <a:rPr lang="en-GB" dirty="0"/>
              <a:t>with Clary, Jaz and Pepper.</a:t>
            </a:r>
          </a:p>
        </p:txBody>
      </p:sp>
      <p:pic>
        <p:nvPicPr>
          <p:cNvPr id="5" name="Picture 4">
            <a:extLst>
              <a:ext uri="{FF2B5EF4-FFF2-40B4-BE49-F238E27FC236}">
                <a16:creationId xmlns:a16="http://schemas.microsoft.com/office/drawing/2014/main" id="{8BEFA7C6-E441-440D-B37E-76EFF1025058}"/>
              </a:ext>
            </a:extLst>
          </p:cNvPr>
          <p:cNvPicPr>
            <a:picLocks noChangeAspect="1"/>
          </p:cNvPicPr>
          <p:nvPr/>
        </p:nvPicPr>
        <p:blipFill>
          <a:blip r:embed="rId2"/>
          <a:stretch>
            <a:fillRect/>
          </a:stretch>
        </p:blipFill>
        <p:spPr>
          <a:xfrm>
            <a:off x="2138233" y="418514"/>
            <a:ext cx="4707172" cy="3471169"/>
          </a:xfrm>
          <a:prstGeom prst="rect">
            <a:avLst/>
          </a:prstGeom>
        </p:spPr>
      </p:pic>
    </p:spTree>
    <p:extLst>
      <p:ext uri="{BB962C8B-B14F-4D97-AF65-F5344CB8AC3E}">
        <p14:creationId xmlns:p14="http://schemas.microsoft.com/office/powerpoint/2010/main" val="363704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A436-80D5-4F11-8BC0-1D88A2FF2E75}"/>
              </a:ext>
            </a:extLst>
          </p:cNvPr>
          <p:cNvSpPr>
            <a:spLocks noGrp="1"/>
          </p:cNvSpPr>
          <p:nvPr>
            <p:ph type="title" idx="4294967295"/>
          </p:nvPr>
        </p:nvSpPr>
        <p:spPr>
          <a:xfrm>
            <a:off x="949910" y="2611038"/>
            <a:ext cx="7886700" cy="1776412"/>
          </a:xfrm>
        </p:spPr>
        <p:txBody>
          <a:bodyPr>
            <a:normAutofit fontScale="90000"/>
          </a:bodyPr>
          <a:lstStyle/>
          <a:p>
            <a:r>
              <a:rPr lang="en-GB" dirty="0"/>
              <a:t>Today we are going</a:t>
            </a:r>
            <a:br>
              <a:rPr lang="en-GB" dirty="0"/>
            </a:br>
            <a:r>
              <a:rPr lang="en-GB" dirty="0"/>
              <a:t>to be writing letters </a:t>
            </a:r>
            <a:br>
              <a:rPr lang="en-GB" dirty="0"/>
            </a:br>
            <a:r>
              <a:rPr lang="en-GB" dirty="0"/>
              <a:t>in role.</a:t>
            </a:r>
          </a:p>
        </p:txBody>
      </p:sp>
    </p:spTree>
    <p:extLst>
      <p:ext uri="{BB962C8B-B14F-4D97-AF65-F5344CB8AC3E}">
        <p14:creationId xmlns:p14="http://schemas.microsoft.com/office/powerpoint/2010/main" val="276618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39F7-18AF-4FFB-A4F6-C56B199DA9C5}"/>
              </a:ext>
            </a:extLst>
          </p:cNvPr>
          <p:cNvSpPr>
            <a:spLocks noGrp="1"/>
          </p:cNvSpPr>
          <p:nvPr>
            <p:ph type="title" idx="4294967295"/>
          </p:nvPr>
        </p:nvSpPr>
        <p:spPr>
          <a:xfrm>
            <a:off x="905522" y="1740409"/>
            <a:ext cx="7886700" cy="1325562"/>
          </a:xfrm>
        </p:spPr>
        <p:txBody>
          <a:bodyPr>
            <a:normAutofit fontScale="90000"/>
          </a:bodyPr>
          <a:lstStyle/>
          <a:p>
            <a:r>
              <a:rPr lang="en-GB" dirty="0"/>
              <a:t>We are going to </a:t>
            </a:r>
            <a:br>
              <a:rPr lang="en-GB" dirty="0"/>
            </a:br>
            <a:r>
              <a:rPr lang="en-GB" dirty="0"/>
              <a:t>pretend to be our new</a:t>
            </a:r>
            <a:br>
              <a:rPr lang="en-GB" dirty="0"/>
            </a:br>
            <a:r>
              <a:rPr lang="en-GB" dirty="0"/>
              <a:t>magical creatures writing </a:t>
            </a:r>
            <a:br>
              <a:rPr lang="en-GB" dirty="0"/>
            </a:br>
            <a:r>
              <a:rPr lang="en-GB" dirty="0"/>
              <a:t>to Clary, Jaz and Pepper to </a:t>
            </a:r>
            <a:br>
              <a:rPr lang="en-GB" dirty="0"/>
            </a:br>
            <a:r>
              <a:rPr lang="en-GB" dirty="0"/>
              <a:t>tell them all about what </a:t>
            </a:r>
            <a:br>
              <a:rPr lang="en-GB" dirty="0"/>
            </a:br>
            <a:r>
              <a:rPr lang="en-GB" dirty="0"/>
              <a:t>they have been doing.</a:t>
            </a:r>
          </a:p>
        </p:txBody>
      </p:sp>
      <p:sp>
        <p:nvSpPr>
          <p:cNvPr id="3" name="Title 1">
            <a:extLst>
              <a:ext uri="{FF2B5EF4-FFF2-40B4-BE49-F238E27FC236}">
                <a16:creationId xmlns:a16="http://schemas.microsoft.com/office/drawing/2014/main" id="{9F3CE1D2-6A51-48D1-BCDD-0F9BEE365669}"/>
              </a:ext>
            </a:extLst>
          </p:cNvPr>
          <p:cNvSpPr txBox="1">
            <a:spLocks/>
          </p:cNvSpPr>
          <p:nvPr/>
        </p:nvSpPr>
        <p:spPr>
          <a:xfrm>
            <a:off x="699672" y="4684872"/>
            <a:ext cx="78867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t>We are going to be writing to our friends so we are writing an</a:t>
            </a:r>
          </a:p>
          <a:p>
            <a:r>
              <a:rPr lang="en-GB" sz="2400" dirty="0">
                <a:solidFill>
                  <a:srgbClr val="FF0000"/>
                </a:solidFill>
              </a:rPr>
              <a:t>informal</a:t>
            </a:r>
            <a:r>
              <a:rPr lang="en-GB" sz="2400" dirty="0"/>
              <a:t> letter.</a:t>
            </a:r>
          </a:p>
          <a:p>
            <a:r>
              <a:rPr lang="en-GB" sz="2400" dirty="0"/>
              <a:t>This means our letter can sound chatty and doesn’t</a:t>
            </a:r>
          </a:p>
          <a:p>
            <a:r>
              <a:rPr lang="en-GB" sz="2400" dirty="0"/>
              <a:t>have to use formal (posh) language.</a:t>
            </a:r>
          </a:p>
        </p:txBody>
      </p:sp>
    </p:spTree>
    <p:extLst>
      <p:ext uri="{BB962C8B-B14F-4D97-AF65-F5344CB8AC3E}">
        <p14:creationId xmlns:p14="http://schemas.microsoft.com/office/powerpoint/2010/main" val="226989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1647586-E89C-4F7B-85F3-CAB559997930}"/>
              </a:ext>
            </a:extLst>
          </p:cNvPr>
          <p:cNvSpPr/>
          <p:nvPr/>
        </p:nvSpPr>
        <p:spPr>
          <a:xfrm>
            <a:off x="510250" y="409575"/>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Title 20">
            <a:extLst>
              <a:ext uri="{FF2B5EF4-FFF2-40B4-BE49-F238E27FC236}">
                <a16:creationId xmlns:a16="http://schemas.microsoft.com/office/drawing/2014/main" id="{DD1C7D07-0894-4357-B8AD-4CAEF4B1A271}"/>
              </a:ext>
            </a:extLst>
          </p:cNvPr>
          <p:cNvSpPr>
            <a:spLocks noGrp="1"/>
          </p:cNvSpPr>
          <p:nvPr>
            <p:ph type="title" idx="4294967295"/>
          </p:nvPr>
        </p:nvSpPr>
        <p:spPr>
          <a:xfrm>
            <a:off x="-550416" y="409575"/>
            <a:ext cx="8229600" cy="993775"/>
          </a:xfrm>
        </p:spPr>
        <p:txBody>
          <a:bodyPr/>
          <a:lstStyle/>
          <a:p>
            <a:pPr eaLnBrk="1" hangingPunct="1"/>
            <a:r>
              <a:rPr lang="en-GB" altLang="en-US" sz="3200" dirty="0"/>
              <a:t>Example of a Thank-you Letter</a:t>
            </a:r>
          </a:p>
        </p:txBody>
      </p:sp>
      <p:sp>
        <p:nvSpPr>
          <p:cNvPr id="5" name="Rectangle 4">
            <a:extLst>
              <a:ext uri="{FF2B5EF4-FFF2-40B4-BE49-F238E27FC236}">
                <a16:creationId xmlns:a16="http://schemas.microsoft.com/office/drawing/2014/main" id="{C21F359A-8B93-49EC-ABFF-65D836D0F953}"/>
              </a:ext>
            </a:extLst>
          </p:cNvPr>
          <p:cNvSpPr>
            <a:spLocks noChangeArrowheads="1"/>
          </p:cNvSpPr>
          <p:nvPr/>
        </p:nvSpPr>
        <p:spPr bwMode="auto">
          <a:xfrm>
            <a:off x="571500" y="2147887"/>
            <a:ext cx="7845425" cy="430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500" dirty="0">
                <a:solidFill>
                  <a:schemeClr val="tx1"/>
                </a:solidFill>
              </a:rPr>
              <a:t>Dear Santa,</a:t>
            </a:r>
          </a:p>
          <a:p>
            <a:pPr eaLnBrk="1" hangingPunct="1">
              <a:lnSpc>
                <a:spcPct val="100000"/>
              </a:lnSpc>
              <a:spcBef>
                <a:spcPct val="0"/>
              </a:spcBef>
              <a:buFontTx/>
              <a:buNone/>
            </a:pPr>
            <a:endParaRPr lang="en-GB" altLang="en-US" sz="1500" dirty="0">
              <a:solidFill>
                <a:schemeClr val="tx1"/>
              </a:solidFill>
            </a:endParaRPr>
          </a:p>
          <a:p>
            <a:pPr eaLnBrk="1" hangingPunct="1">
              <a:lnSpc>
                <a:spcPct val="100000"/>
              </a:lnSpc>
              <a:spcBef>
                <a:spcPct val="0"/>
              </a:spcBef>
              <a:buFontTx/>
              <a:buNone/>
            </a:pPr>
            <a:r>
              <a:rPr lang="en-GB" altLang="en-US" sz="1500" dirty="0">
                <a:solidFill>
                  <a:schemeClr val="tx1"/>
                </a:solidFill>
              </a:rPr>
              <a:t>I am writing to thank you for the lovely presents you left at my house on Christmas Eve. I couldn’t believe my eyes when I saw them all and so beautifully wrapped. Your elves must have been very busy this year.</a:t>
            </a:r>
          </a:p>
          <a:p>
            <a:pPr eaLnBrk="1" hangingPunct="1">
              <a:lnSpc>
                <a:spcPct val="100000"/>
              </a:lnSpc>
              <a:spcBef>
                <a:spcPct val="0"/>
              </a:spcBef>
              <a:buFontTx/>
              <a:buNone/>
            </a:pPr>
            <a:endParaRPr lang="en-GB" altLang="en-US" sz="1500" dirty="0">
              <a:solidFill>
                <a:schemeClr val="tx1"/>
              </a:solidFill>
            </a:endParaRPr>
          </a:p>
          <a:p>
            <a:pPr eaLnBrk="1" hangingPunct="1">
              <a:lnSpc>
                <a:spcPct val="100000"/>
              </a:lnSpc>
              <a:spcBef>
                <a:spcPct val="0"/>
              </a:spcBef>
              <a:buFontTx/>
              <a:buNone/>
            </a:pPr>
            <a:r>
              <a:rPr lang="en-GB" altLang="en-US" sz="1500" dirty="0">
                <a:solidFill>
                  <a:schemeClr val="tx1"/>
                </a:solidFill>
              </a:rPr>
              <a:t>I especially loved the bike and have been learning how to ride it, as I haven’t had one without stabilisers before. The pink helmet is a perfect fit and I wear it to protect my head when I’m on my bike in case I fall off.</a:t>
            </a:r>
          </a:p>
          <a:p>
            <a:pPr eaLnBrk="1" hangingPunct="1">
              <a:lnSpc>
                <a:spcPct val="100000"/>
              </a:lnSpc>
              <a:spcBef>
                <a:spcPct val="0"/>
              </a:spcBef>
              <a:buFontTx/>
              <a:buNone/>
            </a:pPr>
            <a:endParaRPr lang="en-GB" altLang="en-US" sz="1500" dirty="0">
              <a:solidFill>
                <a:schemeClr val="tx1"/>
              </a:solidFill>
            </a:endParaRPr>
          </a:p>
          <a:p>
            <a:pPr eaLnBrk="1" hangingPunct="1">
              <a:lnSpc>
                <a:spcPct val="100000"/>
              </a:lnSpc>
              <a:spcBef>
                <a:spcPct val="0"/>
              </a:spcBef>
              <a:buFontTx/>
              <a:buNone/>
            </a:pPr>
            <a:r>
              <a:rPr lang="en-GB" altLang="en-US" sz="1500" dirty="0">
                <a:solidFill>
                  <a:schemeClr val="tx1"/>
                </a:solidFill>
              </a:rPr>
              <a:t>My brother James loved his train set and has been playing with it everyday since you delivered it. He loves the noises it makes and connecting all of the carriages together.</a:t>
            </a:r>
          </a:p>
          <a:p>
            <a:pPr eaLnBrk="1" hangingPunct="1">
              <a:lnSpc>
                <a:spcPct val="100000"/>
              </a:lnSpc>
              <a:spcBef>
                <a:spcPct val="0"/>
              </a:spcBef>
              <a:buFontTx/>
              <a:buNone/>
            </a:pPr>
            <a:endParaRPr lang="en-GB" altLang="en-US" sz="1500" dirty="0">
              <a:solidFill>
                <a:schemeClr val="tx1"/>
              </a:solidFill>
            </a:endParaRPr>
          </a:p>
          <a:p>
            <a:pPr eaLnBrk="1" hangingPunct="1">
              <a:lnSpc>
                <a:spcPct val="100000"/>
              </a:lnSpc>
              <a:spcBef>
                <a:spcPct val="0"/>
              </a:spcBef>
              <a:buFontTx/>
              <a:buNone/>
            </a:pPr>
            <a:r>
              <a:rPr lang="en-GB" altLang="en-US" sz="1500" dirty="0">
                <a:solidFill>
                  <a:schemeClr val="tx1"/>
                </a:solidFill>
              </a:rPr>
              <a:t>I hope you and Mrs Claus have a lovely holiday and the elves and reindeers have a well deserved rest.</a:t>
            </a:r>
          </a:p>
          <a:p>
            <a:pPr eaLnBrk="1" hangingPunct="1">
              <a:lnSpc>
                <a:spcPct val="100000"/>
              </a:lnSpc>
              <a:spcBef>
                <a:spcPct val="0"/>
              </a:spcBef>
              <a:buFontTx/>
              <a:buNone/>
            </a:pPr>
            <a:endParaRPr lang="en-GB" altLang="en-US" sz="1500" dirty="0">
              <a:solidFill>
                <a:schemeClr val="tx1"/>
              </a:solidFill>
            </a:endParaRPr>
          </a:p>
          <a:p>
            <a:pPr eaLnBrk="1" hangingPunct="1">
              <a:lnSpc>
                <a:spcPct val="100000"/>
              </a:lnSpc>
              <a:spcBef>
                <a:spcPct val="0"/>
              </a:spcBef>
              <a:buFontTx/>
              <a:buNone/>
            </a:pPr>
            <a:r>
              <a:rPr lang="en-GB" altLang="en-US" sz="1500" dirty="0">
                <a:solidFill>
                  <a:schemeClr val="tx1"/>
                </a:solidFill>
              </a:rPr>
              <a:t>Love from</a:t>
            </a:r>
          </a:p>
          <a:p>
            <a:pPr eaLnBrk="1" hangingPunct="1">
              <a:lnSpc>
                <a:spcPct val="100000"/>
              </a:lnSpc>
              <a:spcBef>
                <a:spcPct val="0"/>
              </a:spcBef>
              <a:buFontTx/>
              <a:buNone/>
            </a:pPr>
            <a:r>
              <a:rPr lang="en-GB" altLang="en-US" sz="1500" dirty="0">
                <a:solidFill>
                  <a:schemeClr val="tx1"/>
                </a:solidFill>
              </a:rPr>
              <a:t>Daisy xx </a:t>
            </a:r>
          </a:p>
        </p:txBody>
      </p:sp>
      <p:sp>
        <p:nvSpPr>
          <p:cNvPr id="4" name="Rectangle 3">
            <a:extLst>
              <a:ext uri="{FF2B5EF4-FFF2-40B4-BE49-F238E27FC236}">
                <a16:creationId xmlns:a16="http://schemas.microsoft.com/office/drawing/2014/main" id="{33D94E28-51F7-445E-9C84-003E8631A97A}"/>
              </a:ext>
            </a:extLst>
          </p:cNvPr>
          <p:cNvSpPr>
            <a:spLocks noChangeArrowheads="1"/>
          </p:cNvSpPr>
          <p:nvPr/>
        </p:nvSpPr>
        <p:spPr bwMode="auto">
          <a:xfrm>
            <a:off x="863600" y="906462"/>
            <a:ext cx="7708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eaLnBrk="1" hangingPunct="1">
              <a:lnSpc>
                <a:spcPct val="100000"/>
              </a:lnSpc>
              <a:spcBef>
                <a:spcPct val="0"/>
              </a:spcBef>
              <a:buFontTx/>
              <a:buNone/>
            </a:pPr>
            <a:r>
              <a:rPr lang="en-GB" altLang="en-US" sz="1500" dirty="0">
                <a:solidFill>
                  <a:schemeClr val="tx1"/>
                </a:solidFill>
                <a:cs typeface="Arial" panose="020B0604020202020204" pitchFamily="34" charset="0"/>
              </a:rPr>
              <a:t>                      1 Holly Lane</a:t>
            </a:r>
          </a:p>
          <a:p>
            <a:pPr algn="r" eaLnBrk="1" hangingPunct="1">
              <a:lnSpc>
                <a:spcPct val="100000"/>
              </a:lnSpc>
              <a:spcBef>
                <a:spcPct val="0"/>
              </a:spcBef>
              <a:buFontTx/>
              <a:buNone/>
            </a:pPr>
            <a:r>
              <a:rPr lang="en-GB" altLang="en-US" sz="1500" dirty="0">
                <a:solidFill>
                  <a:schemeClr val="tx1"/>
                </a:solidFill>
                <a:cs typeface="Arial" panose="020B0604020202020204" pitchFamily="34" charset="0"/>
              </a:rPr>
              <a:t>Erdington</a:t>
            </a:r>
          </a:p>
          <a:p>
            <a:pPr algn="r" eaLnBrk="1" hangingPunct="1">
              <a:lnSpc>
                <a:spcPct val="100000"/>
              </a:lnSpc>
              <a:spcBef>
                <a:spcPct val="0"/>
              </a:spcBef>
              <a:buFontTx/>
              <a:buNone/>
            </a:pPr>
            <a:r>
              <a:rPr lang="en-GB" altLang="en-US" sz="1500" dirty="0">
                <a:solidFill>
                  <a:schemeClr val="tx1"/>
                </a:solidFill>
                <a:cs typeface="Arial" panose="020B0604020202020204" pitchFamily="34" charset="0"/>
              </a:rPr>
              <a:t>      Birmingham	</a:t>
            </a:r>
          </a:p>
          <a:p>
            <a:pPr algn="r" eaLnBrk="1" hangingPunct="1">
              <a:lnSpc>
                <a:spcPct val="100000"/>
              </a:lnSpc>
              <a:spcBef>
                <a:spcPct val="0"/>
              </a:spcBef>
              <a:buFontTx/>
              <a:buNone/>
            </a:pPr>
            <a:r>
              <a:rPr lang="en-GB" altLang="en-US" sz="1500" dirty="0">
                <a:solidFill>
                  <a:schemeClr val="tx1"/>
                </a:solidFill>
                <a:cs typeface="Arial" panose="020B0604020202020204" pitchFamily="34" charset="0"/>
              </a:rPr>
              <a:t>					 	West Midlands</a:t>
            </a:r>
          </a:p>
          <a:p>
            <a:pPr algn="r" eaLnBrk="1" hangingPunct="1">
              <a:lnSpc>
                <a:spcPct val="100000"/>
              </a:lnSpc>
              <a:spcBef>
                <a:spcPct val="0"/>
              </a:spcBef>
              <a:buFontTx/>
              <a:buNone/>
            </a:pPr>
            <a:r>
              <a:rPr lang="en-GB" altLang="en-US" sz="1500" dirty="0">
                <a:solidFill>
                  <a:schemeClr val="tx1"/>
                </a:solidFill>
                <a:cs typeface="Arial" panose="020B0604020202020204" pitchFamily="34" charset="0"/>
              </a:rPr>
              <a:t>		 	B23 7RE</a:t>
            </a:r>
          </a:p>
          <a:p>
            <a:pPr algn="r" eaLnBrk="1" hangingPunct="1">
              <a:lnSpc>
                <a:spcPct val="100000"/>
              </a:lnSpc>
              <a:spcBef>
                <a:spcPct val="0"/>
              </a:spcBef>
              <a:buFontTx/>
              <a:buNone/>
            </a:pPr>
            <a:r>
              <a:rPr lang="en-GB" altLang="en-US" sz="1500" dirty="0">
                <a:solidFill>
                  <a:schemeClr val="tx1"/>
                </a:solidFill>
                <a:cs typeface="Arial" panose="020B0604020202020204" pitchFamily="34" charset="0"/>
              </a:rPr>
              <a:t>					Wednesday 8</a:t>
            </a:r>
            <a:r>
              <a:rPr lang="en-GB" altLang="en-US" sz="1500" baseline="30000" dirty="0">
                <a:solidFill>
                  <a:schemeClr val="tx1"/>
                </a:solidFill>
                <a:cs typeface="Arial" panose="020B0604020202020204" pitchFamily="34" charset="0"/>
              </a:rPr>
              <a:t>th</a:t>
            </a:r>
            <a:r>
              <a:rPr lang="en-GB" altLang="en-US" sz="1500" dirty="0">
                <a:solidFill>
                  <a:schemeClr val="tx1"/>
                </a:solidFill>
                <a:cs typeface="Arial" panose="020B0604020202020204" pitchFamily="34" charset="0"/>
              </a:rPr>
              <a:t> July 2020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3000"/>
                                        <p:tgtEl>
                                          <p:spTgt spid="21"/>
                                        </p:tgtEl>
                                      </p:cBhvr>
                                    </p:animEffect>
                                    <p:set>
                                      <p:cBhvr>
                                        <p:cTn id="7" dur="1" fill="hold">
                                          <p:stCondLst>
                                            <p:cond delay="2999"/>
                                          </p:stCondLst>
                                        </p:cTn>
                                        <p:tgtEl>
                                          <p:spTgt spid="21"/>
                                        </p:tgtEl>
                                        <p:attrNameLst>
                                          <p:attrName>style.visibility</p:attrName>
                                        </p:attrNameLst>
                                      </p:cBhvr>
                                      <p:to>
                                        <p:strVal val="hidden"/>
                                      </p:to>
                                    </p:set>
                                  </p:childTnLst>
                                </p:cTn>
                              </p:par>
                            </p:childTnLst>
                          </p:cTn>
                        </p:par>
                        <p:par>
                          <p:cTn id="8" fill="hold" nodeType="afterGroup">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6DF1-B961-43A5-8858-0B7C6B035332}"/>
              </a:ext>
            </a:extLst>
          </p:cNvPr>
          <p:cNvSpPr>
            <a:spLocks noGrp="1"/>
          </p:cNvSpPr>
          <p:nvPr>
            <p:ph type="title" idx="4294967295"/>
          </p:nvPr>
        </p:nvSpPr>
        <p:spPr>
          <a:xfrm>
            <a:off x="304542" y="1712851"/>
            <a:ext cx="8220075" cy="993775"/>
          </a:xfrm>
        </p:spPr>
        <p:txBody>
          <a:bodyPr/>
          <a:lstStyle/>
          <a:p>
            <a:r>
              <a:rPr lang="en-GB" dirty="0"/>
              <a:t>Let’s build our letter together.</a:t>
            </a:r>
            <a:br>
              <a:rPr lang="en-GB" dirty="0"/>
            </a:br>
            <a:r>
              <a:rPr lang="en-GB" dirty="0"/>
              <a:t>Remember, you are your magical creatures writing to </a:t>
            </a:r>
            <a:br>
              <a:rPr lang="en-GB" dirty="0"/>
            </a:br>
            <a:r>
              <a:rPr lang="en-GB" dirty="0"/>
              <a:t>Clary, Pepper and Jaz to tell</a:t>
            </a:r>
            <a:br>
              <a:rPr lang="en-GB" dirty="0"/>
            </a:br>
            <a:r>
              <a:rPr lang="en-GB" dirty="0"/>
              <a:t>them about how you have been helping people.</a:t>
            </a:r>
          </a:p>
        </p:txBody>
      </p:sp>
      <p:pic>
        <p:nvPicPr>
          <p:cNvPr id="3" name="Picture 2">
            <a:extLst>
              <a:ext uri="{FF2B5EF4-FFF2-40B4-BE49-F238E27FC236}">
                <a16:creationId xmlns:a16="http://schemas.microsoft.com/office/drawing/2014/main" id="{D39A9FF6-1FB7-437F-B1EF-8826EB869973}"/>
              </a:ext>
            </a:extLst>
          </p:cNvPr>
          <p:cNvPicPr>
            <a:picLocks noChangeAspect="1"/>
          </p:cNvPicPr>
          <p:nvPr/>
        </p:nvPicPr>
        <p:blipFill>
          <a:blip r:embed="rId2"/>
          <a:stretch>
            <a:fillRect/>
          </a:stretch>
        </p:blipFill>
        <p:spPr>
          <a:xfrm>
            <a:off x="4636522" y="3429000"/>
            <a:ext cx="2980519" cy="3170891"/>
          </a:xfrm>
          <a:prstGeom prst="rect">
            <a:avLst/>
          </a:prstGeom>
        </p:spPr>
      </p:pic>
    </p:spTree>
    <p:extLst>
      <p:ext uri="{BB962C8B-B14F-4D97-AF65-F5344CB8AC3E}">
        <p14:creationId xmlns:p14="http://schemas.microsoft.com/office/powerpoint/2010/main" val="223983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5B8F21-DD60-4855-A6B1-FAC2349D4D64}"/>
              </a:ext>
            </a:extLst>
          </p:cNvPr>
          <p:cNvSpPr/>
          <p:nvPr/>
        </p:nvSpPr>
        <p:spPr>
          <a:xfrm>
            <a:off x="434975" y="409575"/>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20">
            <a:extLst>
              <a:ext uri="{FF2B5EF4-FFF2-40B4-BE49-F238E27FC236}">
                <a16:creationId xmlns:a16="http://schemas.microsoft.com/office/drawing/2014/main" id="{A944AFD4-3F6D-4651-8C85-3324D17425F2}"/>
              </a:ext>
            </a:extLst>
          </p:cNvPr>
          <p:cNvSpPr>
            <a:spLocks noGrp="1"/>
          </p:cNvSpPr>
          <p:nvPr>
            <p:ph type="title"/>
          </p:nvPr>
        </p:nvSpPr>
        <p:spPr>
          <a:xfrm>
            <a:off x="466725" y="479425"/>
            <a:ext cx="8229600" cy="993775"/>
          </a:xfrm>
        </p:spPr>
        <p:txBody>
          <a:bodyPr/>
          <a:lstStyle/>
          <a:p>
            <a:pPr eaLnBrk="1" hangingPunct="1"/>
            <a:r>
              <a:rPr lang="en-GB" altLang="en-US" sz="3200"/>
              <a:t>How to Write an Informal Letter</a:t>
            </a:r>
          </a:p>
        </p:txBody>
      </p:sp>
      <p:sp>
        <p:nvSpPr>
          <p:cNvPr id="13316" name="Rectangle 4">
            <a:extLst>
              <a:ext uri="{FF2B5EF4-FFF2-40B4-BE49-F238E27FC236}">
                <a16:creationId xmlns:a16="http://schemas.microsoft.com/office/drawing/2014/main" id="{8D8ADEAA-397B-403F-A0EE-79519633EB03}"/>
              </a:ext>
            </a:extLst>
          </p:cNvPr>
          <p:cNvSpPr>
            <a:spLocks noChangeArrowheads="1"/>
          </p:cNvSpPr>
          <p:nvPr/>
        </p:nvSpPr>
        <p:spPr bwMode="auto">
          <a:xfrm>
            <a:off x="646113" y="2030413"/>
            <a:ext cx="7924800" cy="4133779"/>
          </a:xfrm>
          <a:prstGeom prst="rect">
            <a:avLst/>
          </a:prstGeom>
          <a:solidFill>
            <a:schemeClr val="bg1"/>
          </a:solidFill>
          <a:ln w="19050">
            <a:solidFill>
              <a:schemeClr val="tx1"/>
            </a:solidFill>
            <a:miter lim="800000"/>
            <a:headEnd/>
            <a:tailEnd/>
          </a:ln>
        </p:spPr>
        <p:txBody>
          <a:bodyPr lIns="108000" tIns="180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eaLnBrk="1" hangingPunct="1">
              <a:lnSpc>
                <a:spcPct val="100000"/>
              </a:lnSpc>
              <a:spcBef>
                <a:spcPct val="0"/>
              </a:spcBef>
              <a:buFontTx/>
              <a:buNone/>
            </a:pPr>
            <a:r>
              <a:rPr lang="en-GB" altLang="en-US" sz="1500" dirty="0">
                <a:solidFill>
                  <a:schemeClr val="tx1"/>
                </a:solidFill>
              </a:rPr>
              <a:t>    </a:t>
            </a:r>
            <a:r>
              <a:rPr lang="en-GB" altLang="en-US" sz="1600" dirty="0">
                <a:solidFill>
                  <a:schemeClr val="tx1"/>
                </a:solidFill>
                <a:cs typeface="Arial" panose="020B0604020202020204" pitchFamily="34" charset="0"/>
              </a:rPr>
              <a:t>Daisy Happy</a:t>
            </a:r>
          </a:p>
          <a:p>
            <a:pPr algn="r" eaLnBrk="1" hangingPunct="1">
              <a:lnSpc>
                <a:spcPct val="100000"/>
              </a:lnSpc>
              <a:spcBef>
                <a:spcPct val="0"/>
              </a:spcBef>
              <a:buFontTx/>
              <a:buNone/>
            </a:pPr>
            <a:r>
              <a:rPr lang="en-GB" altLang="en-US" sz="1600" dirty="0">
                <a:solidFill>
                  <a:schemeClr val="tx1"/>
                </a:solidFill>
                <a:cs typeface="Arial" panose="020B0604020202020204" pitchFamily="34" charset="0"/>
              </a:rPr>
              <a:t>					                                                     Flat 1 Flowers Towers					                                                                                  </a:t>
            </a:r>
            <a:r>
              <a:rPr lang="en-GB" altLang="en-US" sz="1600" dirty="0" err="1">
                <a:solidFill>
                  <a:schemeClr val="tx1"/>
                </a:solidFill>
                <a:cs typeface="Arial" panose="020B0604020202020204" pitchFamily="34" charset="0"/>
              </a:rPr>
              <a:t>Tulipville</a:t>
            </a:r>
            <a:r>
              <a:rPr lang="en-GB" altLang="en-US" sz="1600" dirty="0">
                <a:solidFill>
                  <a:schemeClr val="tx1"/>
                </a:solidFill>
                <a:cs typeface="Arial" panose="020B0604020202020204" pitchFamily="34" charset="0"/>
              </a:rPr>
              <a:t>					                                                                              Rose Town					FL12 4ON</a:t>
            </a: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p:txBody>
      </p:sp>
      <p:sp>
        <p:nvSpPr>
          <p:cNvPr id="13317" name="Rectangle 3">
            <a:extLst>
              <a:ext uri="{FF2B5EF4-FFF2-40B4-BE49-F238E27FC236}">
                <a16:creationId xmlns:a16="http://schemas.microsoft.com/office/drawing/2014/main" id="{44D0B4CC-8E4C-4075-906B-456A132E4D7F}"/>
              </a:ext>
            </a:extLst>
          </p:cNvPr>
          <p:cNvSpPr>
            <a:spLocks noChangeArrowheads="1"/>
          </p:cNvSpPr>
          <p:nvPr/>
        </p:nvSpPr>
        <p:spPr bwMode="auto">
          <a:xfrm>
            <a:off x="646113" y="1462088"/>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cs typeface="Arial" panose="020B0604020202020204" pitchFamily="34" charset="0"/>
              </a:rPr>
              <a:t>Step 1 – Write your magical characters address in the top right hand corner of your letter.</a:t>
            </a:r>
          </a:p>
        </p:txBody>
      </p:sp>
      <p:sp>
        <p:nvSpPr>
          <p:cNvPr id="9" name="Rectangle 8">
            <a:extLst>
              <a:ext uri="{FF2B5EF4-FFF2-40B4-BE49-F238E27FC236}">
                <a16:creationId xmlns:a16="http://schemas.microsoft.com/office/drawing/2014/main" id="{44BF7EE4-61E0-451D-9028-0CF41C87DE62}"/>
              </a:ext>
            </a:extLst>
          </p:cNvPr>
          <p:cNvSpPr/>
          <p:nvPr/>
        </p:nvSpPr>
        <p:spPr>
          <a:xfrm>
            <a:off x="5800725" y="1952625"/>
            <a:ext cx="2770188" cy="16652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BED730F-6D44-485C-A4CB-F332DC0F9DE6}"/>
              </a:ext>
            </a:extLst>
          </p:cNvPr>
          <p:cNvSpPr/>
          <p:nvPr/>
        </p:nvSpPr>
        <p:spPr>
          <a:xfrm>
            <a:off x="434975" y="409575"/>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39" name="Title 20">
            <a:extLst>
              <a:ext uri="{FF2B5EF4-FFF2-40B4-BE49-F238E27FC236}">
                <a16:creationId xmlns:a16="http://schemas.microsoft.com/office/drawing/2014/main" id="{AB1147DD-6A7C-4622-9ED3-83D18F48BF9C}"/>
              </a:ext>
            </a:extLst>
          </p:cNvPr>
          <p:cNvSpPr>
            <a:spLocks noGrp="1"/>
          </p:cNvSpPr>
          <p:nvPr>
            <p:ph type="title"/>
          </p:nvPr>
        </p:nvSpPr>
        <p:spPr>
          <a:xfrm>
            <a:off x="466725" y="479425"/>
            <a:ext cx="8229600" cy="993775"/>
          </a:xfrm>
        </p:spPr>
        <p:txBody>
          <a:bodyPr/>
          <a:lstStyle/>
          <a:p>
            <a:pPr eaLnBrk="1" hangingPunct="1"/>
            <a:r>
              <a:rPr lang="en-GB" altLang="en-US" sz="3200"/>
              <a:t>How to Write an Informal Letter</a:t>
            </a:r>
          </a:p>
        </p:txBody>
      </p:sp>
      <p:sp>
        <p:nvSpPr>
          <p:cNvPr id="14340" name="Rectangle 4">
            <a:extLst>
              <a:ext uri="{FF2B5EF4-FFF2-40B4-BE49-F238E27FC236}">
                <a16:creationId xmlns:a16="http://schemas.microsoft.com/office/drawing/2014/main" id="{F79E88FF-B82D-4BBD-BA97-92916250E2C3}"/>
              </a:ext>
            </a:extLst>
          </p:cNvPr>
          <p:cNvSpPr>
            <a:spLocks noChangeArrowheads="1"/>
          </p:cNvSpPr>
          <p:nvPr/>
        </p:nvSpPr>
        <p:spPr bwMode="auto">
          <a:xfrm>
            <a:off x="646113" y="2119313"/>
            <a:ext cx="7924800" cy="3749058"/>
          </a:xfrm>
          <a:prstGeom prst="rect">
            <a:avLst/>
          </a:prstGeom>
          <a:solidFill>
            <a:schemeClr val="bg1"/>
          </a:solidFill>
          <a:ln w="19050">
            <a:solidFill>
              <a:schemeClr val="tx1"/>
            </a:solidFill>
            <a:miter lim="800000"/>
            <a:headEnd/>
            <a:tailEnd/>
          </a:ln>
        </p:spPr>
        <p:txBody>
          <a:bodyPr lIns="108000" tIns="180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a:lnSpc>
                <a:spcPct val="100000"/>
              </a:lnSpc>
              <a:spcBef>
                <a:spcPct val="0"/>
              </a:spcBef>
              <a:buNone/>
            </a:pPr>
            <a:r>
              <a:rPr lang="en-GB" altLang="en-US" sz="1400" dirty="0">
                <a:solidFill>
                  <a:schemeClr val="tx1"/>
                </a:solidFill>
              </a:rPr>
              <a:t> </a:t>
            </a:r>
            <a:r>
              <a:rPr lang="en-GB" altLang="en-US" sz="1400" dirty="0">
                <a:solidFill>
                  <a:schemeClr val="tx1"/>
                </a:solidFill>
                <a:cs typeface="Arial" panose="020B0604020202020204" pitchFamily="34" charset="0"/>
              </a:rPr>
              <a:t>Daisy Happy</a:t>
            </a:r>
          </a:p>
          <a:p>
            <a:pPr algn="r">
              <a:lnSpc>
                <a:spcPct val="100000"/>
              </a:lnSpc>
              <a:spcBef>
                <a:spcPct val="0"/>
              </a:spcBef>
              <a:buNone/>
            </a:pPr>
            <a:r>
              <a:rPr lang="en-GB" altLang="en-US" sz="1400" dirty="0">
                <a:solidFill>
                  <a:schemeClr val="tx1"/>
                </a:solidFill>
                <a:cs typeface="Arial" panose="020B0604020202020204" pitchFamily="34" charset="0"/>
              </a:rPr>
              <a:t>					                                                                   Flat 1 Flowers Towers					                                                                                       </a:t>
            </a:r>
            <a:r>
              <a:rPr lang="en-GB" altLang="en-US" sz="1400" dirty="0" err="1">
                <a:solidFill>
                  <a:schemeClr val="tx1"/>
                </a:solidFill>
                <a:cs typeface="Arial" panose="020B0604020202020204" pitchFamily="34" charset="0"/>
              </a:rPr>
              <a:t>Tulipville</a:t>
            </a:r>
            <a:r>
              <a:rPr lang="en-GB" altLang="en-US" sz="1400" dirty="0">
                <a:solidFill>
                  <a:schemeClr val="tx1"/>
                </a:solidFill>
                <a:cs typeface="Arial" panose="020B0604020202020204" pitchFamily="34" charset="0"/>
              </a:rPr>
              <a:t>					                                                                                             Rose Town					FL12 4ON</a:t>
            </a:r>
          </a:p>
          <a:p>
            <a:pPr algn="r">
              <a:lnSpc>
                <a:spcPct val="100000"/>
              </a:lnSpc>
              <a:spcBef>
                <a:spcPct val="0"/>
              </a:spcBef>
              <a:buNone/>
            </a:pPr>
            <a:r>
              <a:rPr lang="en-GB" altLang="en-US" sz="1500" dirty="0">
                <a:solidFill>
                  <a:schemeClr val="tx1"/>
                </a:solidFill>
                <a:cs typeface="Arial" panose="020B0604020202020204" pitchFamily="34" charset="0"/>
              </a:rPr>
              <a:t>Wednesday 8</a:t>
            </a:r>
            <a:r>
              <a:rPr lang="en-GB" altLang="en-US" sz="1500" baseline="30000" dirty="0">
                <a:solidFill>
                  <a:schemeClr val="tx1"/>
                </a:solidFill>
                <a:cs typeface="Arial" panose="020B0604020202020204" pitchFamily="34" charset="0"/>
              </a:rPr>
              <a:t>th</a:t>
            </a:r>
            <a:r>
              <a:rPr lang="en-GB" altLang="en-US" sz="1500" dirty="0">
                <a:solidFill>
                  <a:schemeClr val="tx1"/>
                </a:solidFill>
                <a:cs typeface="Arial" panose="020B0604020202020204" pitchFamily="34" charset="0"/>
              </a:rPr>
              <a:t> July 2020</a:t>
            </a:r>
            <a:endParaRPr lang="en-GB" altLang="en-US" sz="16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500" dirty="0">
              <a:solidFill>
                <a:schemeClr val="tx1"/>
              </a:solidFill>
              <a:cs typeface="Arial" panose="020B0604020202020204" pitchFamily="34" charset="0"/>
            </a:endParaRPr>
          </a:p>
        </p:txBody>
      </p:sp>
      <p:sp>
        <p:nvSpPr>
          <p:cNvPr id="14341" name="Rectangle 3">
            <a:extLst>
              <a:ext uri="{FF2B5EF4-FFF2-40B4-BE49-F238E27FC236}">
                <a16:creationId xmlns:a16="http://schemas.microsoft.com/office/drawing/2014/main" id="{B0122346-E165-4D0F-8EF5-87D07DF49425}"/>
              </a:ext>
            </a:extLst>
          </p:cNvPr>
          <p:cNvSpPr>
            <a:spLocks noChangeArrowheads="1"/>
          </p:cNvSpPr>
          <p:nvPr/>
        </p:nvSpPr>
        <p:spPr bwMode="auto">
          <a:xfrm>
            <a:off x="646113" y="1462088"/>
            <a:ext cx="792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a:solidFill>
                  <a:schemeClr val="tx1"/>
                </a:solidFill>
                <a:cs typeface="Arial" panose="020B0604020202020204" pitchFamily="34" charset="0"/>
              </a:rPr>
              <a:t>Step 2 –  Write the date underneath your address.</a:t>
            </a:r>
          </a:p>
        </p:txBody>
      </p:sp>
      <p:sp>
        <p:nvSpPr>
          <p:cNvPr id="9" name="Rectangle 8">
            <a:extLst>
              <a:ext uri="{FF2B5EF4-FFF2-40B4-BE49-F238E27FC236}">
                <a16:creationId xmlns:a16="http://schemas.microsoft.com/office/drawing/2014/main" id="{DA4D0645-C8D8-42D0-9E12-A36BBB1F05DF}"/>
              </a:ext>
            </a:extLst>
          </p:cNvPr>
          <p:cNvSpPr/>
          <p:nvPr/>
        </p:nvSpPr>
        <p:spPr>
          <a:xfrm>
            <a:off x="6203950" y="3324426"/>
            <a:ext cx="2293937" cy="3571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4AF4D02-004B-46AF-AD74-165B94CC9734}"/>
              </a:ext>
            </a:extLst>
          </p:cNvPr>
          <p:cNvSpPr/>
          <p:nvPr/>
        </p:nvSpPr>
        <p:spPr>
          <a:xfrm>
            <a:off x="434975" y="409575"/>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20">
            <a:extLst>
              <a:ext uri="{FF2B5EF4-FFF2-40B4-BE49-F238E27FC236}">
                <a16:creationId xmlns:a16="http://schemas.microsoft.com/office/drawing/2014/main" id="{4DEDCC75-E206-4B3C-AC30-FDD2999F3B50}"/>
              </a:ext>
            </a:extLst>
          </p:cNvPr>
          <p:cNvSpPr>
            <a:spLocks noGrp="1"/>
          </p:cNvSpPr>
          <p:nvPr>
            <p:ph type="title"/>
          </p:nvPr>
        </p:nvSpPr>
        <p:spPr>
          <a:xfrm>
            <a:off x="466725" y="479425"/>
            <a:ext cx="8229600" cy="993775"/>
          </a:xfrm>
        </p:spPr>
        <p:txBody>
          <a:bodyPr/>
          <a:lstStyle/>
          <a:p>
            <a:pPr eaLnBrk="1" hangingPunct="1"/>
            <a:r>
              <a:rPr lang="en-GB" altLang="en-US" sz="3200"/>
              <a:t>How to Write an Informal Letter</a:t>
            </a:r>
          </a:p>
        </p:txBody>
      </p:sp>
      <p:sp>
        <p:nvSpPr>
          <p:cNvPr id="15364" name="Rectangle 4">
            <a:extLst>
              <a:ext uri="{FF2B5EF4-FFF2-40B4-BE49-F238E27FC236}">
                <a16:creationId xmlns:a16="http://schemas.microsoft.com/office/drawing/2014/main" id="{F457FEB2-BDEB-4FA5-8807-CF84C6768276}"/>
              </a:ext>
            </a:extLst>
          </p:cNvPr>
          <p:cNvSpPr>
            <a:spLocks noChangeArrowheads="1"/>
          </p:cNvSpPr>
          <p:nvPr/>
        </p:nvSpPr>
        <p:spPr bwMode="auto">
          <a:xfrm>
            <a:off x="646113" y="2366963"/>
            <a:ext cx="7924800" cy="3595170"/>
          </a:xfrm>
          <a:prstGeom prst="rect">
            <a:avLst/>
          </a:prstGeom>
          <a:solidFill>
            <a:schemeClr val="bg1"/>
          </a:solidFill>
          <a:ln w="19050">
            <a:solidFill>
              <a:schemeClr val="tx1"/>
            </a:solidFill>
            <a:miter lim="800000"/>
            <a:headEnd/>
            <a:tailEnd/>
          </a:ln>
        </p:spPr>
        <p:txBody>
          <a:bodyPr lIns="108000" tIns="180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r">
              <a:lnSpc>
                <a:spcPct val="100000"/>
              </a:lnSpc>
              <a:spcBef>
                <a:spcPct val="0"/>
              </a:spcBef>
              <a:buNone/>
            </a:pPr>
            <a:r>
              <a:rPr lang="en-GB" altLang="en-US" sz="1400" dirty="0">
                <a:solidFill>
                  <a:schemeClr val="tx1"/>
                </a:solidFill>
              </a:rPr>
              <a:t> </a:t>
            </a:r>
            <a:r>
              <a:rPr lang="en-GB" altLang="en-US" sz="1400" dirty="0">
                <a:solidFill>
                  <a:schemeClr val="tx1"/>
                </a:solidFill>
                <a:cs typeface="Arial" panose="020B0604020202020204" pitchFamily="34" charset="0"/>
              </a:rPr>
              <a:t>Daisy Happy</a:t>
            </a:r>
          </a:p>
          <a:p>
            <a:pPr algn="r">
              <a:lnSpc>
                <a:spcPct val="100000"/>
              </a:lnSpc>
              <a:spcBef>
                <a:spcPct val="0"/>
              </a:spcBef>
              <a:buNone/>
            </a:pPr>
            <a:r>
              <a:rPr lang="en-GB" altLang="en-US" sz="1400" dirty="0">
                <a:solidFill>
                  <a:schemeClr val="tx1"/>
                </a:solidFill>
                <a:cs typeface="Arial" panose="020B0604020202020204" pitchFamily="34" charset="0"/>
              </a:rPr>
              <a:t>					                                                                   Flat 1 Flowers Towers					                                                                                        </a:t>
            </a:r>
            <a:r>
              <a:rPr lang="en-GB" altLang="en-US" sz="1400" dirty="0" err="1">
                <a:solidFill>
                  <a:schemeClr val="tx1"/>
                </a:solidFill>
                <a:cs typeface="Arial" panose="020B0604020202020204" pitchFamily="34" charset="0"/>
              </a:rPr>
              <a:t>Tulipville</a:t>
            </a:r>
            <a:r>
              <a:rPr lang="en-GB" altLang="en-US" sz="1400" dirty="0">
                <a:solidFill>
                  <a:schemeClr val="tx1"/>
                </a:solidFill>
                <a:cs typeface="Arial" panose="020B0604020202020204" pitchFamily="34" charset="0"/>
              </a:rPr>
              <a:t>					                                                                                              Rose Town					FL12 4ON</a:t>
            </a:r>
          </a:p>
          <a:p>
            <a:pPr algn="r" eaLnBrk="1" hangingPunct="1">
              <a:lnSpc>
                <a:spcPct val="100000"/>
              </a:lnSpc>
              <a:spcBef>
                <a:spcPct val="0"/>
              </a:spcBef>
              <a:buFontTx/>
              <a:buNone/>
            </a:pPr>
            <a:r>
              <a:rPr lang="en-GB" altLang="en-US" sz="1400" dirty="0">
                <a:solidFill>
                  <a:schemeClr val="tx1"/>
                </a:solidFill>
                <a:cs typeface="Arial" panose="020B0604020202020204" pitchFamily="34" charset="0"/>
              </a:rPr>
              <a:t>Wednesday 8</a:t>
            </a:r>
            <a:r>
              <a:rPr lang="en-GB" altLang="en-US" sz="1400" baseline="30000" dirty="0">
                <a:solidFill>
                  <a:schemeClr val="tx1"/>
                </a:solidFill>
                <a:cs typeface="Arial" panose="020B0604020202020204" pitchFamily="34" charset="0"/>
              </a:rPr>
              <a:t>th</a:t>
            </a:r>
            <a:r>
              <a:rPr lang="en-GB" altLang="en-US" sz="1400" dirty="0">
                <a:solidFill>
                  <a:schemeClr val="tx1"/>
                </a:solidFill>
                <a:cs typeface="Arial" panose="020B0604020202020204" pitchFamily="34" charset="0"/>
              </a:rPr>
              <a:t> July 2020</a:t>
            </a: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eaLnBrk="1" hangingPunct="1">
              <a:lnSpc>
                <a:spcPct val="100000"/>
              </a:lnSpc>
              <a:spcBef>
                <a:spcPct val="0"/>
              </a:spcBef>
              <a:buFontTx/>
              <a:buNone/>
            </a:pPr>
            <a:r>
              <a:rPr lang="en-GB" altLang="en-US" sz="1400" dirty="0">
                <a:solidFill>
                  <a:schemeClr val="tx1"/>
                </a:solidFill>
                <a:cs typeface="Arial" panose="020B0604020202020204" pitchFamily="34" charset="0"/>
              </a:rPr>
              <a:t>Dear Clary, Pepper and Jaz</a:t>
            </a:r>
          </a:p>
          <a:p>
            <a:pP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a:p>
            <a:pPr algn="r" eaLnBrk="1" hangingPunct="1">
              <a:lnSpc>
                <a:spcPct val="100000"/>
              </a:lnSpc>
              <a:spcBef>
                <a:spcPct val="0"/>
              </a:spcBef>
              <a:buFontTx/>
              <a:buNone/>
            </a:pPr>
            <a:endParaRPr lang="en-GB" altLang="en-US" sz="1400" dirty="0">
              <a:solidFill>
                <a:schemeClr val="tx1"/>
              </a:solidFill>
              <a:cs typeface="Arial" panose="020B0604020202020204" pitchFamily="34" charset="0"/>
            </a:endParaRPr>
          </a:p>
        </p:txBody>
      </p:sp>
      <p:sp>
        <p:nvSpPr>
          <p:cNvPr id="15365" name="Rectangle 3">
            <a:extLst>
              <a:ext uri="{FF2B5EF4-FFF2-40B4-BE49-F238E27FC236}">
                <a16:creationId xmlns:a16="http://schemas.microsoft.com/office/drawing/2014/main" id="{FA58DBCD-B0DC-480D-9649-1CC8A05A4EFB}"/>
              </a:ext>
            </a:extLst>
          </p:cNvPr>
          <p:cNvSpPr>
            <a:spLocks noChangeArrowheads="1"/>
          </p:cNvSpPr>
          <p:nvPr/>
        </p:nvSpPr>
        <p:spPr bwMode="auto">
          <a:xfrm>
            <a:off x="646113" y="1462088"/>
            <a:ext cx="792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1600">
                <a:solidFill>
                  <a:schemeClr val="tx1"/>
                </a:solidFill>
                <a:cs typeface="Arial" panose="020B0604020202020204" pitchFamily="34" charset="0"/>
              </a:rPr>
              <a:t>Step 3 –  Write the name of the person who the letter is for below the date on the left hand side. You can use ‘Dear’ or a more informal greeting, such as ‘Hello’, or ‘Hi’. Add a comma after the person’s name.</a:t>
            </a:r>
          </a:p>
        </p:txBody>
      </p:sp>
      <p:sp>
        <p:nvSpPr>
          <p:cNvPr id="9" name="Rectangle 8">
            <a:extLst>
              <a:ext uri="{FF2B5EF4-FFF2-40B4-BE49-F238E27FC236}">
                <a16:creationId xmlns:a16="http://schemas.microsoft.com/office/drawing/2014/main" id="{2C553D49-4FE0-4031-82A6-6D4251CDF88A}"/>
              </a:ext>
            </a:extLst>
          </p:cNvPr>
          <p:cNvSpPr/>
          <p:nvPr/>
        </p:nvSpPr>
        <p:spPr>
          <a:xfrm>
            <a:off x="646113" y="3959760"/>
            <a:ext cx="2487704" cy="409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sld>
</file>

<file path=ppt/theme/theme1.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www.w3.org/XML/1998/namespace"/>
    <ds:schemaRef ds:uri="http://purl.org/dc/elements/1.1/"/>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sharepoint/v3"/>
    <ds:schemaRef ds:uri="http://purl.org/dc/terms/"/>
    <ds:schemaRef ds:uri="0f0ae0ff-29c4-4766-b250-c1a9bee8d430"/>
    <ds:schemaRef ds:uri="http://schemas.microsoft.com/office/infopath/2007/PartnerControls"/>
    <ds:schemaRef ds:uri="86144f90-c7b6-48d0-aae5-f5e9e48cc3df"/>
  </ds:schemaRefs>
</ds:datastoreItem>
</file>

<file path=customXml/itemProps2.xml><?xml version="1.0" encoding="utf-8"?>
<ds:datastoreItem xmlns:ds="http://schemas.openxmlformats.org/officeDocument/2006/customXml" ds:itemID="{81920185-DE21-44A4-A20D-C6233B17D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871</TotalTime>
  <Words>450</Words>
  <Application>Microsoft Office PowerPoint</Application>
  <PresentationFormat>On-screen Show (4:3)</PresentationFormat>
  <Paragraphs>114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Sassoon Infant Rg</vt:lpstr>
      <vt:lpstr>Twinkl</vt:lpstr>
      <vt:lpstr>Twinkl Sb</vt:lpstr>
      <vt:lpstr>Twinkl SemiBold</vt:lpstr>
      <vt:lpstr>1_Office Theme</vt:lpstr>
      <vt:lpstr>Wednesday 8th July 2020</vt:lpstr>
      <vt:lpstr>PowerPoint Presentation</vt:lpstr>
      <vt:lpstr>Today we are going to be writing letters  in role.</vt:lpstr>
      <vt:lpstr>We are going to  pretend to be our new magical creatures writing  to Clary, Jaz and Pepper to  tell them all about what  they have been doing.</vt:lpstr>
      <vt:lpstr>Example of a Thank-you Letter</vt:lpstr>
      <vt:lpstr>Let’s build our letter together. Remember, you are your magical creatures writing to  Clary, Pepper and Jaz to tell them about how you have been helping people.</vt:lpstr>
      <vt:lpstr>How to Write an Informal Letter</vt:lpstr>
      <vt:lpstr>How to Write an Informal Letter</vt:lpstr>
      <vt:lpstr>How to Write an Informal Letter</vt:lpstr>
      <vt:lpstr>How to Write an Informal Letter</vt:lpstr>
      <vt:lpstr>How to Write an Informal Letter</vt:lpstr>
      <vt:lpstr>How to Write an Informal 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Jay Lacey</cp:lastModifiedBy>
  <cp:revision>29</cp:revision>
  <dcterms:created xsi:type="dcterms:W3CDTF">2018-03-17T10:08:43Z</dcterms:created>
  <dcterms:modified xsi:type="dcterms:W3CDTF">2020-06-24T07:32:09Z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