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0" r:id="rId2"/>
  </p:sldMasterIdLst>
  <p:notesMasterIdLst>
    <p:notesMasterId r:id="rId20"/>
  </p:notesMasterIdLst>
  <p:sldIdLst>
    <p:sldId id="277" r:id="rId3"/>
    <p:sldId id="328" r:id="rId4"/>
    <p:sldId id="311" r:id="rId5"/>
    <p:sldId id="334" r:id="rId6"/>
    <p:sldId id="335" r:id="rId7"/>
    <p:sldId id="336" r:id="rId8"/>
    <p:sldId id="337" r:id="rId9"/>
    <p:sldId id="338" r:id="rId10"/>
    <p:sldId id="341" r:id="rId11"/>
    <p:sldId id="339" r:id="rId12"/>
    <p:sldId id="340" r:id="rId13"/>
    <p:sldId id="342" r:id="rId14"/>
    <p:sldId id="343" r:id="rId15"/>
    <p:sldId id="344" r:id="rId16"/>
    <p:sldId id="345" r:id="rId17"/>
    <p:sldId id="280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NCILS - Showeet.com" id="{15BA8034-F55E-4277-859C-36F5DF4BB9EE}">
          <p14:sldIdLst>
            <p14:sldId id="277"/>
            <p14:sldId id="328"/>
            <p14:sldId id="311"/>
            <p14:sldId id="334"/>
            <p14:sldId id="335"/>
            <p14:sldId id="336"/>
            <p14:sldId id="337"/>
            <p14:sldId id="338"/>
            <p14:sldId id="341"/>
            <p14:sldId id="339"/>
            <p14:sldId id="340"/>
            <p14:sldId id="342"/>
            <p14:sldId id="343"/>
            <p14:sldId id="344"/>
            <p14:sldId id="345"/>
            <p14:sldId id="280"/>
            <p14:sldId id="299"/>
          </p14:sldIdLst>
        </p14:section>
        <p14:section name="CREDITS &amp; COPYRIGHTS" id="{2FDD1312-9DC1-4874-A32E-87A5D85FEE8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145" autoAdjust="0"/>
  </p:normalViewPr>
  <p:slideViewPr>
    <p:cSldViewPr snapToGrid="0">
      <p:cViewPr varScale="1">
        <p:scale>
          <a:sx n="108" d="100"/>
          <a:sy n="108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BD74-8FAA-438D-9BD4-7935D76CDE71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1037-AE2D-48B2-93EC-3664183E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58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41037-AE2D-48B2-93EC-3664183E0F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21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66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98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428750" y="0"/>
            <a:ext cx="771525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1436" y="6457949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428750" y="5907024"/>
            <a:ext cx="771525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983368" y="6151498"/>
            <a:ext cx="20574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7065" y="3552028"/>
            <a:ext cx="4875048" cy="2387600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7065" y="6030052"/>
            <a:ext cx="4875048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66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7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171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42913" y="4350724"/>
            <a:ext cx="8258175" cy="16342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442913" y="5985019"/>
            <a:ext cx="8258175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0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82" y="3334832"/>
            <a:ext cx="5301318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3887" y="2555275"/>
            <a:ext cx="5787798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053193" y="5737790"/>
            <a:ext cx="4929188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69973" y="4584688"/>
            <a:ext cx="3095625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9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9213" y="2318239"/>
            <a:ext cx="6845576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876300" y="20119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6728222" y="4260584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837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45973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6"/>
            <a:ext cx="3026228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7542"/>
            <a:ext cx="339471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52010" y="0"/>
            <a:ext cx="449199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1221922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4885" y="6414407"/>
            <a:ext cx="3117125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381000" y="18468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2651522" y="4211539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367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351335" y="-906971"/>
            <a:ext cx="1218902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9144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8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086" y="3379974"/>
            <a:ext cx="5007428" cy="2722110"/>
          </a:xfrm>
        </p:spPr>
        <p:txBody>
          <a:bodyPr bIns="0"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7086" y="6102083"/>
            <a:ext cx="5007428" cy="656510"/>
          </a:xfrm>
        </p:spPr>
        <p:txBody>
          <a:bodyPr rIns="137160" anchor="ctr"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94658" y="156755"/>
            <a:ext cx="2569028" cy="133395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97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4035001" y="1"/>
            <a:ext cx="5108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0" y="0"/>
            <a:ext cx="4035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4035001" y="3911600"/>
            <a:ext cx="5108999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9570"/>
            <a:ext cx="53369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10276"/>
            <a:ext cx="5336919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0"/>
            <a:ext cx="7735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99145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2003445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0"/>
            <a:ext cx="6912865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896167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700467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6" y="0"/>
            <a:ext cx="6919148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565310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369610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391579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195879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600200"/>
            <a:ext cx="59150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43357"/>
            <a:ext cx="3962400" cy="15217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65088"/>
            <a:ext cx="39624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2873215"/>
            <a:ext cx="4273673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14" y="4676614"/>
            <a:ext cx="4273673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94114" y="672860"/>
            <a:ext cx="3642070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9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8729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-YgPWf7pp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Tuesday 16</a:t>
            </a:r>
            <a:r>
              <a:rPr lang="en-US" baseline="30000" dirty="0"/>
              <a:t>th</a:t>
            </a:r>
            <a:r>
              <a:rPr lang="en-US" dirty="0"/>
              <a:t> June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2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6E91F-B127-4B68-B572-23614D23F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Explanations are written in the present tense.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C96C38-0338-44A5-990C-290C28FD2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4016" y="2100166"/>
            <a:ext cx="2885714" cy="195238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797A2-85B1-43C5-A954-3070A54AF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BFB5C-13B9-4B04-BF40-CD2AB55B1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6A04E-9E7A-4DD6-9BF8-55970F25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690F68-F8C8-4D64-BCC5-925E17881A95}"/>
              </a:ext>
            </a:extLst>
          </p:cNvPr>
          <p:cNvSpPr/>
          <p:nvPr/>
        </p:nvSpPr>
        <p:spPr>
          <a:xfrm>
            <a:off x="1884113" y="4440262"/>
            <a:ext cx="597958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NTPreCursivefk"/>
              </a:rPr>
              <a:t>What present verb words can you spot?</a:t>
            </a:r>
          </a:p>
          <a:p>
            <a:endParaRPr lang="en-GB" sz="2800" dirty="0">
              <a:solidFill>
                <a:srgbClr val="000000"/>
              </a:solidFill>
              <a:latin typeface="NTPreCursivefk"/>
            </a:endParaRPr>
          </a:p>
          <a:p>
            <a:r>
              <a:rPr lang="en-GB" sz="2800" dirty="0">
                <a:solidFill>
                  <a:srgbClr val="000000"/>
                </a:solidFill>
                <a:latin typeface="NTPreCursivefk"/>
              </a:rPr>
              <a:t>Examples: press     push    wait      </a:t>
            </a:r>
            <a:endParaRPr lang="en-GB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575F2-9C36-4F31-8474-161BCFAFD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86" y="4385389"/>
            <a:ext cx="1405765" cy="173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29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BE8F-17E4-40EC-BD52-D4E4BB565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Explanations tell someone else what to do. They are usually written in the second or third person.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4BAB57-9DC8-413B-95F0-D048DD07F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974" y="2282512"/>
            <a:ext cx="4112026" cy="20159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743A5-107B-4A03-BDFD-5855DD63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A67B0-9A62-43B3-9F22-BE398988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2AC4BC-1A80-4929-8A93-55CB2C89989F}"/>
              </a:ext>
            </a:extLst>
          </p:cNvPr>
          <p:cNvSpPr/>
          <p:nvPr/>
        </p:nvSpPr>
        <p:spPr>
          <a:xfrm>
            <a:off x="4633680" y="2967335"/>
            <a:ext cx="4277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NTPreCursivefk"/>
              </a:rPr>
              <a:t>They use the word you or it/they</a:t>
            </a:r>
            <a:endParaRPr lang="en-GB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BE1CB5-1B2C-4D3B-B6A9-34F8DBB6EE50}"/>
              </a:ext>
            </a:extLst>
          </p:cNvPr>
          <p:cNvSpPr/>
          <p:nvPr/>
        </p:nvSpPr>
        <p:spPr>
          <a:xfrm>
            <a:off x="2909789" y="5498303"/>
            <a:ext cx="3905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NTPreCursivefk"/>
              </a:rPr>
              <a:t>What examples can you spot?</a:t>
            </a: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8740B-2FEA-4355-AFF1-C2D522412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450684"/>
            <a:ext cx="2180952" cy="2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3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176C1-B07D-4C38-B52A-37BDC4D20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26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At the end of an exclamation, there a </a:t>
            </a:r>
            <a:br>
              <a:rPr lang="en-GB" dirty="0"/>
            </a:br>
            <a:r>
              <a:rPr lang="en-GB" dirty="0"/>
              <a:t>closing statement. It sometimes gives a small warning and nearly always finishes with a positive, encouraging feel.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C655B-5A5F-49EA-997E-487635CB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7769C-A7BA-42FD-9751-C457326A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7346A-74C7-4135-8F62-7A536ED8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A928BF-39A2-4119-9577-51CF319B6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3900"/>
            <a:ext cx="7663094" cy="4211432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Warnings that if you don't use it correctly....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Positive sentences.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Exclamations. </a:t>
            </a:r>
          </a:p>
          <a:p>
            <a:pPr marL="0" indent="0">
              <a:buNone/>
            </a:pPr>
            <a:r>
              <a:rPr lang="en-GB" dirty="0"/>
              <a:t>Your life will be.. </a:t>
            </a:r>
          </a:p>
          <a:p>
            <a:pPr marL="0" indent="0">
              <a:buNone/>
            </a:pPr>
            <a:r>
              <a:rPr lang="en-GB" dirty="0"/>
              <a:t>Your problem will be gone.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45724-8751-4E95-BFA2-133A571B8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162" y="1993900"/>
            <a:ext cx="1297582" cy="1135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4A8AF5-4709-471E-BDB2-24077BBF0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213" y="3268334"/>
            <a:ext cx="1923810" cy="23809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E6C7DD-A62B-4D94-BCC4-6827C44B3444}"/>
              </a:ext>
            </a:extLst>
          </p:cNvPr>
          <p:cNvSpPr/>
          <p:nvPr/>
        </p:nvSpPr>
        <p:spPr>
          <a:xfrm>
            <a:off x="1882688" y="5921684"/>
            <a:ext cx="7976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NTPreCursivefk"/>
              </a:rPr>
              <a:t>Label your conclusion. What positive</a:t>
            </a:r>
            <a:endParaRPr lang="en-GB" sz="2800" dirty="0"/>
          </a:p>
          <a:p>
            <a:r>
              <a:rPr lang="en-GB" sz="2800" dirty="0">
                <a:solidFill>
                  <a:srgbClr val="000000"/>
                </a:solidFill>
                <a:latin typeface="NTPreCursivefk"/>
              </a:rPr>
              <a:t>sentences can you see?</a:t>
            </a:r>
            <a:endParaRPr lang="en-GB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2E5AFD-F3C5-41B7-8B88-D79E45F03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67" y="5645880"/>
            <a:ext cx="1295374" cy="242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14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46FE8-EAF5-42DE-9047-368FAEC96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So.</a:t>
            </a:r>
            <a:r>
              <a:rPr lang="en-GB" dirty="0"/>
              <a:t>..what can you remember about explanations?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1A344-26C8-421A-AF2C-EE0FBC153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0A029-B6F9-4FA5-8115-7374AC5C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B4A10-2AC7-4CDA-89D7-3EEAF9E5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7EC3F8-C790-48E3-98C2-797AF7EBD0D3}"/>
              </a:ext>
            </a:extLst>
          </p:cNvPr>
          <p:cNvSpPr/>
          <p:nvPr/>
        </p:nvSpPr>
        <p:spPr>
          <a:xfrm>
            <a:off x="1615235" y="5502902"/>
            <a:ext cx="4679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latin typeface="NTPreCursivefk"/>
              </a:rPr>
              <a:t>What is an explanation?</a:t>
            </a:r>
            <a:endParaRPr lang="en-GB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EFFBA4-6B23-447B-9811-6C5D5AC10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241" y="1877572"/>
            <a:ext cx="2522808" cy="31028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09B41A-972F-43C6-B5A7-FBF793207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035" y="2213164"/>
            <a:ext cx="1225877" cy="26864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14E113-0F57-493E-9E1A-9EF57BAB9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63" y="1877572"/>
            <a:ext cx="2522808" cy="305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60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637C-675B-4F1A-9AEB-6E16671DB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explanations need?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D887B-31D2-4458-B621-66D1CE355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661BB-E822-4195-83BF-38EECE28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F2406-E656-4387-91E2-A26B0884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89838-7BBC-4E27-85D0-D0A6EE0D2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878" y="1521428"/>
            <a:ext cx="1052381" cy="1085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FE368E-2090-442A-9FC5-2AC1EF1C8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82" y="2607143"/>
            <a:ext cx="1010935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D68A2B-9FA6-432A-9371-7B87CF5D9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563" y="2846990"/>
            <a:ext cx="1514288" cy="10857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57B04E-4232-47B9-AA00-CD80E8808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31" y="4182589"/>
            <a:ext cx="1277179" cy="626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57D448-1982-46CD-A82F-04B5E50CCF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4421" y="3990198"/>
            <a:ext cx="1010935" cy="10109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D19CE1-704A-4DCE-AA61-35D09B94C5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4418" y="4104067"/>
            <a:ext cx="1799434" cy="7832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88DCB2-4679-408F-A25A-B677ADBAA1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4688" y="3932706"/>
            <a:ext cx="1799638" cy="12175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6ECB0-60BD-4C82-9F29-4EB7345D34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8447" y="5388625"/>
            <a:ext cx="1331116" cy="11647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716F17-9D15-4078-B877-808676A5EC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3553" y="5089007"/>
            <a:ext cx="1487506" cy="18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16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A768-39E6-4E9B-9AFA-5F26EAA2A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9342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We are going to be learning to write explanation texts over the </a:t>
            </a:r>
            <a:r>
              <a:rPr lang="en-GB"/>
              <a:t>next few days.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Let’s finish today by listening to Chapter 8.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5C610-19A8-48EC-89D0-1BB9DE5A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D45BD-2B3D-4821-8FF3-4E899033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81DF5-DDF9-4FB2-B911-DEA9ABFB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07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15" y="-587111"/>
            <a:ext cx="8191500" cy="1605156"/>
          </a:xfrm>
        </p:spPr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69815" y="1134412"/>
            <a:ext cx="8191500" cy="835006"/>
          </a:xfrm>
        </p:spPr>
        <p:txBody>
          <a:bodyPr/>
          <a:lstStyle/>
          <a:p>
            <a:r>
              <a:rPr lang="en-US" dirty="0"/>
              <a:t>The Brown Hen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23456" y="1912175"/>
            <a:ext cx="5318121" cy="1804051"/>
          </a:xfrm>
          <a:solidFill>
            <a:srgbClr val="FFFF00"/>
          </a:solidFill>
        </p:spPr>
        <p:txBody>
          <a:bodyPr/>
          <a:lstStyle/>
          <a:p>
            <a:pPr defTabSz="685800"/>
            <a:r>
              <a:rPr lang="en-US" sz="1800" dirty="0">
                <a:solidFill>
                  <a:schemeClr val="tx1"/>
                </a:solidFill>
                <a:latin typeface="Calibri" panose="020F0502020204030204"/>
              </a:rPr>
              <a:t>Today we are going to listen to the extract on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/>
              </a:rPr>
              <a:t>youtube</a:t>
            </a:r>
            <a:r>
              <a:rPr lang="en-US" sz="1800" dirty="0">
                <a:solidFill>
                  <a:schemeClr val="tx1"/>
                </a:solidFill>
                <a:latin typeface="Calibri" panose="020F0502020204030204"/>
              </a:rPr>
              <a:t>.</a:t>
            </a:r>
          </a:p>
          <a:p>
            <a:pPr defTabSz="685800"/>
            <a:r>
              <a:rPr lang="en-US" sz="1800" dirty="0">
                <a:solidFill>
                  <a:schemeClr val="tx1"/>
                </a:solidFill>
                <a:latin typeface="Calibri" panose="020F0502020204030204"/>
              </a:rPr>
              <a:t>Chapter 8 starts at: Around 10 minutes.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pPr defTabSz="685800"/>
              <a:t>16</a:t>
            </a:fld>
            <a:endParaRPr lang="en-US">
              <a:solidFill>
                <a:srgbClr val="FFFFFF">
                  <a:lumMod val="65000"/>
                </a:srgbClr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CCD55-4773-4A8D-9775-B64AC9421656}"/>
              </a:ext>
            </a:extLst>
          </p:cNvPr>
          <p:cNvSpPr txBox="1"/>
          <p:nvPr/>
        </p:nvSpPr>
        <p:spPr>
          <a:xfrm>
            <a:off x="2316465" y="3244334"/>
            <a:ext cx="521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https://www.youtube.com/watch?v=6-YgPWf7ppw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377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512" y="4049277"/>
            <a:ext cx="5007428" cy="2722110"/>
          </a:xfrm>
        </p:spPr>
        <p:txBody>
          <a:bodyPr>
            <a:normAutofit/>
          </a:bodyPr>
          <a:lstStyle/>
          <a:p>
            <a:r>
              <a:rPr lang="en-US" sz="4400" dirty="0"/>
              <a:t>See you tomorrow for more of George’s </a:t>
            </a:r>
            <a:r>
              <a:rPr lang="en-US" sz="4400" dirty="0" err="1"/>
              <a:t>Marvellous</a:t>
            </a:r>
            <a:r>
              <a:rPr lang="en-US" sz="4400" dirty="0"/>
              <a:t> Medicine</a:t>
            </a:r>
            <a:r>
              <a:rPr lang="en-US" sz="4000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1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pPr defTabSz="685800"/>
              <a:t>2</a:t>
            </a:fld>
            <a:endParaRPr lang="en-US">
              <a:solidFill>
                <a:srgbClr val="FFFFFF">
                  <a:lumMod val="65000"/>
                </a:srgbClr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3E031-EF92-43E8-ABF7-ABD55B0B3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330" y="213064"/>
            <a:ext cx="8706219" cy="212176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We are going to read some more of ‘George’s Marvellous Medicine’ later in the session.</a:t>
            </a:r>
          </a:p>
          <a:p>
            <a:endParaRPr lang="en-GB" dirty="0"/>
          </a:p>
          <a:p>
            <a:r>
              <a:rPr lang="en-GB" dirty="0"/>
              <a:t>First, we are going to learn about a new type of writing called </a:t>
            </a:r>
          </a:p>
          <a:p>
            <a:endParaRPr lang="en-GB" dirty="0"/>
          </a:p>
          <a:p>
            <a:r>
              <a:rPr lang="en-GB" sz="6200" dirty="0"/>
              <a:t>Explanation texts.</a:t>
            </a:r>
          </a:p>
        </p:txBody>
      </p:sp>
    </p:spTree>
    <p:extLst>
      <p:ext uri="{BB962C8B-B14F-4D97-AF65-F5344CB8AC3E}">
        <p14:creationId xmlns:p14="http://schemas.microsoft.com/office/powerpoint/2010/main" val="298646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5AA9A-6EAA-43E4-BC91-4A79F254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35" y="241636"/>
            <a:ext cx="8444329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We are going to read some examples and then together we are going to spot the features of the text.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346A4-E28B-4E90-962C-7A8F6B5A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86A40-DBE1-48AD-8938-B5D2AACA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360AA-E623-49A2-9E2C-B3909DB3C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120B5-1A3F-40AE-A4E9-283DEBC55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21" y="2014663"/>
            <a:ext cx="2950293" cy="39522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B011CE-7909-44D0-B3E2-0B3452964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921" y="2014663"/>
            <a:ext cx="3258985" cy="395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6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D2D19-942F-4D14-A047-38982A4A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Explanations are a type of non-fiction writing. </a:t>
            </a:r>
            <a:br>
              <a:rPr lang="en-GB" dirty="0"/>
            </a:br>
            <a:r>
              <a:rPr lang="en-GB" dirty="0"/>
              <a:t>They explain how something works or why something happens.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4BFA8-A573-44C7-B5D4-D564929B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E5791-7295-4AFF-BB80-C8BA694C3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9BA23-F137-4AD5-835F-3DD12B0A6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A4CB72-BF08-4102-89FD-F88E17733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80" y="2286143"/>
            <a:ext cx="5347668" cy="37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44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7FCD0-7B58-4E50-BB6D-2092DFF80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369" y="78468"/>
            <a:ext cx="7886700" cy="1325563"/>
          </a:xfrm>
        </p:spPr>
        <p:txBody>
          <a:bodyPr/>
          <a:lstStyle/>
          <a:p>
            <a:r>
              <a:rPr lang="en-GB" dirty="0"/>
              <a:t>Choose an explanation text from the examples to use today.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8B27EF5-0527-452B-8607-479B09B794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931490"/>
              </p:ext>
            </p:extLst>
          </p:nvPr>
        </p:nvGraphicFramePr>
        <p:xfrm>
          <a:off x="1495618" y="1474789"/>
          <a:ext cx="6561138" cy="685672"/>
        </p:xfrm>
        <a:graphic>
          <a:graphicData uri="http://schemas.openxmlformats.org/drawingml/2006/table">
            <a:tbl>
              <a:tblPr/>
              <a:tblGrid>
                <a:gridCol w="6561138">
                  <a:extLst>
                    <a:ext uri="{9D8B030D-6E8A-4147-A177-3AD203B41FA5}">
                      <a16:colId xmlns:a16="http://schemas.microsoft.com/office/drawing/2014/main" val="3328683439"/>
                    </a:ext>
                  </a:extLst>
                </a:gridCol>
              </a:tblGrid>
              <a:tr h="684640">
                <a:tc>
                  <a:txBody>
                    <a:bodyPr/>
                    <a:lstStyle/>
                    <a:p>
                      <a:r>
                        <a:rPr lang="en-GB" sz="4000" dirty="0">
                          <a:solidFill>
                            <a:srgbClr val="000000"/>
                          </a:solidFill>
                          <a:effectLst/>
                          <a:latin typeface="NTPreCursivefk"/>
                        </a:rPr>
                        <a:t>Read your explanation text.</a:t>
                      </a:r>
                      <a:endParaRPr lang="en-GB" sz="1100" dirty="0">
                        <a:effectLst/>
                      </a:endParaRPr>
                    </a:p>
                  </a:txBody>
                  <a:tcPr marL="76071" marR="76071" marT="38036" marB="380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16627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0B51-F016-4025-87BD-2A85FF25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AD8670-0A03-4026-BC54-61D5FE4DF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160" y="2114714"/>
            <a:ext cx="1742857" cy="26285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A05315-1749-4FBC-A1B1-8A3E26E1B898}"/>
              </a:ext>
            </a:extLst>
          </p:cNvPr>
          <p:cNvSpPr/>
          <p:nvPr/>
        </p:nvSpPr>
        <p:spPr>
          <a:xfrm>
            <a:off x="1495618" y="4798435"/>
            <a:ext cx="5614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NTPreCursivefk"/>
              </a:rPr>
              <a:t>What is your explanation about?</a:t>
            </a:r>
            <a:endParaRPr lang="en-GB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E3C322-FD7E-46F5-AE6A-AA092D158E39}"/>
              </a:ext>
            </a:extLst>
          </p:cNvPr>
          <p:cNvSpPr/>
          <p:nvPr/>
        </p:nvSpPr>
        <p:spPr>
          <a:xfrm>
            <a:off x="2125397" y="5776178"/>
            <a:ext cx="6405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NTPreCursivefk"/>
              </a:rPr>
              <a:t>All our texts today tells us how something works.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627260-0B2C-497B-ABF8-43B955B76FBF}"/>
              </a:ext>
            </a:extLst>
          </p:cNvPr>
          <p:cNvSpPr/>
          <p:nvPr/>
        </p:nvSpPr>
        <p:spPr>
          <a:xfrm>
            <a:off x="1944210" y="5776178"/>
            <a:ext cx="4970939" cy="464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6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FE25-9154-4ED3-9501-58578B6C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was the first clue you got that</a:t>
            </a:r>
            <a:br>
              <a:rPr lang="en-GB" dirty="0"/>
            </a:br>
            <a:r>
              <a:rPr lang="en-GB" dirty="0"/>
              <a:t>told you what your explanation was </a:t>
            </a:r>
            <a:br>
              <a:rPr lang="en-GB" dirty="0"/>
            </a:br>
            <a:r>
              <a:rPr lang="en-GB" dirty="0"/>
              <a:t>going to be about?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DA867-53FD-4320-B879-E4E3A110A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6543B-7BD5-4395-B4BE-51B0F692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E2E-0F85-45AF-B3C9-9862BA99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12583C-C53F-4D39-847F-CB6B00726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74" y="2192783"/>
            <a:ext cx="1844220" cy="22682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C13B33-14F2-4003-8F8E-C83FAB91EF10}"/>
              </a:ext>
            </a:extLst>
          </p:cNvPr>
          <p:cNvSpPr/>
          <p:nvPr/>
        </p:nvSpPr>
        <p:spPr>
          <a:xfrm>
            <a:off x="3538364" y="2378307"/>
            <a:ext cx="1883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latin typeface="NTPreCursivefk"/>
              </a:rPr>
              <a:t>The title!</a:t>
            </a:r>
            <a:endParaRPr lang="en-GB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62D4C8-46E2-4E7C-B6B0-7AD8B2797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429" y="2154051"/>
            <a:ext cx="1235806" cy="12749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0F864A-283D-447E-9516-7787EF01922B}"/>
              </a:ext>
            </a:extLst>
          </p:cNvPr>
          <p:cNvSpPr/>
          <p:nvPr/>
        </p:nvSpPr>
        <p:spPr>
          <a:xfrm>
            <a:off x="3505526" y="3648697"/>
            <a:ext cx="3572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NTPreCursivefk"/>
              </a:rPr>
              <a:t>Find and label this on your example.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218EA9-86EE-40DC-8E81-55A4E4B1F8FF}"/>
              </a:ext>
            </a:extLst>
          </p:cNvPr>
          <p:cNvSpPr/>
          <p:nvPr/>
        </p:nvSpPr>
        <p:spPr>
          <a:xfrm>
            <a:off x="3028950" y="1828297"/>
            <a:ext cx="4394446" cy="218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4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6889-B07C-435D-A2D8-F6C43B63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good way to start an explanation is with a   question for the reader. The start should also tell them how the text will help them.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683E2-BF2D-4E49-99A6-F9C68D64C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013" y="1785372"/>
            <a:ext cx="6560369" cy="4211432"/>
          </a:xfrm>
        </p:spPr>
        <p:txBody>
          <a:bodyPr/>
          <a:lstStyle/>
          <a:p>
            <a:r>
              <a:rPr lang="en-GB" dirty="0"/>
              <a:t>We are going to call this a question opener.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For example: Do you struggle to get up in the morning? This alarm clock could make your mornings a dream!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FB162-994B-4518-9E5C-BFA09C43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61E7A-1214-4442-BC5F-7920A6B8B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16D621-D6A2-4BE9-9E46-50EDAA6A6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702" y="2325570"/>
            <a:ext cx="1156407" cy="1516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3C6C18-B2C9-4F65-ABA5-54DED9932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807" y="2325570"/>
            <a:ext cx="1838954" cy="13184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F2DA89B-D2D0-4DE5-95B2-FC04EEDF44BB}"/>
              </a:ext>
            </a:extLst>
          </p:cNvPr>
          <p:cNvSpPr/>
          <p:nvPr/>
        </p:nvSpPr>
        <p:spPr>
          <a:xfrm>
            <a:off x="997601" y="5464551"/>
            <a:ext cx="7148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NTPreCursivefk"/>
              </a:rPr>
              <a:t>Find and read the question opener in your example. </a:t>
            </a:r>
            <a:endParaRPr lang="en-GB" sz="2400" dirty="0"/>
          </a:p>
          <a:p>
            <a:r>
              <a:rPr lang="en-GB" sz="2400" dirty="0">
                <a:solidFill>
                  <a:srgbClr val="000000"/>
                </a:solidFill>
                <a:latin typeface="NTPreCursivefk"/>
              </a:rPr>
              <a:t>What is the question? How is the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0000"/>
                </a:solidFill>
                <a:latin typeface="NTPreCursivefk"/>
              </a:rPr>
              <a:t>text trying to help the reader?</a:t>
            </a: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4185EC-1F51-4D3D-9400-DF303C129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21" y="5248172"/>
            <a:ext cx="646459" cy="14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62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29978-D576-47D8-AFAF-39D5E437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middle of an explanation text usually tells us about events in order. The events are split into paragraphs.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46B04-0ADF-4363-BBAC-7C671E24E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124" y="2482172"/>
            <a:ext cx="6560369" cy="421143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To help us order events, we use time conjunctions.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360EB-35CA-4061-B52E-3A35D1137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9A431-7A61-4158-8510-CB7306A90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7E9D0-F303-4B8D-A2B8-92FAA9DE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74B1DD-638B-4EA8-995C-027179DE7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943" y="2283780"/>
            <a:ext cx="1226465" cy="12264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095862-8405-44FF-A1BE-5C2CBEEA24EA}"/>
              </a:ext>
            </a:extLst>
          </p:cNvPr>
          <p:cNvSpPr/>
          <p:nvPr/>
        </p:nvSpPr>
        <p:spPr>
          <a:xfrm>
            <a:off x="1448964" y="4301728"/>
            <a:ext cx="65603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NTPreCursivefk"/>
              </a:rPr>
              <a:t>Write a list of time conjunctions you can spot. Can you see the paragraphs clearly?</a:t>
            </a:r>
          </a:p>
          <a:p>
            <a:endParaRPr lang="en-GB" sz="2800" dirty="0">
              <a:solidFill>
                <a:srgbClr val="000000"/>
              </a:solidFill>
              <a:latin typeface="NTPreCursivefk"/>
            </a:endParaRPr>
          </a:p>
          <a:p>
            <a:r>
              <a:rPr lang="en-GB" sz="2800" dirty="0">
                <a:solidFill>
                  <a:srgbClr val="000000"/>
                </a:solidFill>
                <a:latin typeface="NTPreCursivefk"/>
              </a:rPr>
              <a:t>A clue… First,  Next, </a:t>
            </a:r>
            <a:endParaRPr lang="en-GB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9691AA-5906-46A5-891B-67DB8D388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86" y="3554165"/>
            <a:ext cx="1292643" cy="20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7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5114F-D36C-464B-8E9F-E0CCD59D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Explanations use a new kind of conjunction that we have not really spoken about before.</a:t>
            </a:r>
            <a:br>
              <a:rPr lang="en-GB" dirty="0"/>
            </a:br>
            <a:r>
              <a:rPr lang="en-GB" dirty="0"/>
              <a:t>They are called causal conjunctions.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7B689-D672-46C9-9209-4D6E40346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00432"/>
            <a:ext cx="5150713" cy="421143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They join 2 sentences together where 1 action has caused another.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E5FE9-8831-49FE-B158-0822633A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2DC37-CC0F-4D0B-959E-24E170F1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C814-278C-4603-AC90-9DA56D75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28AA40-5F30-4418-8DDA-258D5BE5D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0" y="1997476"/>
            <a:ext cx="2308232" cy="100476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0672551-68FA-445A-8217-1E13C4065F3C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3719354"/>
          <a:ext cx="7886700" cy="56388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29306675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100" dirty="0">
                          <a:solidFill>
                            <a:srgbClr val="000096"/>
                          </a:solidFill>
                          <a:effectLst/>
                          <a:latin typeface="NTPreCursivefk"/>
                        </a:rPr>
                        <a:t>now that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9785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83D22E2-CEF8-485F-8C28-D1BC042AF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383342"/>
              </p:ext>
            </p:extLst>
          </p:nvPr>
        </p:nvGraphicFramePr>
        <p:xfrm>
          <a:off x="3204006" y="3734611"/>
          <a:ext cx="7886700" cy="56388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939989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100" dirty="0">
                          <a:solidFill>
                            <a:srgbClr val="000096"/>
                          </a:solidFill>
                          <a:effectLst/>
                          <a:latin typeface="NTPreCursivefk"/>
                        </a:rPr>
                        <a:t>therefore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40656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28132D5-DEA1-418B-8083-00A5C2711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354491"/>
              </p:ext>
            </p:extLst>
          </p:nvPr>
        </p:nvGraphicFramePr>
        <p:xfrm>
          <a:off x="5743575" y="3719354"/>
          <a:ext cx="7886700" cy="56388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8310791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100" dirty="0">
                          <a:solidFill>
                            <a:srgbClr val="000096"/>
                          </a:solidFill>
                          <a:effectLst/>
                          <a:latin typeface="NTPreCursivefk"/>
                        </a:rPr>
                        <a:t>so that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2900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E0A8C5C-FBE0-4471-8287-73575928E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514192"/>
              </p:ext>
            </p:extLst>
          </p:nvPr>
        </p:nvGraphicFramePr>
        <p:xfrm>
          <a:off x="1479042" y="4493118"/>
          <a:ext cx="7886700" cy="56388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20539706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100" dirty="0">
                          <a:solidFill>
                            <a:srgbClr val="000096"/>
                          </a:solidFill>
                          <a:effectLst/>
                          <a:latin typeface="NTPreCursivefk"/>
                        </a:rPr>
                        <a:t>consequently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26253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9C3CDEE3-1F60-4029-896B-2F6687D33845}"/>
              </a:ext>
            </a:extLst>
          </p:cNvPr>
          <p:cNvSpPr/>
          <p:nvPr/>
        </p:nvSpPr>
        <p:spPr>
          <a:xfrm>
            <a:off x="4572000" y="4493118"/>
            <a:ext cx="1875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100" dirty="0">
                <a:solidFill>
                  <a:srgbClr val="000096"/>
                </a:solidFill>
                <a:latin typeface="NTPreCursivefk"/>
              </a:rPr>
              <a:t>as a result</a:t>
            </a:r>
            <a:endParaRPr lang="en-GB" sz="31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4C85A1-BAE9-4F0E-A50B-07F6EA208F11}"/>
              </a:ext>
            </a:extLst>
          </p:cNvPr>
          <p:cNvSpPr/>
          <p:nvPr/>
        </p:nvSpPr>
        <p:spPr>
          <a:xfrm>
            <a:off x="230887" y="6240502"/>
            <a:ext cx="7296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NTPreCursivefk"/>
              </a:rPr>
              <a:t>Can you spot causal conjunctions in your piece?</a:t>
            </a:r>
            <a:endParaRPr lang="en-GB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369723-E500-4CC3-8F6A-148DC4364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96" y="4343471"/>
            <a:ext cx="1238249" cy="178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12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670</Words>
  <Application>Microsoft Office PowerPoint</Application>
  <PresentationFormat>On-screen Show (4:3)</PresentationFormat>
  <Paragraphs>112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NTPreCursivefk</vt:lpstr>
      <vt:lpstr>Office Theme</vt:lpstr>
      <vt:lpstr>1_Blank</vt:lpstr>
      <vt:lpstr>Tuesday 16th June 2020</vt:lpstr>
      <vt:lpstr>PowerPoint Presentation</vt:lpstr>
      <vt:lpstr>We are going to read some examples and then together we are going to spot the features of the text.</vt:lpstr>
      <vt:lpstr>Explanations are a type of non-fiction writing.  They explain how something works or why something happens.</vt:lpstr>
      <vt:lpstr>Choose an explanation text from the examples to use today.</vt:lpstr>
      <vt:lpstr>What was the first clue you got that told you what your explanation was  going to be about?</vt:lpstr>
      <vt:lpstr>A good way to start an explanation is with a   question for the reader. The start should also tell them how the text will help them.</vt:lpstr>
      <vt:lpstr>The middle of an explanation text usually tells us about events in order. The events are split into paragraphs.</vt:lpstr>
      <vt:lpstr>Explanations use a new kind of conjunction that we have not really spoken about before. They are called causal conjunctions.</vt:lpstr>
      <vt:lpstr>Explanations are written in the present tense.</vt:lpstr>
      <vt:lpstr>Explanations tell someone else what to do. They are usually written in the second or third person.</vt:lpstr>
      <vt:lpstr>At the end of an exclamation, there a  closing statement. It sometimes gives a small warning and nearly always finishes with a positive, encouraging feel.</vt:lpstr>
      <vt:lpstr>So...what can you remember about explanations?</vt:lpstr>
      <vt:lpstr>What do explanations need?</vt:lpstr>
      <vt:lpstr>We are going to be learning to write explanation texts over the next few days.  Let’s finish today by listening to Chapter 8.</vt:lpstr>
      <vt:lpstr>Chapter 8</vt:lpstr>
      <vt:lpstr>See you tomorrow for more of George’s Marvellous Medicine!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- PowerPoint Template</dc:title>
  <dc:creator>Showeet.com</dc:creator>
  <dc:description>© Copyright Showeet.com</dc:description>
  <cp:lastModifiedBy>Jay Lacey</cp:lastModifiedBy>
  <cp:revision>38</cp:revision>
  <dcterms:created xsi:type="dcterms:W3CDTF">2016-12-22T17:25:20Z</dcterms:created>
  <dcterms:modified xsi:type="dcterms:W3CDTF">2020-06-10T10:53:49Z</dcterms:modified>
  <cp:category>Templates</cp:category>
</cp:coreProperties>
</file>