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360" r:id="rId8"/>
    <p:sldId id="387" r:id="rId9"/>
    <p:sldId id="369" r:id="rId10"/>
    <p:sldId id="388" r:id="rId11"/>
    <p:sldId id="373" r:id="rId12"/>
    <p:sldId id="389" r:id="rId13"/>
    <p:sldId id="375" r:id="rId14"/>
    <p:sldId id="376" r:id="rId15"/>
    <p:sldId id="415" r:id="rId16"/>
    <p:sldId id="416" r:id="rId17"/>
    <p:sldId id="392" r:id="rId18"/>
    <p:sldId id="314" r:id="rId19"/>
    <p:sldId id="393" r:id="rId20"/>
    <p:sldId id="417" r:id="rId21"/>
    <p:sldId id="418" r:id="rId22"/>
    <p:sldId id="4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CC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36D08-31B2-4B6F-8CFE-CAE343E7624D}" v="19" dt="2020-03-02T16:52:19.291"/>
    <p1510:client id="{61374DE9-D9D5-4EFB-8E1C-79C20690CE2C}" v="114" dt="2020-03-02T16:06:55.990"/>
    <p1510:client id="{DF58EC43-3F32-4EA1-964F-322C1DDE78BB}" v="2" dt="2020-03-02T11:28:41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9FF99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AF-B049-95B7-12E905489CF5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F-B049-95B7-12E905489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966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FFD96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F-5F4F-96BF-18F1FD42B7B3}"/>
              </c:ext>
            </c:extLst>
          </c:dPt>
          <c:dPt>
            <c:idx val="3"/>
            <c:bubble3D val="0"/>
            <c:spPr>
              <a:solidFill>
                <a:srgbClr val="FFD96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F-5F4F-96BF-18F1FD42B7B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5A5-423C-B41E-1700F7EE32D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BF-5F4F-96BF-18F1FD42B7B3}"/>
              </c:ext>
            </c:extLst>
          </c:dPt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4">
                  <c:v>3rd Qtr</c:v>
                </c:pt>
                <c:pt idx="5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BF-5F4F-96BF-18F1FD42B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97-F847-BDAA-929445363CD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97-F847-BDAA-929445363CD1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3">
                  <c:v>3rd Qtr</c:v>
                </c:pt>
                <c:pt idx="4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7-F847-BDAA-929445363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07-5245-B61C-0BF8C535F38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07-5245-B61C-0BF8C535F38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A3-4340-8B28-EC6F0064D0B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1A3-4340-8B28-EC6F0064D0B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07-5245-B61C-0BF8C535F388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3">
                  <c:v>3rd Qtr</c:v>
                </c:pt>
                <c:pt idx="4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7-5245-B61C-0BF8C535F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97-F847-BDAA-929445363CD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97-F847-BDAA-929445363CD1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3">
                  <c:v>3rd Qtr</c:v>
                </c:pt>
                <c:pt idx="4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7-F847-BDAA-929445363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07-5245-B61C-0BF8C535F38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07-5245-B61C-0BF8C535F38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A3-4340-8B28-EC6F0064D0B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1A3-4340-8B28-EC6F0064D0B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07-5245-B61C-0BF8C535F388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3">
                  <c:v>3rd Qtr</c:v>
                </c:pt>
                <c:pt idx="4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7-5245-B61C-0BF8C535F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97-F847-BDAA-929445363CD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97-F847-BDAA-929445363CD1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3">
                  <c:v>3rd Qtr</c:v>
                </c:pt>
                <c:pt idx="4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7-F847-BDAA-929445363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07-5245-B61C-0BF8C535F38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07-5245-B61C-0BF8C535F38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A3-4340-8B28-EC6F0064D0B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1A3-4340-8B28-EC6F0064D0B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07-5245-B61C-0BF8C535F388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3">
                  <c:v>3rd Qtr</c:v>
                </c:pt>
                <c:pt idx="4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7-5245-B61C-0BF8C535F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9FF99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0-5344-8C8C-7367973AB2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10-5344-8C8C-7367973AB298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0-5344-8C8C-7367973AB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B7-BD45-95D3-8A6F4739E4C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165-4EEB-A98D-51D9249E941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65-4EEB-A98D-51D9249E941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165-4EEB-A98D-51D9249E941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5-4EEB-A98D-51D9249E941D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165-4EEB-A98D-51D9249E941D}"/>
              </c:ext>
            </c:extLst>
          </c:dPt>
          <c:dPt>
            <c:idx val="6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B7-BD45-95D3-8A6F4739E4C7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7-BD45-95D3-8A6F4739E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E-DF4E-ABC3-4E85ABAB7783}"/>
              </c:ext>
            </c:extLst>
          </c:dPt>
          <c:dPt>
            <c:idx val="1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5E-DF4E-ABC3-4E85ABAB7783}"/>
              </c:ext>
            </c:extLst>
          </c:dPt>
          <c:dPt>
            <c:idx val="2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E5E-DF4E-ABC3-4E85ABAB7783}"/>
              </c:ext>
            </c:extLst>
          </c:dPt>
          <c:dPt>
            <c:idx val="3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E-DF4E-ABC3-4E85ABAB778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FCF-4665-A3D1-4182AD48C59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CF-4665-A3D1-4182AD48C59A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FCF-4665-A3D1-4182AD48C59A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E-DF4E-ABC3-4E85ABAB7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9FF99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9-4E76-B587-A5CA7170F358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F9-4E76-B587-A5CA7170F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9FF99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5-4148-BA4A-CCC6742E431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C5-4148-BA4A-CCC6742E431E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C5-4148-BA4A-CCC6742E4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76-4892-ADA3-A9C58252E78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76-4892-ADA3-A9C58252E78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76-4892-ADA3-A9C58252E78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76-4892-ADA3-A9C58252E78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76-4892-ADA3-A9C58252E78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76-4892-ADA3-A9C58252E78C}"/>
              </c:ext>
            </c:extLst>
          </c:dPt>
          <c:dPt>
            <c:idx val="6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B76-4892-ADA3-A9C58252E78C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76-4892-ADA3-A9C58252E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E-4330-8E19-BFEAB3DC0BBF}"/>
              </c:ext>
            </c:extLst>
          </c:dPt>
          <c:dPt>
            <c:idx val="1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E-4330-8E19-BFEAB3DC0BBF}"/>
              </c:ext>
            </c:extLst>
          </c:dPt>
          <c:dPt>
            <c:idx val="2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9E-4330-8E19-BFEAB3DC0BBF}"/>
              </c:ext>
            </c:extLst>
          </c:dPt>
          <c:dPt>
            <c:idx val="3"/>
            <c:bubble3D val="0"/>
            <c:spPr>
              <a:solidFill>
                <a:srgbClr val="99FF99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9E-4330-8E19-BFEAB3DC0BBF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9E-4330-8E19-BFEAB3DC0BBF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9E-4330-8E19-BFEAB3DC0BBF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9E-4330-8E19-BFEAB3DC0BBF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5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9E-4330-8E19-BFEAB3DC0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966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FFD96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F-5F4F-96BF-18F1FD42B7B3}"/>
              </c:ext>
            </c:extLst>
          </c:dPt>
          <c:dPt>
            <c:idx val="3"/>
            <c:bubble3D val="0"/>
            <c:spPr>
              <a:solidFill>
                <a:srgbClr val="FFD96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F-5F4F-96BF-18F1FD42B7B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5A5-423C-B41E-1700F7EE32D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BF-5F4F-96BF-18F1FD42B7B3}"/>
              </c:ext>
            </c:extLst>
          </c:dPt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4">
                  <c:v>3rd Qtr</c:v>
                </c:pt>
                <c:pt idx="5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BF-5F4F-96BF-18F1FD42B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3284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Week 7 Maths Lesson 1</a:t>
            </a:r>
            <a:b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Fractions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Making the Whole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fractions added together make a whole? The denominator (bottom number) on both fractions must be the same. </a:t>
            </a: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858CC2-16E7-2A48-B509-BB637D2F3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23961"/>
              </p:ext>
            </p:extLst>
          </p:nvPr>
        </p:nvGraphicFramePr>
        <p:xfrm>
          <a:off x="3151165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851F22-4638-4E49-9B01-6798BE49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03291"/>
              </p:ext>
            </p:extLst>
          </p:nvPr>
        </p:nvGraphicFramePr>
        <p:xfrm>
          <a:off x="3992826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3C6523-287E-9E4C-B91C-39C5A6CEE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81553"/>
              </p:ext>
            </p:extLst>
          </p:nvPr>
        </p:nvGraphicFramePr>
        <p:xfrm>
          <a:off x="4834487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714521-B23D-F249-8143-9558EBE74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82821"/>
              </p:ext>
            </p:extLst>
          </p:nvPr>
        </p:nvGraphicFramePr>
        <p:xfrm>
          <a:off x="5676149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9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two fractions which make a whole.</a:t>
            </a: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858CC2-16E7-2A48-B509-BB637D2F3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8873"/>
              </p:ext>
            </p:extLst>
          </p:nvPr>
        </p:nvGraphicFramePr>
        <p:xfrm>
          <a:off x="3151165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851F22-4638-4E49-9B01-6798BE49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6736"/>
              </p:ext>
            </p:extLst>
          </p:nvPr>
        </p:nvGraphicFramePr>
        <p:xfrm>
          <a:off x="3992826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3C6523-287E-9E4C-B91C-39C5A6CEE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03893"/>
              </p:ext>
            </p:extLst>
          </p:nvPr>
        </p:nvGraphicFramePr>
        <p:xfrm>
          <a:off x="4834487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714521-B23D-F249-8143-9558EBE74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16519"/>
              </p:ext>
            </p:extLst>
          </p:nvPr>
        </p:nvGraphicFramePr>
        <p:xfrm>
          <a:off x="5676149" y="2273671"/>
          <a:ext cx="2200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232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A69A483-AEE3-4349-8E6D-37C4DC304158}"/>
              </a:ext>
            </a:extLst>
          </p:cNvPr>
          <p:cNvSpPr/>
          <p:nvPr/>
        </p:nvSpPr>
        <p:spPr>
          <a:xfrm>
            <a:off x="5507382" y="2137998"/>
            <a:ext cx="557561" cy="880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D94D21-FA34-B942-94C3-42B63C22625D}"/>
              </a:ext>
            </a:extLst>
          </p:cNvPr>
          <p:cNvSpPr/>
          <p:nvPr/>
        </p:nvSpPr>
        <p:spPr>
          <a:xfrm>
            <a:off x="4665720" y="2137998"/>
            <a:ext cx="557561" cy="880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6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5A03E-77C2-43F0-9F2A-4B6FDB8FA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F5B5F1-3BFC-4126-810B-EBB0FB35CF6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Jacob and Izzy are sharing marbles.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 they have shared     of the marbles.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marbles could Jacob and Izzy each have?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all the combinations.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45DC1EA-23BF-4EED-87B5-71B532292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39615"/>
              </p:ext>
            </p:extLst>
          </p:nvPr>
        </p:nvGraphicFramePr>
        <p:xfrm>
          <a:off x="5196146" y="1310842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61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5A03E-77C2-43F0-9F2A-4B6FDB8FA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F5B5F1-3BFC-4126-810B-EBB0FB35CF6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Jacob and Izzy are sharing marbles.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 they have shared     of the marbles.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marbles could Jacob and Izzy each have?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all the combinations.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45DC1EA-23BF-4EED-87B5-71B532292C18}"/>
              </a:ext>
            </a:extLst>
          </p:cNvPr>
          <p:cNvGraphicFramePr>
            <a:graphicFrameLocks noGrp="1"/>
          </p:cNvGraphicFramePr>
          <p:nvPr/>
        </p:nvGraphicFramePr>
        <p:xfrm>
          <a:off x="5196146" y="1310842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F3ED03-07D6-4BA9-BF82-8D3AE4E61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63228"/>
              </p:ext>
            </p:extLst>
          </p:nvPr>
        </p:nvGraphicFramePr>
        <p:xfrm>
          <a:off x="4012736" y="3865478"/>
          <a:ext cx="1476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7528582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748391047"/>
                    </a:ext>
                  </a:extLst>
                </a:gridCol>
              </a:tblGrid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u="sng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Jacob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u="sng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Izzy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197446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304109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90547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749968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486451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255066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01845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3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61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pair of shapes is the odd one out?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28B92B-28F7-094C-A362-EE2E5207412A}"/>
              </a:ext>
            </a:extLst>
          </p:cNvPr>
          <p:cNvGraphicFramePr>
            <a:graphicFrameLocks noGrp="1"/>
          </p:cNvGraphicFramePr>
          <p:nvPr/>
        </p:nvGraphicFramePr>
        <p:xfrm>
          <a:off x="2800661" y="1810428"/>
          <a:ext cx="20160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5687629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412899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589673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03626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039893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51942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790583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1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1E7B4E-F46F-374C-8672-0E96D9A11ACC}"/>
              </a:ext>
            </a:extLst>
          </p:cNvPr>
          <p:cNvGraphicFramePr>
            <a:graphicFrameLocks noGrp="1"/>
          </p:cNvGraphicFramePr>
          <p:nvPr/>
        </p:nvGraphicFramePr>
        <p:xfrm>
          <a:off x="2220876" y="1810428"/>
          <a:ext cx="468000" cy="25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1305995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54975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5179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87056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B6DAC59-20B2-E647-8F85-A213ABD18994}"/>
              </a:ext>
            </a:extLst>
          </p:cNvPr>
          <p:cNvGraphicFramePr>
            <a:graphicFrameLocks noGrp="1"/>
          </p:cNvGraphicFramePr>
          <p:nvPr/>
        </p:nvGraphicFramePr>
        <p:xfrm>
          <a:off x="5336332" y="1810428"/>
          <a:ext cx="20160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5687629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412899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589673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03626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039893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51942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790583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101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4BBBECB-2D67-5944-A239-EE9D6AA31EA8}"/>
              </a:ext>
            </a:extLst>
          </p:cNvPr>
          <p:cNvGraphicFramePr/>
          <p:nvPr/>
        </p:nvGraphicFramePr>
        <p:xfrm>
          <a:off x="3257160" y="3301009"/>
          <a:ext cx="1103003" cy="15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1F6FA2-8BAC-0B40-8DDC-72F1567F9361}"/>
              </a:ext>
            </a:extLst>
          </p:cNvPr>
          <p:cNvGraphicFramePr/>
          <p:nvPr/>
        </p:nvGraphicFramePr>
        <p:xfrm>
          <a:off x="5792831" y="3301009"/>
          <a:ext cx="1103003" cy="15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9E334F0-1446-44BE-AABC-8AE13A347537}"/>
              </a:ext>
            </a:extLst>
          </p:cNvPr>
          <p:cNvGraphicFramePr>
            <a:graphicFrameLocks noGrp="1"/>
          </p:cNvGraphicFramePr>
          <p:nvPr/>
        </p:nvGraphicFramePr>
        <p:xfrm>
          <a:off x="3160661" y="2514815"/>
          <a:ext cx="12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0608247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4542748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6730377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50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576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61F5D99F-4FDA-4640-9779-6036B6835AE6}"/>
              </a:ext>
            </a:extLst>
          </p:cNvPr>
          <p:cNvGraphicFramePr>
            <a:graphicFrameLocks noGrp="1"/>
          </p:cNvGraphicFramePr>
          <p:nvPr/>
        </p:nvGraphicFramePr>
        <p:xfrm>
          <a:off x="5696332" y="2514815"/>
          <a:ext cx="12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0608247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4542748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6730377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50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5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3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pair of shapes is the odd one out?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is the odd one out because…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28B92B-28F7-094C-A362-EE2E5207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90165"/>
              </p:ext>
            </p:extLst>
          </p:nvPr>
        </p:nvGraphicFramePr>
        <p:xfrm>
          <a:off x="2800661" y="1810428"/>
          <a:ext cx="20160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5687629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412899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589673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03626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039893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51942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790583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1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1E7B4E-F46F-374C-8672-0E96D9A11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96214"/>
              </p:ext>
            </p:extLst>
          </p:nvPr>
        </p:nvGraphicFramePr>
        <p:xfrm>
          <a:off x="2220876" y="1810428"/>
          <a:ext cx="468000" cy="25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1305995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54975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5179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87056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B6DAC59-20B2-E647-8F85-A213ABD18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82756"/>
              </p:ext>
            </p:extLst>
          </p:nvPr>
        </p:nvGraphicFramePr>
        <p:xfrm>
          <a:off x="5336332" y="1810428"/>
          <a:ext cx="20160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5687629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412899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589673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03626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039893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51942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790583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101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4BBBECB-2D67-5944-A239-EE9D6AA31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495450"/>
              </p:ext>
            </p:extLst>
          </p:nvPr>
        </p:nvGraphicFramePr>
        <p:xfrm>
          <a:off x="3257160" y="3301009"/>
          <a:ext cx="1103003" cy="15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1F6FA2-8BAC-0B40-8DDC-72F1567F9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783631"/>
              </p:ext>
            </p:extLst>
          </p:nvPr>
        </p:nvGraphicFramePr>
        <p:xfrm>
          <a:off x="5792831" y="3301009"/>
          <a:ext cx="1103003" cy="15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9E334F0-1446-44BE-AABC-8AE13A347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51308"/>
              </p:ext>
            </p:extLst>
          </p:nvPr>
        </p:nvGraphicFramePr>
        <p:xfrm>
          <a:off x="3160661" y="2514815"/>
          <a:ext cx="12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0608247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4542748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6730377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50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576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61F5D99F-4FDA-4640-9779-6036B6835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14689"/>
              </p:ext>
            </p:extLst>
          </p:nvPr>
        </p:nvGraphicFramePr>
        <p:xfrm>
          <a:off x="5696332" y="2514815"/>
          <a:ext cx="12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0608247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4542748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6730377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50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5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pair of shapes is the odd one out?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is the odd one out because the shaded part of the shapes do not make a whole.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28B92B-28F7-094C-A362-EE2E5207412A}"/>
              </a:ext>
            </a:extLst>
          </p:cNvPr>
          <p:cNvGraphicFramePr>
            <a:graphicFrameLocks noGrp="1"/>
          </p:cNvGraphicFramePr>
          <p:nvPr/>
        </p:nvGraphicFramePr>
        <p:xfrm>
          <a:off x="2800661" y="1810428"/>
          <a:ext cx="20160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5687629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412899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589673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03626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039893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51942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790583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1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1E7B4E-F46F-374C-8672-0E96D9A11ACC}"/>
              </a:ext>
            </a:extLst>
          </p:cNvPr>
          <p:cNvGraphicFramePr>
            <a:graphicFrameLocks noGrp="1"/>
          </p:cNvGraphicFramePr>
          <p:nvPr/>
        </p:nvGraphicFramePr>
        <p:xfrm>
          <a:off x="2220876" y="1810428"/>
          <a:ext cx="468000" cy="25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1305995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54975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5179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87056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B6DAC59-20B2-E647-8F85-A213ABD18994}"/>
              </a:ext>
            </a:extLst>
          </p:cNvPr>
          <p:cNvGraphicFramePr>
            <a:graphicFrameLocks noGrp="1"/>
          </p:cNvGraphicFramePr>
          <p:nvPr/>
        </p:nvGraphicFramePr>
        <p:xfrm>
          <a:off x="5336332" y="1810428"/>
          <a:ext cx="20160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5687629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412899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589673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03626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039893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51942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790583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101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4BBBECB-2D67-5944-A239-EE9D6AA31EA8}"/>
              </a:ext>
            </a:extLst>
          </p:cNvPr>
          <p:cNvGraphicFramePr/>
          <p:nvPr/>
        </p:nvGraphicFramePr>
        <p:xfrm>
          <a:off x="3257160" y="3301009"/>
          <a:ext cx="1103003" cy="15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1F6FA2-8BAC-0B40-8DDC-72F1567F9361}"/>
              </a:ext>
            </a:extLst>
          </p:cNvPr>
          <p:cNvGraphicFramePr/>
          <p:nvPr/>
        </p:nvGraphicFramePr>
        <p:xfrm>
          <a:off x="5792831" y="3301009"/>
          <a:ext cx="1103003" cy="15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9E334F0-1446-44BE-AABC-8AE13A347537}"/>
              </a:ext>
            </a:extLst>
          </p:cNvPr>
          <p:cNvGraphicFramePr>
            <a:graphicFrameLocks noGrp="1"/>
          </p:cNvGraphicFramePr>
          <p:nvPr/>
        </p:nvGraphicFramePr>
        <p:xfrm>
          <a:off x="3160661" y="2514815"/>
          <a:ext cx="12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0608247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4542748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6730377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50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576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61F5D99F-4FDA-4640-9779-6036B6835AE6}"/>
              </a:ext>
            </a:extLst>
          </p:cNvPr>
          <p:cNvGraphicFramePr>
            <a:graphicFrameLocks noGrp="1"/>
          </p:cNvGraphicFramePr>
          <p:nvPr/>
        </p:nvGraphicFramePr>
        <p:xfrm>
          <a:off x="5696332" y="2514815"/>
          <a:ext cx="12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06082473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4542748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6730377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50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5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29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BC7B0-A8A7-4D23-B2C8-7D89028F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959A25-21F7-49C4-9BA2-2D8BE5E8D50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Romeo and Lizzie are discussing the statement below.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C446FC0-3DFA-43E2-903B-2F2202C7D0CE}"/>
              </a:ext>
            </a:extLst>
          </p:cNvPr>
          <p:cNvSpPr/>
          <p:nvPr/>
        </p:nvSpPr>
        <p:spPr>
          <a:xfrm>
            <a:off x="2418819" y="2547008"/>
            <a:ext cx="3960000" cy="1008000"/>
          </a:xfrm>
          <a:prstGeom prst="wedgeRoundRectCallout">
            <a:avLst>
              <a:gd name="adj1" fmla="val -54995"/>
              <a:gd name="adj2" fmla="val 249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missing numerators are only odd numbers.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314FFC9-E586-49D6-95A5-A75A4DF107D9}"/>
              </a:ext>
            </a:extLst>
          </p:cNvPr>
          <p:cNvSpPr/>
          <p:nvPr/>
        </p:nvSpPr>
        <p:spPr>
          <a:xfrm flipH="1">
            <a:off x="2998476" y="3838406"/>
            <a:ext cx="3960000" cy="1008000"/>
          </a:xfrm>
          <a:prstGeom prst="wedgeRoundRectCallout">
            <a:avLst>
              <a:gd name="adj1" fmla="val -54995"/>
              <a:gd name="adj2" fmla="val 249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numerators are no greater than 5 and no less than 1.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E39123-97EF-412A-B702-809BD8F9845F}"/>
              </a:ext>
            </a:extLst>
          </p:cNvPr>
          <p:cNvSpPr txBox="1"/>
          <p:nvPr/>
        </p:nvSpPr>
        <p:spPr>
          <a:xfrm>
            <a:off x="1297207" y="3502000"/>
            <a:ext cx="8800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Romeo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38D84E-F2DD-46C0-80DF-AD6C20D87726}"/>
              </a:ext>
            </a:extLst>
          </p:cNvPr>
          <p:cNvSpPr txBox="1"/>
          <p:nvPr/>
        </p:nvSpPr>
        <p:spPr>
          <a:xfrm>
            <a:off x="7334897" y="4796852"/>
            <a:ext cx="6347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Lizzie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EE4C337-D230-4FFF-B68E-5AA9EBA3FFF4}"/>
              </a:ext>
            </a:extLst>
          </p:cNvPr>
          <p:cNvSpPr/>
          <p:nvPr/>
        </p:nvSpPr>
        <p:spPr>
          <a:xfrm>
            <a:off x="2975174" y="1386556"/>
            <a:ext cx="3193653" cy="953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            = 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01EC702-CAEE-4932-AE4C-02CAFDF10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25256"/>
              </p:ext>
            </p:extLst>
          </p:nvPr>
        </p:nvGraphicFramePr>
        <p:xfrm>
          <a:off x="4500656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8715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8715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16C30E2-2471-45EB-8674-BAD62980B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04644"/>
              </p:ext>
            </p:extLst>
          </p:nvPr>
        </p:nvGraphicFramePr>
        <p:xfrm>
          <a:off x="3327465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E922D9B-9E2A-42D7-AA4E-FC7DE113D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39436"/>
              </p:ext>
            </p:extLst>
          </p:nvPr>
        </p:nvGraphicFramePr>
        <p:xfrm>
          <a:off x="5652840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5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BC7B0-A8A7-4D23-B2C8-7D89028F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959A25-21F7-49C4-9BA2-2D8BE5E8D50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Romeo and Lizzie are discussing the statement below.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Lizzie is correct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C446FC0-3DFA-43E2-903B-2F2202C7D0CE}"/>
              </a:ext>
            </a:extLst>
          </p:cNvPr>
          <p:cNvSpPr/>
          <p:nvPr/>
        </p:nvSpPr>
        <p:spPr>
          <a:xfrm>
            <a:off x="2418819" y="2547008"/>
            <a:ext cx="3960000" cy="1008000"/>
          </a:xfrm>
          <a:prstGeom prst="wedgeRoundRectCallout">
            <a:avLst>
              <a:gd name="adj1" fmla="val -54995"/>
              <a:gd name="adj2" fmla="val 249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missing numerators are only odd numbers.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314FFC9-E586-49D6-95A5-A75A4DF107D9}"/>
              </a:ext>
            </a:extLst>
          </p:cNvPr>
          <p:cNvSpPr/>
          <p:nvPr/>
        </p:nvSpPr>
        <p:spPr>
          <a:xfrm flipH="1">
            <a:off x="2998476" y="3838406"/>
            <a:ext cx="3960000" cy="1008000"/>
          </a:xfrm>
          <a:prstGeom prst="wedgeRoundRectCallout">
            <a:avLst>
              <a:gd name="adj1" fmla="val -54995"/>
              <a:gd name="adj2" fmla="val 249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numerators are no greater than 5 and no less than 1.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E39123-97EF-412A-B702-809BD8F9845F}"/>
              </a:ext>
            </a:extLst>
          </p:cNvPr>
          <p:cNvSpPr txBox="1"/>
          <p:nvPr/>
        </p:nvSpPr>
        <p:spPr>
          <a:xfrm>
            <a:off x="1297207" y="3502000"/>
            <a:ext cx="8800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Romeo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38D84E-F2DD-46C0-80DF-AD6C20D87726}"/>
              </a:ext>
            </a:extLst>
          </p:cNvPr>
          <p:cNvSpPr txBox="1"/>
          <p:nvPr/>
        </p:nvSpPr>
        <p:spPr>
          <a:xfrm>
            <a:off x="7334897" y="4796852"/>
            <a:ext cx="6347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Lizzie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EE4C337-D230-4FFF-B68E-5AA9EBA3FFF4}"/>
              </a:ext>
            </a:extLst>
          </p:cNvPr>
          <p:cNvSpPr/>
          <p:nvPr/>
        </p:nvSpPr>
        <p:spPr>
          <a:xfrm>
            <a:off x="2975174" y="1386556"/>
            <a:ext cx="3193653" cy="953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            = 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01EC702-CAEE-4932-AE4C-02CAFDF1077B}"/>
              </a:ext>
            </a:extLst>
          </p:cNvPr>
          <p:cNvGraphicFramePr>
            <a:graphicFrameLocks noGrp="1"/>
          </p:cNvGraphicFramePr>
          <p:nvPr/>
        </p:nvGraphicFramePr>
        <p:xfrm>
          <a:off x="4500656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8715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8715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16C30E2-2471-45EB-8674-BAD62980B075}"/>
              </a:ext>
            </a:extLst>
          </p:cNvPr>
          <p:cNvGraphicFramePr>
            <a:graphicFrameLocks noGrp="1"/>
          </p:cNvGraphicFramePr>
          <p:nvPr/>
        </p:nvGraphicFramePr>
        <p:xfrm>
          <a:off x="3327465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E922D9B-9E2A-42D7-AA4E-FC7DE113DF07}"/>
              </a:ext>
            </a:extLst>
          </p:cNvPr>
          <p:cNvGraphicFramePr>
            <a:graphicFrameLocks noGrp="1"/>
          </p:cNvGraphicFramePr>
          <p:nvPr/>
        </p:nvGraphicFramePr>
        <p:xfrm>
          <a:off x="5652840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04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BC7B0-A8A7-4D23-B2C8-7D89028F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959A25-21F7-49C4-9BA2-2D8BE5E8D50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Romeo and Lizzie are discussing the statement below.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Lizzie is correct because she has identified that fractions can be no greater than     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C446FC0-3DFA-43E2-903B-2F2202C7D0CE}"/>
              </a:ext>
            </a:extLst>
          </p:cNvPr>
          <p:cNvSpPr/>
          <p:nvPr/>
        </p:nvSpPr>
        <p:spPr>
          <a:xfrm>
            <a:off x="2418819" y="2547008"/>
            <a:ext cx="3960000" cy="1008000"/>
          </a:xfrm>
          <a:prstGeom prst="wedgeRoundRectCallout">
            <a:avLst>
              <a:gd name="adj1" fmla="val -54995"/>
              <a:gd name="adj2" fmla="val 249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missing numerators are only odd numbers.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314FFC9-E586-49D6-95A5-A75A4DF107D9}"/>
              </a:ext>
            </a:extLst>
          </p:cNvPr>
          <p:cNvSpPr/>
          <p:nvPr/>
        </p:nvSpPr>
        <p:spPr>
          <a:xfrm flipH="1">
            <a:off x="2998476" y="3838406"/>
            <a:ext cx="3960000" cy="1008000"/>
          </a:xfrm>
          <a:prstGeom prst="wedgeRoundRectCallout">
            <a:avLst>
              <a:gd name="adj1" fmla="val -54995"/>
              <a:gd name="adj2" fmla="val 249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numerators are no greater than 5 and no less than 1.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E39123-97EF-412A-B702-809BD8F9845F}"/>
              </a:ext>
            </a:extLst>
          </p:cNvPr>
          <p:cNvSpPr txBox="1"/>
          <p:nvPr/>
        </p:nvSpPr>
        <p:spPr>
          <a:xfrm>
            <a:off x="1297207" y="3502000"/>
            <a:ext cx="8800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Romeo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38D84E-F2DD-46C0-80DF-AD6C20D87726}"/>
              </a:ext>
            </a:extLst>
          </p:cNvPr>
          <p:cNvSpPr txBox="1"/>
          <p:nvPr/>
        </p:nvSpPr>
        <p:spPr>
          <a:xfrm>
            <a:off x="7334897" y="4796852"/>
            <a:ext cx="6347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Lizzie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EE4C337-D230-4FFF-B68E-5AA9EBA3FFF4}"/>
              </a:ext>
            </a:extLst>
          </p:cNvPr>
          <p:cNvSpPr/>
          <p:nvPr/>
        </p:nvSpPr>
        <p:spPr>
          <a:xfrm>
            <a:off x="2975174" y="1386556"/>
            <a:ext cx="3193653" cy="953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            = 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01EC702-CAEE-4932-AE4C-02CAFDF1077B}"/>
              </a:ext>
            </a:extLst>
          </p:cNvPr>
          <p:cNvGraphicFramePr>
            <a:graphicFrameLocks noGrp="1"/>
          </p:cNvGraphicFramePr>
          <p:nvPr/>
        </p:nvGraphicFramePr>
        <p:xfrm>
          <a:off x="4500656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8715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8715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16C30E2-2471-45EB-8674-BAD62980B075}"/>
              </a:ext>
            </a:extLst>
          </p:cNvPr>
          <p:cNvGraphicFramePr>
            <a:graphicFrameLocks noGrp="1"/>
          </p:cNvGraphicFramePr>
          <p:nvPr/>
        </p:nvGraphicFramePr>
        <p:xfrm>
          <a:off x="3327465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E922D9B-9E2A-42D7-AA4E-FC7DE113DF07}"/>
              </a:ext>
            </a:extLst>
          </p:cNvPr>
          <p:cNvGraphicFramePr>
            <a:graphicFrameLocks noGrp="1"/>
          </p:cNvGraphicFramePr>
          <p:nvPr/>
        </p:nvGraphicFramePr>
        <p:xfrm>
          <a:off x="5652840" y="1648390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8DA6D11-8EFB-485F-A5F5-D7E3C9FBF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35408"/>
              </p:ext>
            </p:extLst>
          </p:nvPr>
        </p:nvGraphicFramePr>
        <p:xfrm>
          <a:off x="1991531" y="5679416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19949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96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your green home learning book can you write the fraction for each image? Use the coloured boxes to help you.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18D2BF-FC01-2240-9EFF-C8065089D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82984"/>
              </p:ext>
            </p:extLst>
          </p:nvPr>
        </p:nvGraphicFramePr>
        <p:xfrm>
          <a:off x="2141444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1888DB-2744-3D48-8822-BF95A58F6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15041"/>
              </p:ext>
            </p:extLst>
          </p:nvPr>
        </p:nvGraphicFramePr>
        <p:xfrm>
          <a:off x="3026038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62D8A3-DEBD-2547-8D12-C6C80833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84629"/>
              </p:ext>
            </p:extLst>
          </p:nvPr>
        </p:nvGraphicFramePr>
        <p:xfrm>
          <a:off x="3910632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445DBF-7459-B543-9B1A-579744356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70080"/>
              </p:ext>
            </p:extLst>
          </p:nvPr>
        </p:nvGraphicFramePr>
        <p:xfrm>
          <a:off x="4793214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350729-029B-7A47-9224-D29A48B6E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13621"/>
              </p:ext>
            </p:extLst>
          </p:nvPr>
        </p:nvGraphicFramePr>
        <p:xfrm>
          <a:off x="5675796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C95F4BE-C715-6848-89EF-41D563089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57795"/>
              </p:ext>
            </p:extLst>
          </p:nvPr>
        </p:nvGraphicFramePr>
        <p:xfrm>
          <a:off x="6558378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13AB8FD-9AAE-E348-9980-747833E3B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16511"/>
              </p:ext>
            </p:extLst>
          </p:nvPr>
        </p:nvGraphicFramePr>
        <p:xfrm>
          <a:off x="2321444" y="33386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9B7F54-4EED-5344-BE95-45F795B98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60401"/>
              </p:ext>
            </p:extLst>
          </p:nvPr>
        </p:nvGraphicFramePr>
        <p:xfrm>
          <a:off x="3206038" y="33386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4053FA8-2045-8D47-867C-6D8DA013C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119"/>
              </p:ext>
            </p:extLst>
          </p:nvPr>
        </p:nvGraphicFramePr>
        <p:xfrm>
          <a:off x="4090632" y="33386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609F248-5409-D64D-9C91-AF6151523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12912"/>
              </p:ext>
            </p:extLst>
          </p:nvPr>
        </p:nvGraphicFramePr>
        <p:xfrm>
          <a:off x="4975226" y="3330110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F4FBCF2-84AE-3849-ABE5-1437587FE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66409"/>
              </p:ext>
            </p:extLst>
          </p:nvPr>
        </p:nvGraphicFramePr>
        <p:xfrm>
          <a:off x="5855796" y="3331945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951CCC4-D614-7B47-B6F0-2893D9BF5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44709"/>
              </p:ext>
            </p:extLst>
          </p:nvPr>
        </p:nvGraphicFramePr>
        <p:xfrm>
          <a:off x="6738378" y="3330110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3935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you have labelled each of the fractions least recap what each part of the fraction is called.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6CCD2D8-214F-4B6B-A1B1-C1B21031D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82065"/>
              </p:ext>
            </p:extLst>
          </p:nvPr>
        </p:nvGraphicFramePr>
        <p:xfrm>
          <a:off x="2141444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44989EA-95CD-4734-A3C0-F8B6DCFDD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08212"/>
              </p:ext>
            </p:extLst>
          </p:nvPr>
        </p:nvGraphicFramePr>
        <p:xfrm>
          <a:off x="3026038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ADBE520-5864-4DB8-A435-CB9325252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87606"/>
              </p:ext>
            </p:extLst>
          </p:nvPr>
        </p:nvGraphicFramePr>
        <p:xfrm>
          <a:off x="3910632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C4AFCAB-8EB8-4290-9EAA-B10E03972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08229"/>
              </p:ext>
            </p:extLst>
          </p:nvPr>
        </p:nvGraphicFramePr>
        <p:xfrm>
          <a:off x="4793214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F46580D-140A-4648-8C1A-68B07F647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54900"/>
              </p:ext>
            </p:extLst>
          </p:nvPr>
        </p:nvGraphicFramePr>
        <p:xfrm>
          <a:off x="5675796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FA54B48-7E89-402F-A9AF-12DDD0B96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82595"/>
              </p:ext>
            </p:extLst>
          </p:nvPr>
        </p:nvGraphicFramePr>
        <p:xfrm>
          <a:off x="6558378" y="2079251"/>
          <a:ext cx="72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898898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259879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5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3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4197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43E6C2F-7EAC-467A-AA5C-05361A17C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10743"/>
              </p:ext>
            </p:extLst>
          </p:nvPr>
        </p:nvGraphicFramePr>
        <p:xfrm>
          <a:off x="2321444" y="33386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5AFB263-4103-4698-9F55-A7493BD7C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84539"/>
              </p:ext>
            </p:extLst>
          </p:nvPr>
        </p:nvGraphicFramePr>
        <p:xfrm>
          <a:off x="3206038" y="33386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69336E3-84C7-4689-8DC2-E3F634E8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46064"/>
              </p:ext>
            </p:extLst>
          </p:nvPr>
        </p:nvGraphicFramePr>
        <p:xfrm>
          <a:off x="4090632" y="33386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3E99A4-28B6-4A2C-B618-729CBACE6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3215"/>
              </p:ext>
            </p:extLst>
          </p:nvPr>
        </p:nvGraphicFramePr>
        <p:xfrm>
          <a:off x="4975226" y="3330110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900D1F2-1FA6-4624-8754-B412C2450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98999"/>
              </p:ext>
            </p:extLst>
          </p:nvPr>
        </p:nvGraphicFramePr>
        <p:xfrm>
          <a:off x="5855796" y="3331945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DD181E6-C392-4E86-954A-69EF69827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7963"/>
              </p:ext>
            </p:extLst>
          </p:nvPr>
        </p:nvGraphicFramePr>
        <p:xfrm>
          <a:off x="6738378" y="3330110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BCCF82-1697-4DDE-B6D4-44D429CBD3D9}"/>
              </a:ext>
            </a:extLst>
          </p:cNvPr>
          <p:cNvCxnSpPr/>
          <p:nvPr/>
        </p:nvCxnSpPr>
        <p:spPr>
          <a:xfrm flipH="1" flipV="1">
            <a:off x="954157" y="2451652"/>
            <a:ext cx="1187287" cy="1086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C50BEE-DEFF-43AC-8FC9-E12966436BF8}"/>
              </a:ext>
            </a:extLst>
          </p:cNvPr>
          <p:cNvCxnSpPr/>
          <p:nvPr/>
        </p:nvCxnSpPr>
        <p:spPr>
          <a:xfrm flipH="1">
            <a:off x="954157" y="3935896"/>
            <a:ext cx="1187287" cy="861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26403E-1B65-4CA4-BE63-306523527ADC}"/>
              </a:ext>
            </a:extLst>
          </p:cNvPr>
          <p:cNvSpPr txBox="1"/>
          <p:nvPr/>
        </p:nvSpPr>
        <p:spPr>
          <a:xfrm>
            <a:off x="551125" y="2068203"/>
            <a:ext cx="12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Numerator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1216F2-BA5C-4180-8AFB-9D25FA71FF71}"/>
              </a:ext>
            </a:extLst>
          </p:cNvPr>
          <p:cNvSpPr txBox="1"/>
          <p:nvPr/>
        </p:nvSpPr>
        <p:spPr>
          <a:xfrm>
            <a:off x="925534" y="4876805"/>
            <a:ext cx="14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Denomenator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7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fractions and join them to the correct representation.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A820A2-42E6-D04D-9B43-C94054771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792013"/>
              </p:ext>
            </p:extLst>
          </p:nvPr>
        </p:nvGraphicFramePr>
        <p:xfrm>
          <a:off x="2138345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1B58E18-43C6-C947-8FE0-4553A4D45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096101"/>
              </p:ext>
            </p:extLst>
          </p:nvPr>
        </p:nvGraphicFramePr>
        <p:xfrm>
          <a:off x="3361975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E95F518-E635-2148-B3F4-01CB4B984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206077"/>
              </p:ext>
            </p:extLst>
          </p:nvPr>
        </p:nvGraphicFramePr>
        <p:xfrm>
          <a:off x="4585605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3D23CEF-0CBC-6E40-9A2A-A6B7DF758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621182"/>
              </p:ext>
            </p:extLst>
          </p:nvPr>
        </p:nvGraphicFramePr>
        <p:xfrm>
          <a:off x="5809236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7F254E4-08ED-4114-B388-567880230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102644"/>
              </p:ext>
            </p:extLst>
          </p:nvPr>
        </p:nvGraphicFramePr>
        <p:xfrm>
          <a:off x="2197221" y="1988448"/>
          <a:ext cx="477676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56">
                  <a:extLst>
                    <a:ext uri="{9D8B030D-6E8A-4147-A177-3AD203B41FA5}">
                      <a16:colId xmlns:a16="http://schemas.microsoft.com/office/drawing/2014/main" val="2726267602"/>
                    </a:ext>
                  </a:extLst>
                </a:gridCol>
                <a:gridCol w="1193856">
                  <a:extLst>
                    <a:ext uri="{9D8B030D-6E8A-4147-A177-3AD203B41FA5}">
                      <a16:colId xmlns:a16="http://schemas.microsoft.com/office/drawing/2014/main" val="610946365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3919248393"/>
                    </a:ext>
                  </a:extLst>
                </a:gridCol>
                <a:gridCol w="1193856">
                  <a:extLst>
                    <a:ext uri="{9D8B030D-6E8A-4147-A177-3AD203B41FA5}">
                      <a16:colId xmlns:a16="http://schemas.microsoft.com/office/drawing/2014/main" val="2965381071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3453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C16184E-4475-4BDE-A420-E56A55B6E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20767"/>
              </p:ext>
            </p:extLst>
          </p:nvPr>
        </p:nvGraphicFramePr>
        <p:xfrm>
          <a:off x="2677044" y="43292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128DC62-E9E6-4194-8A4C-19F1C4FCF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87952"/>
              </p:ext>
            </p:extLst>
          </p:nvPr>
        </p:nvGraphicFramePr>
        <p:xfrm>
          <a:off x="3790238" y="43292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38674CC-DC81-45AA-83A7-63A780ADF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59287"/>
              </p:ext>
            </p:extLst>
          </p:nvPr>
        </p:nvGraphicFramePr>
        <p:xfrm>
          <a:off x="4903432" y="43292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2ADFAE8-60CA-4FF6-81EE-A534784FD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53716"/>
              </p:ext>
            </p:extLst>
          </p:nvPr>
        </p:nvGraphicFramePr>
        <p:xfrm>
          <a:off x="6016626" y="4320710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fractions and join them to the correct representation.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7F254E4-08ED-4114-B388-567880230F3D}"/>
              </a:ext>
            </a:extLst>
          </p:cNvPr>
          <p:cNvGraphicFramePr>
            <a:graphicFrameLocks noGrp="1"/>
          </p:cNvGraphicFramePr>
          <p:nvPr/>
        </p:nvGraphicFramePr>
        <p:xfrm>
          <a:off x="2197221" y="1988448"/>
          <a:ext cx="477676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56">
                  <a:extLst>
                    <a:ext uri="{9D8B030D-6E8A-4147-A177-3AD203B41FA5}">
                      <a16:colId xmlns:a16="http://schemas.microsoft.com/office/drawing/2014/main" val="2726267602"/>
                    </a:ext>
                  </a:extLst>
                </a:gridCol>
                <a:gridCol w="1193856">
                  <a:extLst>
                    <a:ext uri="{9D8B030D-6E8A-4147-A177-3AD203B41FA5}">
                      <a16:colId xmlns:a16="http://schemas.microsoft.com/office/drawing/2014/main" val="610946365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3919248393"/>
                    </a:ext>
                  </a:extLst>
                </a:gridCol>
                <a:gridCol w="1193856">
                  <a:extLst>
                    <a:ext uri="{9D8B030D-6E8A-4147-A177-3AD203B41FA5}">
                      <a16:colId xmlns:a16="http://schemas.microsoft.com/office/drawing/2014/main" val="2965381071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34539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E2034-4104-4262-9998-A95AAB3F4580}"/>
              </a:ext>
            </a:extLst>
          </p:cNvPr>
          <p:cNvCxnSpPr>
            <a:cxnSpLocks/>
            <a:stCxn id="30" idx="2"/>
            <a:endCxn id="25" idx="0"/>
          </p:cNvCxnSpPr>
          <p:nvPr/>
        </p:nvCxnSpPr>
        <p:spPr>
          <a:xfrm>
            <a:off x="2736554" y="3616192"/>
            <a:ext cx="1233684" cy="7130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A75E05-F013-44D6-A129-9A16B54EF15C}"/>
              </a:ext>
            </a:extLst>
          </p:cNvPr>
          <p:cNvCxnSpPr>
            <a:cxnSpLocks/>
            <a:stCxn id="33" idx="2"/>
            <a:endCxn id="26" idx="0"/>
          </p:cNvCxnSpPr>
          <p:nvPr/>
        </p:nvCxnSpPr>
        <p:spPr>
          <a:xfrm flipH="1">
            <a:off x="5083432" y="3616192"/>
            <a:ext cx="1324013" cy="7130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B855DF-0E02-431E-A773-2560603CDE9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183814" y="3616192"/>
            <a:ext cx="1012812" cy="7045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110CFE-687D-4A88-AFD1-4D75F7F8A36C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2857044" y="3616192"/>
            <a:ext cx="1103140" cy="7130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3B50E6A-4C00-457A-AE8E-5CCFF7987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960319"/>
              </p:ext>
            </p:extLst>
          </p:nvPr>
        </p:nvGraphicFramePr>
        <p:xfrm>
          <a:off x="2138345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39A0411-71D2-4EE0-9302-7B93617F6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347983"/>
              </p:ext>
            </p:extLst>
          </p:nvPr>
        </p:nvGraphicFramePr>
        <p:xfrm>
          <a:off x="3361975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E0B927F-D928-4978-A0A7-A2A7118F8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597428"/>
              </p:ext>
            </p:extLst>
          </p:nvPr>
        </p:nvGraphicFramePr>
        <p:xfrm>
          <a:off x="4585605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FAF77FB1-858E-4BC3-A377-3E9BE1C26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312802"/>
              </p:ext>
            </p:extLst>
          </p:nvPr>
        </p:nvGraphicFramePr>
        <p:xfrm>
          <a:off x="5809236" y="2210596"/>
          <a:ext cx="1196419" cy="140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DA900B6-56D7-425F-BC3E-B3EA71135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81801"/>
              </p:ext>
            </p:extLst>
          </p:nvPr>
        </p:nvGraphicFramePr>
        <p:xfrm>
          <a:off x="2677044" y="43292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0DE09DB-5AF4-4E4C-840D-52621A8F0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02848"/>
              </p:ext>
            </p:extLst>
          </p:nvPr>
        </p:nvGraphicFramePr>
        <p:xfrm>
          <a:off x="3790238" y="43292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2D58B82-045D-467B-BEAF-D94E6BC36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97395"/>
              </p:ext>
            </p:extLst>
          </p:nvPr>
        </p:nvGraphicFramePr>
        <p:xfrm>
          <a:off x="4903432" y="4329226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AE02AEF-EEDE-461E-95AD-7380330D4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86826"/>
              </p:ext>
            </p:extLst>
          </p:nvPr>
        </p:nvGraphicFramePr>
        <p:xfrm>
          <a:off x="6016626" y="4320710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5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carefully at each of the images. Which one do you think makes a whole? A whole is when the each of the sections has been completed.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96736A0-0B4B-5B4C-9E2D-70C37D35B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41599"/>
              </p:ext>
            </p:extLst>
          </p:nvPr>
        </p:nvGraphicFramePr>
        <p:xfrm>
          <a:off x="3696868" y="2682832"/>
          <a:ext cx="1512000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8647360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5182251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725509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920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1553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4910CF-22A2-154F-9D4A-41F3A0318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13942"/>
              </p:ext>
            </p:extLst>
          </p:nvPr>
        </p:nvGraphicFramePr>
        <p:xfrm>
          <a:off x="1786265" y="2308303"/>
          <a:ext cx="1008000" cy="197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34504142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20989472"/>
                    </a:ext>
                  </a:extLst>
                </a:gridCol>
              </a:tblGrid>
              <a:tr h="4903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909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41605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3235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99338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CAEB687-C57C-6840-84A6-CE4A6D0DB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310422"/>
              </p:ext>
            </p:extLst>
          </p:nvPr>
        </p:nvGraphicFramePr>
        <p:xfrm>
          <a:off x="6111470" y="2308303"/>
          <a:ext cx="1587188" cy="175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2E5E2E-8110-4E7B-9029-2DFFE03DF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85362"/>
              </p:ext>
            </p:extLst>
          </p:nvPr>
        </p:nvGraphicFramePr>
        <p:xfrm>
          <a:off x="1583502" y="1777752"/>
          <a:ext cx="5941248" cy="394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322">
                  <a:extLst>
                    <a:ext uri="{9D8B030D-6E8A-4147-A177-3AD203B41FA5}">
                      <a16:colId xmlns:a16="http://schemas.microsoft.com/office/drawing/2014/main" val="2726267602"/>
                    </a:ext>
                  </a:extLst>
                </a:gridCol>
                <a:gridCol w="2940423">
                  <a:extLst>
                    <a:ext uri="{9D8B030D-6E8A-4147-A177-3AD203B41FA5}">
                      <a16:colId xmlns:a16="http://schemas.microsoft.com/office/drawing/2014/main" val="610946365"/>
                    </a:ext>
                  </a:extLst>
                </a:gridCol>
                <a:gridCol w="1491503">
                  <a:extLst>
                    <a:ext uri="{9D8B030D-6E8A-4147-A177-3AD203B41FA5}">
                      <a16:colId xmlns:a16="http://schemas.microsoft.com/office/drawing/2014/main" val="3919248393"/>
                    </a:ext>
                  </a:extLst>
                </a:gridCol>
              </a:tblGrid>
              <a:tr h="39435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                                            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3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89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Image B is the equivalent to a whole, because 6 out of 6 sections have been shaded.</a:t>
            </a: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5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96736A0-0B4B-5B4C-9E2D-70C37D35B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40978"/>
              </p:ext>
            </p:extLst>
          </p:nvPr>
        </p:nvGraphicFramePr>
        <p:xfrm>
          <a:off x="3696868" y="2682832"/>
          <a:ext cx="1512000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8647360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5182251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725509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920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1553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4910CF-22A2-154F-9D4A-41F3A0318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21672"/>
              </p:ext>
            </p:extLst>
          </p:nvPr>
        </p:nvGraphicFramePr>
        <p:xfrm>
          <a:off x="1786265" y="2308303"/>
          <a:ext cx="1008000" cy="197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34504142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20989472"/>
                    </a:ext>
                  </a:extLst>
                </a:gridCol>
              </a:tblGrid>
              <a:tr h="4903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909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41605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3235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99338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CAEB687-C57C-6840-84A6-CE4A6D0DB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267044"/>
              </p:ext>
            </p:extLst>
          </p:nvPr>
        </p:nvGraphicFramePr>
        <p:xfrm>
          <a:off x="6111470" y="2308303"/>
          <a:ext cx="1587188" cy="175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2D1D75-FF85-4A37-92F9-D8E79C0D4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72503"/>
              </p:ext>
            </p:extLst>
          </p:nvPr>
        </p:nvGraphicFramePr>
        <p:xfrm>
          <a:off x="1583502" y="1777752"/>
          <a:ext cx="5941248" cy="394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322">
                  <a:extLst>
                    <a:ext uri="{9D8B030D-6E8A-4147-A177-3AD203B41FA5}">
                      <a16:colId xmlns:a16="http://schemas.microsoft.com/office/drawing/2014/main" val="2726267602"/>
                    </a:ext>
                  </a:extLst>
                </a:gridCol>
                <a:gridCol w="2940423">
                  <a:extLst>
                    <a:ext uri="{9D8B030D-6E8A-4147-A177-3AD203B41FA5}">
                      <a16:colId xmlns:a16="http://schemas.microsoft.com/office/drawing/2014/main" val="610946365"/>
                    </a:ext>
                  </a:extLst>
                </a:gridCol>
                <a:gridCol w="1491503">
                  <a:extLst>
                    <a:ext uri="{9D8B030D-6E8A-4147-A177-3AD203B41FA5}">
                      <a16:colId xmlns:a16="http://schemas.microsoft.com/office/drawing/2014/main" val="3919248393"/>
                    </a:ext>
                  </a:extLst>
                </a:gridCol>
              </a:tblGrid>
              <a:tr h="39435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                                            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3453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6516589-BDD2-417D-AFE7-7A62D08C4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93792"/>
              </p:ext>
            </p:extLst>
          </p:nvPr>
        </p:nvGraphicFramePr>
        <p:xfrm>
          <a:off x="2110265" y="4685892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7D6B0CA-D84D-46AB-8F96-B522FC0BF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46333"/>
              </p:ext>
            </p:extLst>
          </p:nvPr>
        </p:nvGraphicFramePr>
        <p:xfrm>
          <a:off x="4272868" y="4685892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5FB8E63-E7A0-47D4-AD68-5A2258F3D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95275"/>
              </p:ext>
            </p:extLst>
          </p:nvPr>
        </p:nvGraphicFramePr>
        <p:xfrm>
          <a:off x="6725064" y="4685892"/>
          <a:ext cx="3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426266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5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314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5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to complete the sentence</a:t>
            </a: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803361A-EFC4-1746-B57F-79AA12F9A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64038"/>
              </p:ext>
            </p:extLst>
          </p:nvPr>
        </p:nvGraphicFramePr>
        <p:xfrm>
          <a:off x="3312000" y="3446512"/>
          <a:ext cx="25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6963059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09969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331329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2960566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331483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8892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616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276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493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48AAE0-0D70-E947-9E76-76C5822AA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25767"/>
              </p:ext>
            </p:extLst>
          </p:nvPr>
        </p:nvGraphicFramePr>
        <p:xfrm>
          <a:off x="2628000" y="2124127"/>
          <a:ext cx="3888003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429">
                  <a:extLst>
                    <a:ext uri="{9D8B030D-6E8A-4147-A177-3AD203B41FA5}">
                      <a16:colId xmlns:a16="http://schemas.microsoft.com/office/drawing/2014/main" val="1332013843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3623584868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1687309789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1081657605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3768015286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235030895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308480547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7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2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the sections have been shaded which makes a whole. 7 out of 7. 4 out of 7 are purple and 3 out of 7 are blue.</a:t>
            </a: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803361A-EFC4-1746-B57F-79AA12F9A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53767"/>
              </p:ext>
            </p:extLst>
          </p:nvPr>
        </p:nvGraphicFramePr>
        <p:xfrm>
          <a:off x="3312000" y="3446512"/>
          <a:ext cx="25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6963059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09969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331329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2960566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331483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8892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616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276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493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48AAE0-0D70-E947-9E76-76C5822AAF27}"/>
              </a:ext>
            </a:extLst>
          </p:cNvPr>
          <p:cNvGraphicFramePr>
            <a:graphicFrameLocks noGrp="1"/>
          </p:cNvGraphicFramePr>
          <p:nvPr/>
        </p:nvGraphicFramePr>
        <p:xfrm>
          <a:off x="2628000" y="2124127"/>
          <a:ext cx="3888003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429">
                  <a:extLst>
                    <a:ext uri="{9D8B030D-6E8A-4147-A177-3AD203B41FA5}">
                      <a16:colId xmlns:a16="http://schemas.microsoft.com/office/drawing/2014/main" val="1332013843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3623584868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1687309789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1081657605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3768015286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235030895"/>
                    </a:ext>
                  </a:extLst>
                </a:gridCol>
                <a:gridCol w="555429">
                  <a:extLst>
                    <a:ext uri="{9D8B030D-6E8A-4147-A177-3AD203B41FA5}">
                      <a16:colId xmlns:a16="http://schemas.microsoft.com/office/drawing/2014/main" val="308480547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7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1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144f90-c7b6-48d0-aae5-f5e9e48cc3df">
      <UserInfo>
        <DisplayName/>
        <AccountId xsi:nil="true"/>
        <AccountType/>
      </UserInfo>
    </SharedWithUsers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schemas.microsoft.com/sharepoint/v3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86144f90-c7b6-48d0-aae5-f5e9e48cc3df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E3493F-CC3E-424D-B218-D606A75EC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2749</TotalTime>
  <Words>667</Words>
  <Application>Microsoft Office PowerPoint</Application>
  <PresentationFormat>On-screen Show (4:3)</PresentationFormat>
  <Paragraphs>346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Making the Whole PowerPoint Presentation</dc:title>
  <dc:creator>Ashleigh Sobol</dc:creator>
  <cp:lastModifiedBy>Hannah Joiner</cp:lastModifiedBy>
  <cp:revision>52</cp:revision>
  <dcterms:created xsi:type="dcterms:W3CDTF">2018-03-17T10:08:43Z</dcterms:created>
  <dcterms:modified xsi:type="dcterms:W3CDTF">2020-06-03T13:38:11Z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512">
    <vt:lpwstr>154</vt:lpwstr>
  </property>
  <property fmtid="{D5CDD505-2E9C-101B-9397-08002B2CF9AE}" pid="5" name="Order">
    <vt:r8>7146600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