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3" Type="http://schemas.openxmlformats.org/officeDocument/2006/relationships/hyperlink" Target="https://www.flickr.com/photos/aderowbotham/55733411" TargetMode="External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aderowbotham/5573341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3 </a:t>
            </a:r>
            <a:r>
              <a:rPr lang="en-GB" sz="6000" dirty="0"/>
              <a:t>– Money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2 – converting between pounds and pence.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4F228D-8A18-4DBD-8E90-E29C29DA8445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Convert into pounds and pence.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9DADF-0850-4446-B6EF-82ADAC257503}"/>
              </a:ext>
            </a:extLst>
          </p:cNvPr>
          <p:cNvSpPr txBox="1"/>
          <p:nvPr/>
        </p:nvSpPr>
        <p:spPr>
          <a:xfrm>
            <a:off x="1549838" y="1279599"/>
            <a:ext cx="96840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</a:rPr>
              <a:t>1020p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4830C6-50DC-4255-9624-B2EA77680EBB}"/>
              </a:ext>
            </a:extLst>
          </p:cNvPr>
          <p:cNvSpPr txBox="1"/>
          <p:nvPr/>
        </p:nvSpPr>
        <p:spPr>
          <a:xfrm>
            <a:off x="5358889" y="836332"/>
            <a:ext cx="16284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err="1">
                <a:solidFill>
                  <a:srgbClr val="7030A0"/>
                </a:solidFill>
              </a:rPr>
              <a:t>T</a:t>
            </a:r>
            <a:r>
              <a:rPr lang="en-GB" sz="3600" dirty="0" err="1">
                <a:solidFill>
                  <a:srgbClr val="7030A0"/>
                </a:solidFill>
              </a:rPr>
              <a:t>h</a:t>
            </a:r>
            <a:r>
              <a:rPr lang="en-GB" sz="4000" dirty="0" err="1">
                <a:solidFill>
                  <a:srgbClr val="7030A0"/>
                </a:solidFill>
              </a:rPr>
              <a:t>HTO</a:t>
            </a:r>
            <a:endParaRPr lang="en-GB" sz="4000" dirty="0">
              <a:solidFill>
                <a:srgbClr val="7030A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AF7C1A1-44CE-4835-AF65-729FA4F4BEDA}"/>
              </a:ext>
            </a:extLst>
          </p:cNvPr>
          <p:cNvCxnSpPr/>
          <p:nvPr/>
        </p:nvCxnSpPr>
        <p:spPr>
          <a:xfrm flipH="1">
            <a:off x="3246783" y="1987485"/>
            <a:ext cx="2650434" cy="8617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82BAE99-AB8C-44C5-B79A-A5957879957E}"/>
              </a:ext>
            </a:extLst>
          </p:cNvPr>
          <p:cNvSpPr txBox="1"/>
          <p:nvPr/>
        </p:nvSpPr>
        <p:spPr>
          <a:xfrm>
            <a:off x="1450447" y="2849217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there are 100p in £1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63C20-E4EC-4168-B0EA-9C8C4A4EFA63}"/>
              </a:ext>
            </a:extLst>
          </p:cNvPr>
          <p:cNvSpPr txBox="1"/>
          <p:nvPr/>
        </p:nvSpPr>
        <p:spPr>
          <a:xfrm>
            <a:off x="1450447" y="3429000"/>
            <a:ext cx="4540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number of hundreds are the amount of pounds we have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BE5DEA1-F949-403D-B63A-398EEF515364}"/>
              </a:ext>
            </a:extLst>
          </p:cNvPr>
          <p:cNvSpPr/>
          <p:nvPr/>
        </p:nvSpPr>
        <p:spPr>
          <a:xfrm>
            <a:off x="5610225" y="1430127"/>
            <a:ext cx="620720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D08DBE-CFB7-4BA2-9A58-DD73250E6E8C}"/>
              </a:ext>
            </a:extLst>
          </p:cNvPr>
          <p:cNvSpPr txBox="1"/>
          <p:nvPr/>
        </p:nvSpPr>
        <p:spPr>
          <a:xfrm>
            <a:off x="1549838" y="4341672"/>
            <a:ext cx="4540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We have 10 hundreds = 1000</a:t>
            </a:r>
          </a:p>
          <a:p>
            <a:pPr algn="ctr"/>
            <a:r>
              <a:rPr lang="en-GB" sz="2400" dirty="0">
                <a:solidFill>
                  <a:srgbClr val="00B050"/>
                </a:solidFill>
              </a:rPr>
              <a:t>1000 = £10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F3EC2B-0FE0-455F-8177-316DC4B77DDE}"/>
              </a:ext>
            </a:extLst>
          </p:cNvPr>
          <p:cNvCxnSpPr>
            <a:cxnSpLocks/>
          </p:cNvCxnSpPr>
          <p:nvPr/>
        </p:nvCxnSpPr>
        <p:spPr>
          <a:xfrm>
            <a:off x="6626087" y="1913027"/>
            <a:ext cx="1417983" cy="1010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AB9FAB-3B4B-45C8-A9BC-119B6058A3C8}"/>
              </a:ext>
            </a:extLst>
          </p:cNvPr>
          <p:cNvSpPr txBox="1"/>
          <p:nvPr/>
        </p:nvSpPr>
        <p:spPr>
          <a:xfrm>
            <a:off x="6679096" y="2923676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many pence are left over?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DC21E57-57CA-463E-9128-E346F90F82C0}"/>
              </a:ext>
            </a:extLst>
          </p:cNvPr>
          <p:cNvSpPr/>
          <p:nvPr/>
        </p:nvSpPr>
        <p:spPr>
          <a:xfrm>
            <a:off x="6230945" y="1442915"/>
            <a:ext cx="693762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A8BD4F-BFF2-4536-81E5-670850B8630A}"/>
              </a:ext>
            </a:extLst>
          </p:cNvPr>
          <p:cNvSpPr txBox="1"/>
          <p:nvPr/>
        </p:nvSpPr>
        <p:spPr>
          <a:xfrm>
            <a:off x="6784124" y="4029144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20p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C3AFE8-DAB5-4076-A96C-9105621624E1}"/>
              </a:ext>
            </a:extLst>
          </p:cNvPr>
          <p:cNvSpPr txBox="1"/>
          <p:nvPr/>
        </p:nvSpPr>
        <p:spPr>
          <a:xfrm>
            <a:off x="1798156" y="5466838"/>
            <a:ext cx="968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Altogether </a:t>
            </a:r>
            <a:r>
              <a:rPr lang="en-GB" sz="2400">
                <a:solidFill>
                  <a:srgbClr val="FF0000"/>
                </a:solidFill>
              </a:rPr>
              <a:t>= £10 and 20p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6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/>
      <p:bldP spid="13" grpId="0"/>
      <p:bldP spid="14" grpId="0" animBg="1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695E68-43B4-4BF7-8C81-F553E6A8F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49838" y="1359973"/>
            <a:ext cx="841513" cy="8415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495E71-726A-46AE-946E-2CB2832D26CF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Recap – what are each of these coins and notes?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22CEDA-25CB-4AAC-BE2A-D271C47DE955}"/>
              </a:ext>
            </a:extLst>
          </p:cNvPr>
          <p:cNvSpPr txBox="1"/>
          <p:nvPr/>
        </p:nvSpPr>
        <p:spPr>
          <a:xfrm>
            <a:off x="2535076" y="1832976"/>
            <a:ext cx="587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1p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C21648-8DCE-4EFF-BE48-3EFB8184B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459" y="2832113"/>
            <a:ext cx="1021617" cy="10264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C8EF74-4966-4D53-B49D-0A7E874C7BAD}"/>
              </a:ext>
            </a:extLst>
          </p:cNvPr>
          <p:cNvSpPr txBox="1"/>
          <p:nvPr/>
        </p:nvSpPr>
        <p:spPr>
          <a:xfrm>
            <a:off x="2756908" y="2920999"/>
            <a:ext cx="58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2p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6188B8-0CD7-42A5-82A6-51138C3A08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38" y="4278337"/>
            <a:ext cx="768753" cy="74719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5241750-10EE-4C01-B90F-D71E827A5EAE}"/>
              </a:ext>
            </a:extLst>
          </p:cNvPr>
          <p:cNvSpPr txBox="1"/>
          <p:nvPr/>
        </p:nvSpPr>
        <p:spPr>
          <a:xfrm>
            <a:off x="2467778" y="4436870"/>
            <a:ext cx="58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5p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B085073-1B5F-42AB-8A3B-85AE258440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270" y="5497189"/>
            <a:ext cx="1053508" cy="104199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8C40738-EA63-49CC-8A18-0E9CA957F975}"/>
              </a:ext>
            </a:extLst>
          </p:cNvPr>
          <p:cNvSpPr txBox="1"/>
          <p:nvPr/>
        </p:nvSpPr>
        <p:spPr>
          <a:xfrm>
            <a:off x="2746073" y="5756576"/>
            <a:ext cx="871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10p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2B1907E-613F-44F6-B0C2-1BFECD1027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41" y="1184311"/>
            <a:ext cx="841513" cy="84151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4E0FE5-6B74-4311-AB0A-57D8E064EF07}"/>
              </a:ext>
            </a:extLst>
          </p:cNvPr>
          <p:cNvSpPr txBox="1"/>
          <p:nvPr/>
        </p:nvSpPr>
        <p:spPr>
          <a:xfrm>
            <a:off x="5913256" y="1339284"/>
            <a:ext cx="618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7030A0"/>
                </a:solidFill>
              </a:rPr>
              <a:t>20p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F0817B2-9E76-47C1-8EB9-0999DEB4D4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755" y="2831477"/>
            <a:ext cx="1030884" cy="103088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3D31659-350E-4FDA-9DFF-8AC0A5D3A7BB}"/>
              </a:ext>
            </a:extLst>
          </p:cNvPr>
          <p:cNvSpPr txBox="1"/>
          <p:nvPr/>
        </p:nvSpPr>
        <p:spPr>
          <a:xfrm>
            <a:off x="6034710" y="3053876"/>
            <a:ext cx="618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7030A0"/>
                </a:solidFill>
              </a:rPr>
              <a:t>50p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C8B4F06-AF2C-4F1B-B8B0-877F4C3E2A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310" y="4296951"/>
            <a:ext cx="896064" cy="87777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D19687-53FB-442E-92A3-724EA39227C8}"/>
              </a:ext>
            </a:extLst>
          </p:cNvPr>
          <p:cNvSpPr txBox="1"/>
          <p:nvPr/>
        </p:nvSpPr>
        <p:spPr>
          <a:xfrm>
            <a:off x="5991709" y="4492098"/>
            <a:ext cx="793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7030A0"/>
                </a:solidFill>
              </a:rPr>
              <a:t>£1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3435B0D-3B52-44F9-960E-C3FD92BCB1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564" y="5644213"/>
            <a:ext cx="953809" cy="1030884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432985D-EE0E-4D8C-8E77-3679EC3D77FB}"/>
              </a:ext>
            </a:extLst>
          </p:cNvPr>
          <p:cNvSpPr txBox="1"/>
          <p:nvPr/>
        </p:nvSpPr>
        <p:spPr>
          <a:xfrm>
            <a:off x="5938454" y="5789706"/>
            <a:ext cx="618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7030A0"/>
                </a:solidFill>
              </a:rPr>
              <a:t>£2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396C3FD-74E9-49A9-AC90-0799D10E3A8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19" y="1469764"/>
            <a:ext cx="1562133" cy="8868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C0B127F-F29B-482E-B093-A5E2D40E542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104" y="2642278"/>
            <a:ext cx="1866587" cy="112139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592237F-0F43-4194-B08D-76A9A6A6E42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133" y="4133293"/>
            <a:ext cx="2095723" cy="111771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42974E2-35AB-4889-884B-4FC7F2ACFE0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773" y="5378095"/>
            <a:ext cx="2457450" cy="116108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7653ED0-D349-45E9-A51E-09B6E4296CFA}"/>
              </a:ext>
            </a:extLst>
          </p:cNvPr>
          <p:cNvSpPr txBox="1"/>
          <p:nvPr/>
        </p:nvSpPr>
        <p:spPr>
          <a:xfrm>
            <a:off x="9934750" y="162542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5726CA8-2750-4DEA-B82A-9536D51F71EC}"/>
              </a:ext>
            </a:extLst>
          </p:cNvPr>
          <p:cNvSpPr txBox="1"/>
          <p:nvPr/>
        </p:nvSpPr>
        <p:spPr>
          <a:xfrm>
            <a:off x="9982400" y="2981514"/>
            <a:ext cx="80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23035A1-99F3-40B8-8093-FAB4BD7ED5E8}"/>
              </a:ext>
            </a:extLst>
          </p:cNvPr>
          <p:cNvSpPr txBox="1"/>
          <p:nvPr/>
        </p:nvSpPr>
        <p:spPr>
          <a:xfrm>
            <a:off x="9982399" y="4278337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D796D1-7BF4-48D5-94FA-834E963D22C3}"/>
              </a:ext>
            </a:extLst>
          </p:cNvPr>
          <p:cNvSpPr txBox="1"/>
          <p:nvPr/>
        </p:nvSpPr>
        <p:spPr>
          <a:xfrm>
            <a:off x="10235641" y="5789706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£50</a:t>
            </a:r>
          </a:p>
        </p:txBody>
      </p:sp>
    </p:spTree>
    <p:extLst>
      <p:ext uri="{BB962C8B-B14F-4D97-AF65-F5344CB8AC3E}">
        <p14:creationId xmlns:p14="http://schemas.microsoft.com/office/powerpoint/2010/main" val="289607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/>
      <p:bldP spid="16" grpId="0"/>
      <p:bldP spid="18" grpId="0"/>
      <p:bldP spid="20" grpId="0"/>
      <p:bldP spid="22" grpId="0"/>
      <p:bldP spid="24" grpId="0"/>
      <p:bldP spid="29" grpId="0"/>
      <p:bldP spid="30" grpId="0"/>
      <p:bldP spid="31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7EEA35-8527-4741-9044-76FE55EEF99C}"/>
              </a:ext>
            </a:extLst>
          </p:cNvPr>
          <p:cNvSpPr txBox="1"/>
          <p:nvPr/>
        </p:nvSpPr>
        <p:spPr>
          <a:xfrm>
            <a:off x="7772385" y="216101"/>
            <a:ext cx="4475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pence are in a pound?</a:t>
            </a: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6131FFD-1727-4B89-B72B-9FF72C010860}"/>
              </a:ext>
            </a:extLst>
          </p:cNvPr>
          <p:cNvGrpSpPr/>
          <p:nvPr/>
        </p:nvGrpSpPr>
        <p:grpSpPr>
          <a:xfrm>
            <a:off x="925618" y="568106"/>
            <a:ext cx="6620882" cy="6160515"/>
            <a:chOff x="925618" y="568106"/>
            <a:chExt cx="6620882" cy="616051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48A3AF1-4121-4C67-B43A-D404A3757E0B}"/>
                </a:ext>
              </a:extLst>
            </p:cNvPr>
            <p:cNvGrpSpPr/>
            <p:nvPr/>
          </p:nvGrpSpPr>
          <p:grpSpPr>
            <a:xfrm>
              <a:off x="1103392" y="568106"/>
              <a:ext cx="6443108" cy="566226"/>
              <a:chOff x="1549839" y="1678266"/>
              <a:chExt cx="6443108" cy="566226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AFBFFA09-9D61-46D1-A514-AF99E67905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F5294049-A959-4D31-BF0B-C859CC91B5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6A7FCE8E-5BF5-4609-B809-8FD247D91A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3609E0E2-98E9-4F94-B4EE-224BAC9952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88ADB154-3863-4151-BDD1-075D5D9733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7CF4C9DC-5F3C-4577-9F3C-37BF719033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B6B976B5-A13A-4585-A232-8FE3568D9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0C9F9797-2327-4902-BAB4-B744FAD7A5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FB470BFD-D678-4D82-B44F-A1FA6C100A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7F66EFB0-6E61-4F54-B7A9-F9CCC2C067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85076C7-1AAF-416C-89E7-2995861DF113}"/>
                </a:ext>
              </a:extLst>
            </p:cNvPr>
            <p:cNvGrpSpPr/>
            <p:nvPr/>
          </p:nvGrpSpPr>
          <p:grpSpPr>
            <a:xfrm>
              <a:off x="1085787" y="2444238"/>
              <a:ext cx="6443108" cy="566226"/>
              <a:chOff x="1549839" y="1678266"/>
              <a:chExt cx="6443108" cy="566226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1E55BE59-423B-4DD9-93DA-91EA7E8E42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65692502-DC5C-4A1D-A168-F4D74F7860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B0BF6EAD-6851-426E-BD3A-35CA184842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6AF36AFE-FA8B-4D12-8C70-4216038A71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72134251-1A74-4B61-8566-BEEB8C6B7E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53946D40-D58B-4485-B3F9-77947CE92B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7ED62F6B-39A0-42CD-B99B-5C16B26BA6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70EED7A4-6DC9-47A6-9488-89682051CF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355D26DD-076E-41A7-9C8B-5357EECBD8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EA761156-D24F-4672-8911-62763F3BB5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547C7ED-23F5-42AC-9092-275F30F2E482}"/>
                </a:ext>
              </a:extLst>
            </p:cNvPr>
            <p:cNvGrpSpPr/>
            <p:nvPr/>
          </p:nvGrpSpPr>
          <p:grpSpPr>
            <a:xfrm>
              <a:off x="1027426" y="3086657"/>
              <a:ext cx="6443108" cy="566226"/>
              <a:chOff x="1549839" y="1678266"/>
              <a:chExt cx="6443108" cy="566226"/>
            </a:xfrm>
          </p:grpSpPr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5CDD13C2-D17C-48BA-9F78-6CE057585C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C1262E11-07C3-4C97-8D61-06B62CC966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68B0C6A9-66A0-4D9E-BD03-E66BCD66D2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E3C6F0A4-03C5-48C4-972C-535E676354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9536D7AE-180E-4AA3-BC3F-E7C46BF8D7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ECB7D238-A303-417B-A834-097702C706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C51A7004-65D4-4B42-9969-E5772A0594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B7452B55-B3C3-42E8-99B3-B326C5F200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FCDD2BF3-BCC5-4249-BEB6-81BE0037AE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EB5C57DA-D32B-40D6-A24C-BB544650E2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2D9BD9E-DF7F-454A-9D31-7EA04F745DD3}"/>
                </a:ext>
              </a:extLst>
            </p:cNvPr>
            <p:cNvGrpSpPr/>
            <p:nvPr/>
          </p:nvGrpSpPr>
          <p:grpSpPr>
            <a:xfrm>
              <a:off x="1010855" y="3693685"/>
              <a:ext cx="6443108" cy="566226"/>
              <a:chOff x="1549839" y="1678266"/>
              <a:chExt cx="6443108" cy="566226"/>
            </a:xfrm>
          </p:grpSpPr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4E4DADAE-753A-42E8-8570-2C93C396EB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ECCEE951-BD56-41F7-9B27-22138549AB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B1F33421-DD69-4D8B-8179-294D0237E1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10F0569A-6B92-4DCA-9678-79D8ABFD73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F27BD2D3-AD23-45FA-9736-8EEF4C0DA0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68EFA669-07DC-45DE-AC85-FDBAE2D0D9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5A87C949-316B-4C07-9EFB-4B2B80094E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4" name="Picture 43">
                <a:extLst>
                  <a:ext uri="{FF2B5EF4-FFF2-40B4-BE49-F238E27FC236}">
                    <a16:creationId xmlns:a16="http://schemas.microsoft.com/office/drawing/2014/main" id="{3FF8A9B2-F1DE-47F9-BF4A-D46115116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D0FB9D29-9F3A-4E53-9C9D-99F4D53815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6" name="Picture 45">
                <a:extLst>
                  <a:ext uri="{FF2B5EF4-FFF2-40B4-BE49-F238E27FC236}">
                    <a16:creationId xmlns:a16="http://schemas.microsoft.com/office/drawing/2014/main" id="{5690FD8E-CE24-4607-B671-70BC3B02B9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1A21CFE4-0E99-4728-960A-773DE03A1E53}"/>
                </a:ext>
              </a:extLst>
            </p:cNvPr>
            <p:cNvGrpSpPr/>
            <p:nvPr/>
          </p:nvGrpSpPr>
          <p:grpSpPr>
            <a:xfrm>
              <a:off x="1092299" y="1153686"/>
              <a:ext cx="6443108" cy="566226"/>
              <a:chOff x="1549839" y="1678266"/>
              <a:chExt cx="6443108" cy="566226"/>
            </a:xfrm>
          </p:grpSpPr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35C0A23E-9F7D-4D90-AB68-1680682A4E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AE2DEE8D-85E2-4074-98C6-FCD03D19D8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0" name="Picture 49">
                <a:extLst>
                  <a:ext uri="{FF2B5EF4-FFF2-40B4-BE49-F238E27FC236}">
                    <a16:creationId xmlns:a16="http://schemas.microsoft.com/office/drawing/2014/main" id="{431435F0-D390-4453-8628-49DAEF86BF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1" name="Picture 50">
                <a:extLst>
                  <a:ext uri="{FF2B5EF4-FFF2-40B4-BE49-F238E27FC236}">
                    <a16:creationId xmlns:a16="http://schemas.microsoft.com/office/drawing/2014/main" id="{0D24274A-3E89-4A4A-BE1F-658B74C8B2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2" name="Picture 51">
                <a:extLst>
                  <a:ext uri="{FF2B5EF4-FFF2-40B4-BE49-F238E27FC236}">
                    <a16:creationId xmlns:a16="http://schemas.microsoft.com/office/drawing/2014/main" id="{E29F9EA4-E293-43F9-B02C-AA3EA679C8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3" name="Picture 52">
                <a:extLst>
                  <a:ext uri="{FF2B5EF4-FFF2-40B4-BE49-F238E27FC236}">
                    <a16:creationId xmlns:a16="http://schemas.microsoft.com/office/drawing/2014/main" id="{5418D694-DBF1-423F-833C-165E85B09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4" name="Picture 53">
                <a:extLst>
                  <a:ext uri="{FF2B5EF4-FFF2-40B4-BE49-F238E27FC236}">
                    <a16:creationId xmlns:a16="http://schemas.microsoft.com/office/drawing/2014/main" id="{52F25A04-A1AC-42D8-B95D-A1E580699C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5" name="Picture 54">
                <a:extLst>
                  <a:ext uri="{FF2B5EF4-FFF2-40B4-BE49-F238E27FC236}">
                    <a16:creationId xmlns:a16="http://schemas.microsoft.com/office/drawing/2014/main" id="{5493C5DB-AA2E-4900-ACB2-E6FD0FA40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6" name="Picture 55">
                <a:extLst>
                  <a:ext uri="{FF2B5EF4-FFF2-40B4-BE49-F238E27FC236}">
                    <a16:creationId xmlns:a16="http://schemas.microsoft.com/office/drawing/2014/main" id="{EE7900F9-BFB7-4494-9E1E-6A2AF13D45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57" name="Picture 56">
                <a:extLst>
                  <a:ext uri="{FF2B5EF4-FFF2-40B4-BE49-F238E27FC236}">
                    <a16:creationId xmlns:a16="http://schemas.microsoft.com/office/drawing/2014/main" id="{A20A2B56-F0B7-44B2-AAE1-7D5672DF99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F91C2BE-89DE-43B8-9933-90063C1AB4FA}"/>
                </a:ext>
              </a:extLst>
            </p:cNvPr>
            <p:cNvGrpSpPr/>
            <p:nvPr/>
          </p:nvGrpSpPr>
          <p:grpSpPr>
            <a:xfrm>
              <a:off x="1012385" y="4333929"/>
              <a:ext cx="6443108" cy="566226"/>
              <a:chOff x="1549839" y="1678266"/>
              <a:chExt cx="6443108" cy="566226"/>
            </a:xfrm>
          </p:grpSpPr>
          <p:pic>
            <p:nvPicPr>
              <p:cNvPr id="59" name="Picture 58">
                <a:extLst>
                  <a:ext uri="{FF2B5EF4-FFF2-40B4-BE49-F238E27FC236}">
                    <a16:creationId xmlns:a16="http://schemas.microsoft.com/office/drawing/2014/main" id="{C2A78527-EDAA-4252-BB13-7490ECA0DF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0" name="Picture 59">
                <a:extLst>
                  <a:ext uri="{FF2B5EF4-FFF2-40B4-BE49-F238E27FC236}">
                    <a16:creationId xmlns:a16="http://schemas.microsoft.com/office/drawing/2014/main" id="{53549091-7112-49B7-9928-C62AACDA13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1" name="Picture 60">
                <a:extLst>
                  <a:ext uri="{FF2B5EF4-FFF2-40B4-BE49-F238E27FC236}">
                    <a16:creationId xmlns:a16="http://schemas.microsoft.com/office/drawing/2014/main" id="{ADE512F1-5412-4A6D-BBCD-198E3E8C2D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2" name="Picture 61">
                <a:extLst>
                  <a:ext uri="{FF2B5EF4-FFF2-40B4-BE49-F238E27FC236}">
                    <a16:creationId xmlns:a16="http://schemas.microsoft.com/office/drawing/2014/main" id="{4144924F-F7BE-484B-8348-C7E3CCB685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3" name="Picture 62">
                <a:extLst>
                  <a:ext uri="{FF2B5EF4-FFF2-40B4-BE49-F238E27FC236}">
                    <a16:creationId xmlns:a16="http://schemas.microsoft.com/office/drawing/2014/main" id="{AD19773A-28D7-48F1-A8C9-9121473C9C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ECED2733-A7ED-415A-A9CC-22987ECB1D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5" name="Picture 64">
                <a:extLst>
                  <a:ext uri="{FF2B5EF4-FFF2-40B4-BE49-F238E27FC236}">
                    <a16:creationId xmlns:a16="http://schemas.microsoft.com/office/drawing/2014/main" id="{809D216E-CE80-4AE3-B432-9E09700E7A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6" name="Picture 65">
                <a:extLst>
                  <a:ext uri="{FF2B5EF4-FFF2-40B4-BE49-F238E27FC236}">
                    <a16:creationId xmlns:a16="http://schemas.microsoft.com/office/drawing/2014/main" id="{BD3E6942-E6F9-4392-93A6-D364155034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85BD6477-2031-4FA5-AD31-902A942EC1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68" name="Picture 67">
                <a:extLst>
                  <a:ext uri="{FF2B5EF4-FFF2-40B4-BE49-F238E27FC236}">
                    <a16:creationId xmlns:a16="http://schemas.microsoft.com/office/drawing/2014/main" id="{5FB09EEA-9E08-465B-A459-99FCEDCB8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6D01D5EB-7C4D-48AF-A987-B3B2A84FD681}"/>
                </a:ext>
              </a:extLst>
            </p:cNvPr>
            <p:cNvGrpSpPr/>
            <p:nvPr/>
          </p:nvGrpSpPr>
          <p:grpSpPr>
            <a:xfrm>
              <a:off x="983979" y="4968627"/>
              <a:ext cx="6443108" cy="566226"/>
              <a:chOff x="1549839" y="1678266"/>
              <a:chExt cx="6443108" cy="566226"/>
            </a:xfrm>
          </p:grpSpPr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3AD8A2BE-9396-4106-B56B-4A66D7E9D5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1" name="Picture 70">
                <a:extLst>
                  <a:ext uri="{FF2B5EF4-FFF2-40B4-BE49-F238E27FC236}">
                    <a16:creationId xmlns:a16="http://schemas.microsoft.com/office/drawing/2014/main" id="{B96043D6-DCFF-4605-8BC8-62675D0AC1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2" name="Picture 71">
                <a:extLst>
                  <a:ext uri="{FF2B5EF4-FFF2-40B4-BE49-F238E27FC236}">
                    <a16:creationId xmlns:a16="http://schemas.microsoft.com/office/drawing/2014/main" id="{5014F68F-E92E-485D-ACCF-DD37B97373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3" name="Picture 72">
                <a:extLst>
                  <a:ext uri="{FF2B5EF4-FFF2-40B4-BE49-F238E27FC236}">
                    <a16:creationId xmlns:a16="http://schemas.microsoft.com/office/drawing/2014/main" id="{71911FED-4A96-4876-84D4-24186A4CDD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79194884-E68F-4C1D-BBA1-B9EC401DE7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5" name="Picture 74">
                <a:extLst>
                  <a:ext uri="{FF2B5EF4-FFF2-40B4-BE49-F238E27FC236}">
                    <a16:creationId xmlns:a16="http://schemas.microsoft.com/office/drawing/2014/main" id="{EFB347E8-7B7F-4045-B7EE-B22371D9F3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6" name="Picture 75">
                <a:extLst>
                  <a:ext uri="{FF2B5EF4-FFF2-40B4-BE49-F238E27FC236}">
                    <a16:creationId xmlns:a16="http://schemas.microsoft.com/office/drawing/2014/main" id="{869EC727-883A-4377-8D9F-DF1D255091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E3868B2B-30E9-430A-98E9-4DBAD6B8B6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8" name="Picture 77">
                <a:extLst>
                  <a:ext uri="{FF2B5EF4-FFF2-40B4-BE49-F238E27FC236}">
                    <a16:creationId xmlns:a16="http://schemas.microsoft.com/office/drawing/2014/main" id="{13AFD13D-047D-4B0B-81D3-0CC22910A2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79" name="Picture 78">
                <a:extLst>
                  <a:ext uri="{FF2B5EF4-FFF2-40B4-BE49-F238E27FC236}">
                    <a16:creationId xmlns:a16="http://schemas.microsoft.com/office/drawing/2014/main" id="{CB14963D-3075-40D9-AAFD-9F82A8D4B0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41EB47FE-378D-4EC9-B114-CC6F422291AC}"/>
                </a:ext>
              </a:extLst>
            </p:cNvPr>
            <p:cNvGrpSpPr/>
            <p:nvPr/>
          </p:nvGrpSpPr>
          <p:grpSpPr>
            <a:xfrm>
              <a:off x="938613" y="5611046"/>
              <a:ext cx="6443108" cy="566226"/>
              <a:chOff x="1549839" y="1678266"/>
              <a:chExt cx="6443108" cy="566226"/>
            </a:xfrm>
          </p:grpSpPr>
          <p:pic>
            <p:nvPicPr>
              <p:cNvPr id="81" name="Picture 80">
                <a:extLst>
                  <a:ext uri="{FF2B5EF4-FFF2-40B4-BE49-F238E27FC236}">
                    <a16:creationId xmlns:a16="http://schemas.microsoft.com/office/drawing/2014/main" id="{B196A897-3C7E-46A9-8647-F140247043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2" name="Picture 81">
                <a:extLst>
                  <a:ext uri="{FF2B5EF4-FFF2-40B4-BE49-F238E27FC236}">
                    <a16:creationId xmlns:a16="http://schemas.microsoft.com/office/drawing/2014/main" id="{6F869004-9A0C-4C50-949F-1FE57D9663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58E823F2-40DF-4F51-8FCA-EDBE27A652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4" name="Picture 83">
                <a:extLst>
                  <a:ext uri="{FF2B5EF4-FFF2-40B4-BE49-F238E27FC236}">
                    <a16:creationId xmlns:a16="http://schemas.microsoft.com/office/drawing/2014/main" id="{E4A21E90-68CE-441E-8CD3-1391A19E60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5" name="Picture 84">
                <a:extLst>
                  <a:ext uri="{FF2B5EF4-FFF2-40B4-BE49-F238E27FC236}">
                    <a16:creationId xmlns:a16="http://schemas.microsoft.com/office/drawing/2014/main" id="{F1EE6F6D-95AD-406A-824D-63B50AB8DD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7B33CA5E-3EC2-4F85-9964-1D6B0A872B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7" name="Picture 86">
                <a:extLst>
                  <a:ext uri="{FF2B5EF4-FFF2-40B4-BE49-F238E27FC236}">
                    <a16:creationId xmlns:a16="http://schemas.microsoft.com/office/drawing/2014/main" id="{425B7A5A-4C67-4B66-AE90-B4EEA319FA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8" name="Picture 87">
                <a:extLst>
                  <a:ext uri="{FF2B5EF4-FFF2-40B4-BE49-F238E27FC236}">
                    <a16:creationId xmlns:a16="http://schemas.microsoft.com/office/drawing/2014/main" id="{BC193A0C-7C08-4A5A-B6DB-78A37566AF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DE89880C-426E-468C-BF49-014E88820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0" name="Picture 89">
                <a:extLst>
                  <a:ext uri="{FF2B5EF4-FFF2-40B4-BE49-F238E27FC236}">
                    <a16:creationId xmlns:a16="http://schemas.microsoft.com/office/drawing/2014/main" id="{322C913C-3D1F-476B-8611-777CAB9A55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13B88808-758F-46CB-936E-F7BEA04AC39F}"/>
                </a:ext>
              </a:extLst>
            </p:cNvPr>
            <p:cNvGrpSpPr/>
            <p:nvPr/>
          </p:nvGrpSpPr>
          <p:grpSpPr>
            <a:xfrm>
              <a:off x="925618" y="6162395"/>
              <a:ext cx="6443108" cy="566226"/>
              <a:chOff x="1549839" y="1678266"/>
              <a:chExt cx="6443108" cy="566226"/>
            </a:xfrm>
          </p:grpSpPr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4103FC26-3AC8-4947-ABED-885F6EEDCA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3" name="Picture 92">
                <a:extLst>
                  <a:ext uri="{FF2B5EF4-FFF2-40B4-BE49-F238E27FC236}">
                    <a16:creationId xmlns:a16="http://schemas.microsoft.com/office/drawing/2014/main" id="{9E03145F-CF02-4402-A007-4B3132EFBC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4" name="Picture 93">
                <a:extLst>
                  <a:ext uri="{FF2B5EF4-FFF2-40B4-BE49-F238E27FC236}">
                    <a16:creationId xmlns:a16="http://schemas.microsoft.com/office/drawing/2014/main" id="{269E436B-C413-4361-9E0A-4A99CFB69B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44A054AD-5A76-4A91-8A9A-AFE090B538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2E35BD56-E3CB-41EA-905A-78A9CBBB46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7" name="Picture 96">
                <a:extLst>
                  <a:ext uri="{FF2B5EF4-FFF2-40B4-BE49-F238E27FC236}">
                    <a16:creationId xmlns:a16="http://schemas.microsoft.com/office/drawing/2014/main" id="{98443FEA-76C8-4D4C-897A-6CCE8816AB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8" name="Picture 97">
                <a:extLst>
                  <a:ext uri="{FF2B5EF4-FFF2-40B4-BE49-F238E27FC236}">
                    <a16:creationId xmlns:a16="http://schemas.microsoft.com/office/drawing/2014/main" id="{E6F98F08-84F8-42FB-B189-3856175CE8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99" name="Picture 98">
                <a:extLst>
                  <a:ext uri="{FF2B5EF4-FFF2-40B4-BE49-F238E27FC236}">
                    <a16:creationId xmlns:a16="http://schemas.microsoft.com/office/drawing/2014/main" id="{B873E842-064B-4A42-886F-7CF82A2EAF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0" name="Picture 99">
                <a:extLst>
                  <a:ext uri="{FF2B5EF4-FFF2-40B4-BE49-F238E27FC236}">
                    <a16:creationId xmlns:a16="http://schemas.microsoft.com/office/drawing/2014/main" id="{F775D06D-087A-4062-8F4C-C9FE2247BA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A54741CF-24FC-4B92-B025-9245D20374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6B1B8C3-1C3C-4E15-AF1E-E971D9E4886E}"/>
                </a:ext>
              </a:extLst>
            </p:cNvPr>
            <p:cNvGrpSpPr/>
            <p:nvPr/>
          </p:nvGrpSpPr>
          <p:grpSpPr>
            <a:xfrm>
              <a:off x="1017897" y="1758813"/>
              <a:ext cx="6443108" cy="566226"/>
              <a:chOff x="1549839" y="1678266"/>
              <a:chExt cx="6443108" cy="566226"/>
            </a:xfrm>
          </p:grpSpPr>
          <p:pic>
            <p:nvPicPr>
              <p:cNvPr id="103" name="Picture 102">
                <a:extLst>
                  <a:ext uri="{FF2B5EF4-FFF2-40B4-BE49-F238E27FC236}">
                    <a16:creationId xmlns:a16="http://schemas.microsoft.com/office/drawing/2014/main" id="{71D3DA60-AFC0-4840-BB09-102A2F33FB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1549839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C2C4A405-8F91-424F-9DB1-250870D0A4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205822" y="1678266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5" name="Picture 104">
                <a:extLst>
                  <a:ext uri="{FF2B5EF4-FFF2-40B4-BE49-F238E27FC236}">
                    <a16:creationId xmlns:a16="http://schemas.microsoft.com/office/drawing/2014/main" id="{3F27CB77-67FA-4D64-BBEB-3063C4D904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2861805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6" name="Picture 105">
                <a:extLst>
                  <a:ext uri="{FF2B5EF4-FFF2-40B4-BE49-F238E27FC236}">
                    <a16:creationId xmlns:a16="http://schemas.microsoft.com/office/drawing/2014/main" id="{B78969AE-3425-4C64-97B8-E22EA2CBCF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3517788" y="170964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7" name="Picture 106">
                <a:extLst>
                  <a:ext uri="{FF2B5EF4-FFF2-40B4-BE49-F238E27FC236}">
                    <a16:creationId xmlns:a16="http://schemas.microsoft.com/office/drawing/2014/main" id="{54246477-A522-4F2D-8EF3-BDEC546BAB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173771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8" name="Picture 107">
                <a:extLst>
                  <a:ext uri="{FF2B5EF4-FFF2-40B4-BE49-F238E27FC236}">
                    <a16:creationId xmlns:a16="http://schemas.microsoft.com/office/drawing/2014/main" id="{2156F8EB-FF57-4550-81A7-E3F1A28F19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4829754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09" name="Picture 108">
                <a:extLst>
                  <a:ext uri="{FF2B5EF4-FFF2-40B4-BE49-F238E27FC236}">
                    <a16:creationId xmlns:a16="http://schemas.microsoft.com/office/drawing/2014/main" id="{81803273-F4AA-4D6F-8C8A-1CC7014923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5485737" y="1706395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10" name="Picture 109">
                <a:extLst>
                  <a:ext uri="{FF2B5EF4-FFF2-40B4-BE49-F238E27FC236}">
                    <a16:creationId xmlns:a16="http://schemas.microsoft.com/office/drawing/2014/main" id="{46E2137A-420F-4A41-831C-53DCF0F5F1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183045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11" name="Picture 110">
                <a:extLst>
                  <a:ext uri="{FF2B5EF4-FFF2-40B4-BE49-F238E27FC236}">
                    <a16:creationId xmlns:a16="http://schemas.microsoft.com/office/drawing/2014/main" id="{7DF25D65-0EB0-4139-989A-EF7499940F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6826386" y="1721272"/>
                <a:ext cx="523220" cy="523220"/>
              </a:xfrm>
              <a:prstGeom prst="rect">
                <a:avLst/>
              </a:prstGeom>
            </p:spPr>
          </p:pic>
          <p:pic>
            <p:nvPicPr>
              <p:cNvPr id="112" name="Picture 111">
                <a:extLst>
                  <a:ext uri="{FF2B5EF4-FFF2-40B4-BE49-F238E27FC236}">
                    <a16:creationId xmlns:a16="http://schemas.microsoft.com/office/drawing/2014/main" id="{05025E93-3074-416E-BB7B-E5C273EBC4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3"/>
                  </a:ext>
                </a:extLst>
              </a:blip>
              <a:stretch>
                <a:fillRect/>
              </a:stretch>
            </p:blipFill>
            <p:spPr>
              <a:xfrm>
                <a:off x="7469727" y="1721272"/>
                <a:ext cx="523220" cy="523220"/>
              </a:xfrm>
              <a:prstGeom prst="rect">
                <a:avLst/>
              </a:prstGeom>
            </p:spPr>
          </p:pic>
        </p:grp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46C0D178-CE33-4BA9-8A88-CB3932E02F62}"/>
              </a:ext>
            </a:extLst>
          </p:cNvPr>
          <p:cNvSpPr txBox="1"/>
          <p:nvPr/>
        </p:nvSpPr>
        <p:spPr>
          <a:xfrm>
            <a:off x="7686942" y="1833108"/>
            <a:ext cx="4475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This is 100p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D57BC86-87C5-4478-B3C2-E7B4DF19E37F}"/>
              </a:ext>
            </a:extLst>
          </p:cNvPr>
          <p:cNvSpPr txBox="1"/>
          <p:nvPr/>
        </p:nvSpPr>
        <p:spPr>
          <a:xfrm>
            <a:off x="7772385" y="3290927"/>
            <a:ext cx="4475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100p in £1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D2B438B-BB66-481D-A2E5-E3B3B717F53E}"/>
              </a:ext>
            </a:extLst>
          </p:cNvPr>
          <p:cNvSpPr txBox="1"/>
          <p:nvPr/>
        </p:nvSpPr>
        <p:spPr>
          <a:xfrm>
            <a:off x="7613540" y="4885278"/>
            <a:ext cx="4475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Every time we make 100p we make £1 </a:t>
            </a:r>
          </a:p>
        </p:txBody>
      </p:sp>
    </p:spTree>
    <p:extLst>
      <p:ext uri="{BB962C8B-B14F-4D97-AF65-F5344CB8AC3E}">
        <p14:creationId xmlns:p14="http://schemas.microsoft.com/office/powerpoint/2010/main" val="298677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43587F-5EFB-4D13-BFCF-D033ACE0E334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pence are in….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A5F75-12B8-4A23-BE9C-C58C657AE629}"/>
              </a:ext>
            </a:extLst>
          </p:cNvPr>
          <p:cNvSpPr txBox="1"/>
          <p:nvPr/>
        </p:nvSpPr>
        <p:spPr>
          <a:xfrm>
            <a:off x="1549838" y="1160329"/>
            <a:ext cx="968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7030A0"/>
                </a:solidFill>
              </a:rPr>
              <a:t>£1 and 23 p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681D38-AE4F-41BA-B217-B6D7DEC18548}"/>
              </a:ext>
            </a:extLst>
          </p:cNvPr>
          <p:cNvSpPr/>
          <p:nvPr/>
        </p:nvSpPr>
        <p:spPr>
          <a:xfrm>
            <a:off x="4943061" y="1160329"/>
            <a:ext cx="927652" cy="64633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14F2F8-DFC2-4122-88A2-9E1529A52F07}"/>
              </a:ext>
            </a:extLst>
          </p:cNvPr>
          <p:cNvCxnSpPr/>
          <p:nvPr/>
        </p:nvCxnSpPr>
        <p:spPr>
          <a:xfrm flipH="1">
            <a:off x="4094922" y="1806660"/>
            <a:ext cx="1126435" cy="7642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BBBC47-8EA8-4150-9922-B6422C6C287E}"/>
              </a:ext>
            </a:extLst>
          </p:cNvPr>
          <p:cNvSpPr txBox="1"/>
          <p:nvPr/>
        </p:nvSpPr>
        <p:spPr>
          <a:xfrm>
            <a:off x="1702238" y="3740954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£1 = 100p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49AD13-71FC-46E1-B493-CB562B6B06EC}"/>
              </a:ext>
            </a:extLst>
          </p:cNvPr>
          <p:cNvSpPr txBox="1"/>
          <p:nvPr/>
        </p:nvSpPr>
        <p:spPr>
          <a:xfrm>
            <a:off x="1702238" y="2846433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there are 100p in £1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61CB9C-1FC5-4F6F-9A49-AA7215A0FB00}"/>
              </a:ext>
            </a:extLst>
          </p:cNvPr>
          <p:cNvCxnSpPr>
            <a:cxnSpLocks/>
          </p:cNvCxnSpPr>
          <p:nvPr/>
        </p:nvCxnSpPr>
        <p:spPr>
          <a:xfrm>
            <a:off x="7195932" y="1742822"/>
            <a:ext cx="980659" cy="828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3AB051F-5F37-464F-AFD5-DA75298638BD}"/>
              </a:ext>
            </a:extLst>
          </p:cNvPr>
          <p:cNvSpPr txBox="1"/>
          <p:nvPr/>
        </p:nvSpPr>
        <p:spPr>
          <a:xfrm>
            <a:off x="6391851" y="2846432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23p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B8A7B9-918A-4C89-A6A7-323C5DB94561}"/>
              </a:ext>
            </a:extLst>
          </p:cNvPr>
          <p:cNvSpPr txBox="1"/>
          <p:nvPr/>
        </p:nvSpPr>
        <p:spPr>
          <a:xfrm>
            <a:off x="1824660" y="5073979"/>
            <a:ext cx="968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Altogether = 100p + 23p = 123p</a:t>
            </a:r>
          </a:p>
        </p:txBody>
      </p:sp>
    </p:spTree>
    <p:extLst>
      <p:ext uri="{BB962C8B-B14F-4D97-AF65-F5344CB8AC3E}">
        <p14:creationId xmlns:p14="http://schemas.microsoft.com/office/powerpoint/2010/main" val="33103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43587F-5EFB-4D13-BFCF-D033ACE0E334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pence are in….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A5F75-12B8-4A23-BE9C-C58C657AE629}"/>
              </a:ext>
            </a:extLst>
          </p:cNvPr>
          <p:cNvSpPr txBox="1"/>
          <p:nvPr/>
        </p:nvSpPr>
        <p:spPr>
          <a:xfrm>
            <a:off x="1549838" y="1160329"/>
            <a:ext cx="968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7030A0"/>
                </a:solidFill>
              </a:rPr>
              <a:t>£2 and 42 p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681D38-AE4F-41BA-B217-B6D7DEC18548}"/>
              </a:ext>
            </a:extLst>
          </p:cNvPr>
          <p:cNvSpPr/>
          <p:nvPr/>
        </p:nvSpPr>
        <p:spPr>
          <a:xfrm>
            <a:off x="4943061" y="1160329"/>
            <a:ext cx="927652" cy="64633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14F2F8-DFC2-4122-88A2-9E1529A52F07}"/>
              </a:ext>
            </a:extLst>
          </p:cNvPr>
          <p:cNvCxnSpPr/>
          <p:nvPr/>
        </p:nvCxnSpPr>
        <p:spPr>
          <a:xfrm flipH="1">
            <a:off x="4094922" y="1806660"/>
            <a:ext cx="1126435" cy="7642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BBBC47-8EA8-4150-9922-B6422C6C287E}"/>
              </a:ext>
            </a:extLst>
          </p:cNvPr>
          <p:cNvSpPr txBox="1"/>
          <p:nvPr/>
        </p:nvSpPr>
        <p:spPr>
          <a:xfrm>
            <a:off x="1702238" y="3740954"/>
            <a:ext cx="4540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£2 = 2 lots of £1</a:t>
            </a:r>
          </a:p>
          <a:p>
            <a:pPr algn="ctr"/>
            <a:r>
              <a:rPr lang="en-GB" sz="2400" dirty="0"/>
              <a:t>= 2 lots of 100p</a:t>
            </a:r>
          </a:p>
          <a:p>
            <a:pPr algn="ctr"/>
            <a:r>
              <a:rPr lang="en-GB" sz="2400" dirty="0"/>
              <a:t>100p + 100p = 200p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49AD13-71FC-46E1-B493-CB562B6B06EC}"/>
              </a:ext>
            </a:extLst>
          </p:cNvPr>
          <p:cNvSpPr txBox="1"/>
          <p:nvPr/>
        </p:nvSpPr>
        <p:spPr>
          <a:xfrm>
            <a:off x="1702238" y="2846433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there are 100p in £1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61CB9C-1FC5-4F6F-9A49-AA7215A0FB00}"/>
              </a:ext>
            </a:extLst>
          </p:cNvPr>
          <p:cNvCxnSpPr>
            <a:cxnSpLocks/>
          </p:cNvCxnSpPr>
          <p:nvPr/>
        </p:nvCxnSpPr>
        <p:spPr>
          <a:xfrm>
            <a:off x="7195932" y="1742822"/>
            <a:ext cx="980659" cy="828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3AB051F-5F37-464F-AFD5-DA75298638BD}"/>
              </a:ext>
            </a:extLst>
          </p:cNvPr>
          <p:cNvSpPr txBox="1"/>
          <p:nvPr/>
        </p:nvSpPr>
        <p:spPr>
          <a:xfrm>
            <a:off x="6391851" y="2846432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42p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B8A7B9-918A-4C89-A6A7-323C5DB94561}"/>
              </a:ext>
            </a:extLst>
          </p:cNvPr>
          <p:cNvSpPr txBox="1"/>
          <p:nvPr/>
        </p:nvSpPr>
        <p:spPr>
          <a:xfrm>
            <a:off x="1798156" y="5466838"/>
            <a:ext cx="968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Altogether = 200p + 42p = 242p</a:t>
            </a:r>
          </a:p>
        </p:txBody>
      </p:sp>
    </p:spTree>
    <p:extLst>
      <p:ext uri="{BB962C8B-B14F-4D97-AF65-F5344CB8AC3E}">
        <p14:creationId xmlns:p14="http://schemas.microsoft.com/office/powerpoint/2010/main" val="417156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43587F-5EFB-4D13-BFCF-D033ACE0E334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pence are in….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A5F75-12B8-4A23-BE9C-C58C657AE629}"/>
              </a:ext>
            </a:extLst>
          </p:cNvPr>
          <p:cNvSpPr txBox="1"/>
          <p:nvPr/>
        </p:nvSpPr>
        <p:spPr>
          <a:xfrm>
            <a:off x="1549838" y="1160329"/>
            <a:ext cx="968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7030A0"/>
                </a:solidFill>
              </a:rPr>
              <a:t>£4 and 68 p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681D38-AE4F-41BA-B217-B6D7DEC18548}"/>
              </a:ext>
            </a:extLst>
          </p:cNvPr>
          <p:cNvSpPr/>
          <p:nvPr/>
        </p:nvSpPr>
        <p:spPr>
          <a:xfrm>
            <a:off x="4943061" y="1160329"/>
            <a:ext cx="927652" cy="64633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14F2F8-DFC2-4122-88A2-9E1529A52F07}"/>
              </a:ext>
            </a:extLst>
          </p:cNvPr>
          <p:cNvCxnSpPr/>
          <p:nvPr/>
        </p:nvCxnSpPr>
        <p:spPr>
          <a:xfrm flipH="1">
            <a:off x="4094922" y="1806660"/>
            <a:ext cx="1126435" cy="7642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BBBBC47-8EA8-4150-9922-B6422C6C287E}"/>
              </a:ext>
            </a:extLst>
          </p:cNvPr>
          <p:cNvSpPr txBox="1"/>
          <p:nvPr/>
        </p:nvSpPr>
        <p:spPr>
          <a:xfrm>
            <a:off x="1338470" y="3740954"/>
            <a:ext cx="49042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£4 = 4 lots of £1</a:t>
            </a:r>
          </a:p>
          <a:p>
            <a:pPr algn="ctr"/>
            <a:r>
              <a:rPr lang="en-GB" sz="2400" dirty="0"/>
              <a:t>= 4 lots of 100p</a:t>
            </a:r>
          </a:p>
          <a:p>
            <a:pPr algn="ctr"/>
            <a:r>
              <a:rPr lang="en-GB" sz="2000" dirty="0"/>
              <a:t>100p + 100p +100p + 100p  = 400p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49AD13-71FC-46E1-B493-CB562B6B06EC}"/>
              </a:ext>
            </a:extLst>
          </p:cNvPr>
          <p:cNvSpPr txBox="1"/>
          <p:nvPr/>
        </p:nvSpPr>
        <p:spPr>
          <a:xfrm>
            <a:off x="1702238" y="2846433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there are 100p in £1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61CB9C-1FC5-4F6F-9A49-AA7215A0FB00}"/>
              </a:ext>
            </a:extLst>
          </p:cNvPr>
          <p:cNvCxnSpPr>
            <a:cxnSpLocks/>
          </p:cNvCxnSpPr>
          <p:nvPr/>
        </p:nvCxnSpPr>
        <p:spPr>
          <a:xfrm>
            <a:off x="7195932" y="1742822"/>
            <a:ext cx="980659" cy="828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3AB051F-5F37-464F-AFD5-DA75298638BD}"/>
              </a:ext>
            </a:extLst>
          </p:cNvPr>
          <p:cNvSpPr txBox="1"/>
          <p:nvPr/>
        </p:nvSpPr>
        <p:spPr>
          <a:xfrm>
            <a:off x="6391851" y="2846432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68p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B8A7B9-918A-4C89-A6A7-323C5DB94561}"/>
              </a:ext>
            </a:extLst>
          </p:cNvPr>
          <p:cNvSpPr txBox="1"/>
          <p:nvPr/>
        </p:nvSpPr>
        <p:spPr>
          <a:xfrm>
            <a:off x="1798156" y="5466838"/>
            <a:ext cx="968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Altogether = 400p + 68p = 468p</a:t>
            </a:r>
          </a:p>
        </p:txBody>
      </p:sp>
    </p:spTree>
    <p:extLst>
      <p:ext uri="{BB962C8B-B14F-4D97-AF65-F5344CB8AC3E}">
        <p14:creationId xmlns:p14="http://schemas.microsoft.com/office/powerpoint/2010/main" val="358349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4F228D-8A18-4DBD-8E90-E29C29DA8445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Convert into pounds and pence.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9DADF-0850-4446-B6EF-82ADAC257503}"/>
              </a:ext>
            </a:extLst>
          </p:cNvPr>
          <p:cNvSpPr txBox="1"/>
          <p:nvPr/>
        </p:nvSpPr>
        <p:spPr>
          <a:xfrm>
            <a:off x="1549838" y="1279599"/>
            <a:ext cx="96840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</a:rPr>
              <a:t>156p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4830C6-50DC-4255-9624-B2EA77680EBB}"/>
              </a:ext>
            </a:extLst>
          </p:cNvPr>
          <p:cNvSpPr txBox="1"/>
          <p:nvPr/>
        </p:nvSpPr>
        <p:spPr>
          <a:xfrm>
            <a:off x="5632174" y="835933"/>
            <a:ext cx="1285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7030A0"/>
                </a:solidFill>
              </a:rPr>
              <a:t>HTO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AF7C1A1-44CE-4835-AF65-729FA4F4BEDA}"/>
              </a:ext>
            </a:extLst>
          </p:cNvPr>
          <p:cNvCxnSpPr/>
          <p:nvPr/>
        </p:nvCxnSpPr>
        <p:spPr>
          <a:xfrm flipH="1">
            <a:off x="3246783" y="1987485"/>
            <a:ext cx="2650434" cy="8617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82BAE99-AB8C-44C5-B79A-A5957879957E}"/>
              </a:ext>
            </a:extLst>
          </p:cNvPr>
          <p:cNvSpPr txBox="1"/>
          <p:nvPr/>
        </p:nvSpPr>
        <p:spPr>
          <a:xfrm>
            <a:off x="1450447" y="2849217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there are 100p in £1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63C20-E4EC-4168-B0EA-9C8C4A4EFA63}"/>
              </a:ext>
            </a:extLst>
          </p:cNvPr>
          <p:cNvSpPr txBox="1"/>
          <p:nvPr/>
        </p:nvSpPr>
        <p:spPr>
          <a:xfrm>
            <a:off x="1450447" y="3429000"/>
            <a:ext cx="4540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number of hundreds are the amount of pounds we have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BE5DEA1-F949-403D-B63A-398EEF515364}"/>
              </a:ext>
            </a:extLst>
          </p:cNvPr>
          <p:cNvSpPr/>
          <p:nvPr/>
        </p:nvSpPr>
        <p:spPr>
          <a:xfrm>
            <a:off x="5738191" y="1430127"/>
            <a:ext cx="352171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D08DBE-CFB7-4BA2-9A58-DD73250E6E8C}"/>
              </a:ext>
            </a:extLst>
          </p:cNvPr>
          <p:cNvSpPr txBox="1"/>
          <p:nvPr/>
        </p:nvSpPr>
        <p:spPr>
          <a:xfrm>
            <a:off x="1549838" y="4341672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We have 100 = £1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F3EC2B-0FE0-455F-8177-316DC4B77DDE}"/>
              </a:ext>
            </a:extLst>
          </p:cNvPr>
          <p:cNvCxnSpPr>
            <a:cxnSpLocks/>
          </p:cNvCxnSpPr>
          <p:nvPr/>
        </p:nvCxnSpPr>
        <p:spPr>
          <a:xfrm>
            <a:off x="6626087" y="1913027"/>
            <a:ext cx="1417983" cy="1010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AB9FAB-3B4B-45C8-A9BC-119B6058A3C8}"/>
              </a:ext>
            </a:extLst>
          </p:cNvPr>
          <p:cNvSpPr txBox="1"/>
          <p:nvPr/>
        </p:nvSpPr>
        <p:spPr>
          <a:xfrm>
            <a:off x="6679096" y="2923676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many pence are left over?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DC21E57-57CA-463E-9128-E346F90F82C0}"/>
              </a:ext>
            </a:extLst>
          </p:cNvPr>
          <p:cNvSpPr/>
          <p:nvPr/>
        </p:nvSpPr>
        <p:spPr>
          <a:xfrm>
            <a:off x="6090362" y="1430127"/>
            <a:ext cx="693762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A8BD4F-BFF2-4536-81E5-670850B8630A}"/>
              </a:ext>
            </a:extLst>
          </p:cNvPr>
          <p:cNvSpPr txBox="1"/>
          <p:nvPr/>
        </p:nvSpPr>
        <p:spPr>
          <a:xfrm>
            <a:off x="6784124" y="4029144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56p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C3AFE8-DAB5-4076-A96C-9105621624E1}"/>
              </a:ext>
            </a:extLst>
          </p:cNvPr>
          <p:cNvSpPr txBox="1"/>
          <p:nvPr/>
        </p:nvSpPr>
        <p:spPr>
          <a:xfrm>
            <a:off x="1798156" y="5466838"/>
            <a:ext cx="968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Altogether = £1 and 56p</a:t>
            </a:r>
          </a:p>
        </p:txBody>
      </p:sp>
    </p:spTree>
    <p:extLst>
      <p:ext uri="{BB962C8B-B14F-4D97-AF65-F5344CB8AC3E}">
        <p14:creationId xmlns:p14="http://schemas.microsoft.com/office/powerpoint/2010/main" val="370907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/>
      <p:bldP spid="13" grpId="0"/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4F228D-8A18-4DBD-8E90-E29C29DA8445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Convert into pounds and pence.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9DADF-0850-4446-B6EF-82ADAC257503}"/>
              </a:ext>
            </a:extLst>
          </p:cNvPr>
          <p:cNvSpPr txBox="1"/>
          <p:nvPr/>
        </p:nvSpPr>
        <p:spPr>
          <a:xfrm>
            <a:off x="1549838" y="1279599"/>
            <a:ext cx="96840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</a:rPr>
              <a:t>238p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4830C6-50DC-4255-9624-B2EA77680EBB}"/>
              </a:ext>
            </a:extLst>
          </p:cNvPr>
          <p:cNvSpPr txBox="1"/>
          <p:nvPr/>
        </p:nvSpPr>
        <p:spPr>
          <a:xfrm>
            <a:off x="5632174" y="835933"/>
            <a:ext cx="1285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7030A0"/>
                </a:solidFill>
              </a:rPr>
              <a:t>HTO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AF7C1A1-44CE-4835-AF65-729FA4F4BEDA}"/>
              </a:ext>
            </a:extLst>
          </p:cNvPr>
          <p:cNvCxnSpPr/>
          <p:nvPr/>
        </p:nvCxnSpPr>
        <p:spPr>
          <a:xfrm flipH="1">
            <a:off x="3246783" y="1987485"/>
            <a:ext cx="2650434" cy="8617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82BAE99-AB8C-44C5-B79A-A5957879957E}"/>
              </a:ext>
            </a:extLst>
          </p:cNvPr>
          <p:cNvSpPr txBox="1"/>
          <p:nvPr/>
        </p:nvSpPr>
        <p:spPr>
          <a:xfrm>
            <a:off x="1450447" y="2849217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there are 100p in £1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63C20-E4EC-4168-B0EA-9C8C4A4EFA63}"/>
              </a:ext>
            </a:extLst>
          </p:cNvPr>
          <p:cNvSpPr txBox="1"/>
          <p:nvPr/>
        </p:nvSpPr>
        <p:spPr>
          <a:xfrm>
            <a:off x="1450447" y="3429000"/>
            <a:ext cx="4540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number of hundreds are the amount of pounds we have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BE5DEA1-F949-403D-B63A-398EEF515364}"/>
              </a:ext>
            </a:extLst>
          </p:cNvPr>
          <p:cNvSpPr/>
          <p:nvPr/>
        </p:nvSpPr>
        <p:spPr>
          <a:xfrm>
            <a:off x="5738191" y="1430127"/>
            <a:ext cx="352171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D08DBE-CFB7-4BA2-9A58-DD73250E6E8C}"/>
              </a:ext>
            </a:extLst>
          </p:cNvPr>
          <p:cNvSpPr txBox="1"/>
          <p:nvPr/>
        </p:nvSpPr>
        <p:spPr>
          <a:xfrm>
            <a:off x="1549838" y="4341672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We have 200 = £2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F3EC2B-0FE0-455F-8177-316DC4B77DDE}"/>
              </a:ext>
            </a:extLst>
          </p:cNvPr>
          <p:cNvCxnSpPr>
            <a:cxnSpLocks/>
          </p:cNvCxnSpPr>
          <p:nvPr/>
        </p:nvCxnSpPr>
        <p:spPr>
          <a:xfrm>
            <a:off x="6626087" y="1913027"/>
            <a:ext cx="1417983" cy="1010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AB9FAB-3B4B-45C8-A9BC-119B6058A3C8}"/>
              </a:ext>
            </a:extLst>
          </p:cNvPr>
          <p:cNvSpPr txBox="1"/>
          <p:nvPr/>
        </p:nvSpPr>
        <p:spPr>
          <a:xfrm>
            <a:off x="6679096" y="2923676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many pence are left over?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DC21E57-57CA-463E-9128-E346F90F82C0}"/>
              </a:ext>
            </a:extLst>
          </p:cNvPr>
          <p:cNvSpPr/>
          <p:nvPr/>
        </p:nvSpPr>
        <p:spPr>
          <a:xfrm>
            <a:off x="6090362" y="1430127"/>
            <a:ext cx="693762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A8BD4F-BFF2-4536-81E5-670850B8630A}"/>
              </a:ext>
            </a:extLst>
          </p:cNvPr>
          <p:cNvSpPr txBox="1"/>
          <p:nvPr/>
        </p:nvSpPr>
        <p:spPr>
          <a:xfrm>
            <a:off x="6784124" y="4029144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38p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C3AFE8-DAB5-4076-A96C-9105621624E1}"/>
              </a:ext>
            </a:extLst>
          </p:cNvPr>
          <p:cNvSpPr txBox="1"/>
          <p:nvPr/>
        </p:nvSpPr>
        <p:spPr>
          <a:xfrm>
            <a:off x="1798156" y="5466838"/>
            <a:ext cx="968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Altogether = £2 and 83p</a:t>
            </a:r>
          </a:p>
        </p:txBody>
      </p:sp>
    </p:spTree>
    <p:extLst>
      <p:ext uri="{BB962C8B-B14F-4D97-AF65-F5344CB8AC3E}">
        <p14:creationId xmlns:p14="http://schemas.microsoft.com/office/powerpoint/2010/main" val="108643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/>
      <p:bldP spid="13" grpId="0"/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4F228D-8A18-4DBD-8E90-E29C29DA8445}"/>
              </a:ext>
            </a:extLst>
          </p:cNvPr>
          <p:cNvSpPr txBox="1"/>
          <p:nvPr/>
        </p:nvSpPr>
        <p:spPr>
          <a:xfrm>
            <a:off x="1549838" y="318816"/>
            <a:ext cx="968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Convert into pounds and pence.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9DADF-0850-4446-B6EF-82ADAC257503}"/>
              </a:ext>
            </a:extLst>
          </p:cNvPr>
          <p:cNvSpPr txBox="1"/>
          <p:nvPr/>
        </p:nvSpPr>
        <p:spPr>
          <a:xfrm>
            <a:off x="1549838" y="1279599"/>
            <a:ext cx="96840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</a:rPr>
              <a:t>605p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4830C6-50DC-4255-9624-B2EA77680EBB}"/>
              </a:ext>
            </a:extLst>
          </p:cNvPr>
          <p:cNvSpPr txBox="1"/>
          <p:nvPr/>
        </p:nvSpPr>
        <p:spPr>
          <a:xfrm>
            <a:off x="5632174" y="835933"/>
            <a:ext cx="1285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7030A0"/>
                </a:solidFill>
              </a:rPr>
              <a:t>HTO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AF7C1A1-44CE-4835-AF65-729FA4F4BEDA}"/>
              </a:ext>
            </a:extLst>
          </p:cNvPr>
          <p:cNvCxnSpPr/>
          <p:nvPr/>
        </p:nvCxnSpPr>
        <p:spPr>
          <a:xfrm flipH="1">
            <a:off x="3246783" y="1987485"/>
            <a:ext cx="2650434" cy="8617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82BAE99-AB8C-44C5-B79A-A5957879957E}"/>
              </a:ext>
            </a:extLst>
          </p:cNvPr>
          <p:cNvSpPr txBox="1"/>
          <p:nvPr/>
        </p:nvSpPr>
        <p:spPr>
          <a:xfrm>
            <a:off x="1450447" y="2849217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Remember there are 100p in £1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963C20-E4EC-4168-B0EA-9C8C4A4EFA63}"/>
              </a:ext>
            </a:extLst>
          </p:cNvPr>
          <p:cNvSpPr txBox="1"/>
          <p:nvPr/>
        </p:nvSpPr>
        <p:spPr>
          <a:xfrm>
            <a:off x="1450447" y="3429000"/>
            <a:ext cx="4540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number of hundreds are the amount of pounds we have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BE5DEA1-F949-403D-B63A-398EEF515364}"/>
              </a:ext>
            </a:extLst>
          </p:cNvPr>
          <p:cNvSpPr/>
          <p:nvPr/>
        </p:nvSpPr>
        <p:spPr>
          <a:xfrm>
            <a:off x="5738191" y="1430127"/>
            <a:ext cx="352171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D08DBE-CFB7-4BA2-9A58-DD73250E6E8C}"/>
              </a:ext>
            </a:extLst>
          </p:cNvPr>
          <p:cNvSpPr txBox="1"/>
          <p:nvPr/>
        </p:nvSpPr>
        <p:spPr>
          <a:xfrm>
            <a:off x="1549838" y="4341672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We have 600 = £6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5F3EC2B-0FE0-455F-8177-316DC4B77DDE}"/>
              </a:ext>
            </a:extLst>
          </p:cNvPr>
          <p:cNvCxnSpPr>
            <a:cxnSpLocks/>
          </p:cNvCxnSpPr>
          <p:nvPr/>
        </p:nvCxnSpPr>
        <p:spPr>
          <a:xfrm>
            <a:off x="6626087" y="1913027"/>
            <a:ext cx="1417983" cy="1010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9AB9FAB-3B4B-45C8-A9BC-119B6058A3C8}"/>
              </a:ext>
            </a:extLst>
          </p:cNvPr>
          <p:cNvSpPr txBox="1"/>
          <p:nvPr/>
        </p:nvSpPr>
        <p:spPr>
          <a:xfrm>
            <a:off x="6679096" y="2923676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How many pence are left over?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DC21E57-57CA-463E-9128-E346F90F82C0}"/>
              </a:ext>
            </a:extLst>
          </p:cNvPr>
          <p:cNvSpPr/>
          <p:nvPr/>
        </p:nvSpPr>
        <p:spPr>
          <a:xfrm>
            <a:off x="6090362" y="1430127"/>
            <a:ext cx="693762" cy="48289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A8BD4F-BFF2-4536-81E5-670850B8630A}"/>
              </a:ext>
            </a:extLst>
          </p:cNvPr>
          <p:cNvSpPr txBox="1"/>
          <p:nvPr/>
        </p:nvSpPr>
        <p:spPr>
          <a:xfrm>
            <a:off x="6784124" y="4029144"/>
            <a:ext cx="4540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5p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C3AFE8-DAB5-4076-A96C-9105621624E1}"/>
              </a:ext>
            </a:extLst>
          </p:cNvPr>
          <p:cNvSpPr txBox="1"/>
          <p:nvPr/>
        </p:nvSpPr>
        <p:spPr>
          <a:xfrm>
            <a:off x="1798156" y="5466838"/>
            <a:ext cx="9684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Altogether = £6 and 5p</a:t>
            </a:r>
          </a:p>
        </p:txBody>
      </p:sp>
    </p:spTree>
    <p:extLst>
      <p:ext uri="{BB962C8B-B14F-4D97-AF65-F5344CB8AC3E}">
        <p14:creationId xmlns:p14="http://schemas.microsoft.com/office/powerpoint/2010/main" val="29395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/>
      <p:bldP spid="13" grpId="0"/>
      <p:bldP spid="14" grpId="0" animBg="1"/>
      <p:bldP spid="15" grpId="0"/>
      <p:bldP spid="16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349</TotalTime>
  <Words>378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3 – Money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40</cp:revision>
  <dcterms:created xsi:type="dcterms:W3CDTF">2020-03-20T11:22:32Z</dcterms:created>
  <dcterms:modified xsi:type="dcterms:W3CDTF">2020-04-07T18:02:31Z</dcterms:modified>
</cp:coreProperties>
</file>