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342" r:id="rId6"/>
    <p:sldId id="338" r:id="rId7"/>
    <p:sldId id="305" r:id="rId8"/>
    <p:sldId id="339" r:id="rId9"/>
    <p:sldId id="340" r:id="rId10"/>
    <p:sldId id="308" r:id="rId11"/>
    <p:sldId id="309" r:id="rId12"/>
    <p:sldId id="310" r:id="rId13"/>
    <p:sldId id="34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85D1"/>
    <a:srgbClr val="FFD653"/>
    <a:srgbClr val="FF89C4"/>
    <a:srgbClr val="79FF79"/>
    <a:srgbClr val="0DE4FB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B508D-9EF6-4889-9DE2-9C4222D85507}" v="224" dt="2019-03-21T14:07:57.821"/>
    <p1510:client id="{E2C20845-3DC6-440F-B82E-0F0D84DA7234}" v="149" dt="2019-03-21T15:51:28.0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F3B7D-8C92-4D8A-9B56-7FEAD3D25F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8 Lesson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59DBD-4B8E-4F3F-A827-565A1A6C2D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Equivalent fractions 1</a:t>
            </a:r>
          </a:p>
        </p:txBody>
      </p:sp>
    </p:spTree>
    <p:extLst>
      <p:ext uri="{BB962C8B-B14F-4D97-AF65-F5344CB8AC3E}">
        <p14:creationId xmlns:p14="http://schemas.microsoft.com/office/powerpoint/2010/main" val="3278737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statements.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209675"/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1209675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marL="452438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BB6A2A7-0B30-4165-9E69-A4D712D34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601761"/>
              </p:ext>
            </p:extLst>
          </p:nvPr>
        </p:nvGraphicFramePr>
        <p:xfrm>
          <a:off x="1833554" y="2687562"/>
          <a:ext cx="1895040" cy="140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43169E2-5ABE-461C-8D89-BB4BACB1B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070013"/>
              </p:ext>
            </p:extLst>
          </p:nvPr>
        </p:nvGraphicFramePr>
        <p:xfrm>
          <a:off x="5438146" y="2687562"/>
          <a:ext cx="1895040" cy="140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835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2C0C2CD-AAE2-491A-885E-DB0DAD5C49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047FF8B4-3204-4BE9-A8D4-E0B5B6BB40A4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lvl="0"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Look at the fractions below… do you think any of them are the same?</a:t>
            </a:r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fontAlgn="base">
              <a:defRPr/>
            </a:pP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127FEA28-E919-47CF-9889-D3607811BE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700959"/>
              </p:ext>
            </p:extLst>
          </p:nvPr>
        </p:nvGraphicFramePr>
        <p:xfrm>
          <a:off x="1992238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CDBD6070-1FCB-40DF-8F41-8D82098296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3801428"/>
              </p:ext>
            </p:extLst>
          </p:nvPr>
        </p:nvGraphicFramePr>
        <p:xfrm>
          <a:off x="4251960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7CC421D-A33B-47D0-B759-8756D63B6C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2145714"/>
              </p:ext>
            </p:extLst>
          </p:nvPr>
        </p:nvGraphicFramePr>
        <p:xfrm>
          <a:off x="6511682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186708C5-C17C-4562-8D11-2665290A2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298774"/>
              </p:ext>
            </p:extLst>
          </p:nvPr>
        </p:nvGraphicFramePr>
        <p:xfrm>
          <a:off x="5501681" y="3938200"/>
          <a:ext cx="618903" cy="96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301">
                  <a:extLst>
                    <a:ext uri="{9D8B030D-6E8A-4147-A177-3AD203B41FA5}">
                      <a16:colId xmlns:a16="http://schemas.microsoft.com/office/drawing/2014/main" val="1412222626"/>
                    </a:ext>
                  </a:extLst>
                </a:gridCol>
                <a:gridCol w="206301">
                  <a:extLst>
                    <a:ext uri="{9D8B030D-6E8A-4147-A177-3AD203B41FA5}">
                      <a16:colId xmlns:a16="http://schemas.microsoft.com/office/drawing/2014/main" val="3689592661"/>
                    </a:ext>
                  </a:extLst>
                </a:gridCol>
                <a:gridCol w="206301">
                  <a:extLst>
                    <a:ext uri="{9D8B030D-6E8A-4147-A177-3AD203B41FA5}">
                      <a16:colId xmlns:a16="http://schemas.microsoft.com/office/drawing/2014/main" val="1430326153"/>
                    </a:ext>
                  </a:extLst>
                </a:gridCol>
              </a:tblGrid>
              <a:tr h="961864"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FF7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42512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343E9FC1-5916-4561-9E4F-C4C0A5FADE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7076868"/>
              </p:ext>
            </p:extLst>
          </p:nvPr>
        </p:nvGraphicFramePr>
        <p:xfrm>
          <a:off x="7053117" y="3615828"/>
          <a:ext cx="748872" cy="96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18">
                  <a:extLst>
                    <a:ext uri="{9D8B030D-6E8A-4147-A177-3AD203B41FA5}">
                      <a16:colId xmlns:a16="http://schemas.microsoft.com/office/drawing/2014/main" val="1960394799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2981313831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4052870339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2977253126"/>
                    </a:ext>
                  </a:extLst>
                </a:gridCol>
              </a:tblGrid>
              <a:tr h="961864"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9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62554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BC6C54B8-BE49-4CB1-9556-95EB7B223D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27441"/>
              </p:ext>
            </p:extLst>
          </p:nvPr>
        </p:nvGraphicFramePr>
        <p:xfrm>
          <a:off x="1278462" y="4376042"/>
          <a:ext cx="1605267" cy="282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696">
                  <a:extLst>
                    <a:ext uri="{9D8B030D-6E8A-4147-A177-3AD203B41FA5}">
                      <a16:colId xmlns:a16="http://schemas.microsoft.com/office/drawing/2014/main" val="3524524497"/>
                    </a:ext>
                  </a:extLst>
                </a:gridCol>
                <a:gridCol w="1088571">
                  <a:extLst>
                    <a:ext uri="{9D8B030D-6E8A-4147-A177-3AD203B41FA5}">
                      <a16:colId xmlns:a16="http://schemas.microsoft.com/office/drawing/2014/main" val="155955327"/>
                    </a:ext>
                  </a:extLst>
                </a:gridCol>
              </a:tblGrid>
              <a:tr h="27651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24078" marR="24078" marT="34350" marB="343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24078" marR="24078" marT="34350" marB="343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3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23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3B276D7-4184-4301-85C8-35A442EDA8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43658"/>
            <a:ext cx="8913124" cy="632210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74AD33B-5A44-4C9C-9827-80A95735E493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Introduction</a:t>
            </a:r>
          </a:p>
          <a:p>
            <a:pPr lvl="0" algn="ctr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lvl="0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Do they all match up? Explain why/why not.</a:t>
            </a:r>
          </a:p>
          <a:p>
            <a:pPr lvl="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This shape does not match as it has not been split into 2 equal parts. </a:t>
            </a:r>
          </a:p>
          <a:p>
            <a:pPr lvl="0"/>
            <a:endParaRPr lang="en-GB" sz="28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  <a:p>
            <a:pPr lvl="0"/>
            <a:b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fontAlgn="base">
              <a:defRPr/>
            </a:pPr>
            <a:endParaRPr lang="en-GB" sz="1400" dirty="0">
              <a:solidFill>
                <a:prstClr val="black"/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C7EF59C9-7A3B-4A76-B498-F412E69A17F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992238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E1DDA1C4-02F6-49A7-8331-DD13CB2FA84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51960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A34B2806-C6CB-4A48-A27C-55F4CEE564C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511682" y="1397893"/>
          <a:ext cx="640080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008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B77A941A-044A-4009-9658-8CBC13F3F26D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115314" y="2339145"/>
          <a:ext cx="618903" cy="96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6301">
                  <a:extLst>
                    <a:ext uri="{9D8B030D-6E8A-4147-A177-3AD203B41FA5}">
                      <a16:colId xmlns:a16="http://schemas.microsoft.com/office/drawing/2014/main" val="1412222626"/>
                    </a:ext>
                  </a:extLst>
                </a:gridCol>
                <a:gridCol w="206301">
                  <a:extLst>
                    <a:ext uri="{9D8B030D-6E8A-4147-A177-3AD203B41FA5}">
                      <a16:colId xmlns:a16="http://schemas.microsoft.com/office/drawing/2014/main" val="3689592661"/>
                    </a:ext>
                  </a:extLst>
                </a:gridCol>
                <a:gridCol w="206301">
                  <a:extLst>
                    <a:ext uri="{9D8B030D-6E8A-4147-A177-3AD203B41FA5}">
                      <a16:colId xmlns:a16="http://schemas.microsoft.com/office/drawing/2014/main" val="1430326153"/>
                    </a:ext>
                  </a:extLst>
                </a:gridCol>
              </a:tblGrid>
              <a:tr h="961864"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9FF7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9283" marR="9283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425122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048466F8-71C9-46B2-A8F2-F22250AD275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45149" y="2322131"/>
          <a:ext cx="748872" cy="9618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7218">
                  <a:extLst>
                    <a:ext uri="{9D8B030D-6E8A-4147-A177-3AD203B41FA5}">
                      <a16:colId xmlns:a16="http://schemas.microsoft.com/office/drawing/2014/main" val="1960394799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2981313831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4052870339"/>
                    </a:ext>
                  </a:extLst>
                </a:gridCol>
                <a:gridCol w="187218">
                  <a:extLst>
                    <a:ext uri="{9D8B030D-6E8A-4147-A177-3AD203B41FA5}">
                      <a16:colId xmlns:a16="http://schemas.microsoft.com/office/drawing/2014/main" val="2977253126"/>
                    </a:ext>
                  </a:extLst>
                </a:gridCol>
              </a:tblGrid>
              <a:tr h="961864"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9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700" dirty="0"/>
                    </a:p>
                  </a:txBody>
                  <a:tcPr marL="11232" marR="11232" marT="118587" marB="11858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762554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D16DB324-F477-4E24-B638-ED6F72F8AD5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688287" y="5809141"/>
          <a:ext cx="1605267" cy="282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6696">
                  <a:extLst>
                    <a:ext uri="{9D8B030D-6E8A-4147-A177-3AD203B41FA5}">
                      <a16:colId xmlns:a16="http://schemas.microsoft.com/office/drawing/2014/main" val="3524524497"/>
                    </a:ext>
                  </a:extLst>
                </a:gridCol>
                <a:gridCol w="1088571">
                  <a:extLst>
                    <a:ext uri="{9D8B030D-6E8A-4147-A177-3AD203B41FA5}">
                      <a16:colId xmlns:a16="http://schemas.microsoft.com/office/drawing/2014/main" val="155955327"/>
                    </a:ext>
                  </a:extLst>
                </a:gridCol>
              </a:tblGrid>
              <a:tr h="27651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24078" marR="24078" marT="34350" marB="343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 marL="24078" marR="24078" marT="34350" marB="3435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83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7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shown you what the images represent…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2A936EC-8582-4671-87F5-BCC552B2B1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958465"/>
              </p:ext>
            </p:extLst>
          </p:nvPr>
        </p:nvGraphicFramePr>
        <p:xfrm>
          <a:off x="3267629" y="4450989"/>
          <a:ext cx="2608742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864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481411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  <a:gridCol w="481411">
                  <a:extLst>
                    <a:ext uri="{9D8B030D-6E8A-4147-A177-3AD203B41FA5}">
                      <a16:colId xmlns:a16="http://schemas.microsoft.com/office/drawing/2014/main" val="186349028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82880933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9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B96F01B-535F-4689-A8A6-16A8406634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132885"/>
              </p:ext>
            </p:extLst>
          </p:nvPr>
        </p:nvGraphicFramePr>
        <p:xfrm>
          <a:off x="2400804" y="1643269"/>
          <a:ext cx="4342392" cy="2463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2487">
                  <a:extLst>
                    <a:ext uri="{9D8B030D-6E8A-4147-A177-3AD203B41FA5}">
                      <a16:colId xmlns:a16="http://schemas.microsoft.com/office/drawing/2014/main" val="2531010554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1771597958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1316012838"/>
                    </a:ext>
                  </a:extLst>
                </a:gridCol>
                <a:gridCol w="482487">
                  <a:extLst>
                    <a:ext uri="{9D8B030D-6E8A-4147-A177-3AD203B41FA5}">
                      <a16:colId xmlns:a16="http://schemas.microsoft.com/office/drawing/2014/main" val="948738041"/>
                    </a:ext>
                  </a:extLst>
                </a:gridCol>
                <a:gridCol w="482487">
                  <a:extLst>
                    <a:ext uri="{9D8B030D-6E8A-4147-A177-3AD203B41FA5}">
                      <a16:colId xmlns:a16="http://schemas.microsoft.com/office/drawing/2014/main" val="490066921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2013181578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493949523"/>
                    </a:ext>
                  </a:extLst>
                </a:gridCol>
                <a:gridCol w="482487">
                  <a:extLst>
                    <a:ext uri="{9D8B030D-6E8A-4147-A177-3AD203B41FA5}">
                      <a16:colId xmlns:a16="http://schemas.microsoft.com/office/drawing/2014/main" val="2239821861"/>
                    </a:ext>
                  </a:extLst>
                </a:gridCol>
                <a:gridCol w="482487">
                  <a:extLst>
                    <a:ext uri="{9D8B030D-6E8A-4147-A177-3AD203B41FA5}">
                      <a16:colId xmlns:a16="http://schemas.microsoft.com/office/drawing/2014/main" val="27517668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1512968974"/>
                    </a:ext>
                  </a:extLst>
                </a:gridCol>
                <a:gridCol w="241245">
                  <a:extLst>
                    <a:ext uri="{9D8B030D-6E8A-4147-A177-3AD203B41FA5}">
                      <a16:colId xmlns:a16="http://schemas.microsoft.com/office/drawing/2014/main" val="1990494832"/>
                    </a:ext>
                  </a:extLst>
                </a:gridCol>
                <a:gridCol w="482487">
                  <a:extLst>
                    <a:ext uri="{9D8B030D-6E8A-4147-A177-3AD203B41FA5}">
                      <a16:colId xmlns:a16="http://schemas.microsoft.com/office/drawing/2014/main" val="3809459109"/>
                    </a:ext>
                  </a:extLst>
                </a:gridCol>
              </a:tblGrid>
              <a:tr h="670416">
                <a:tc gridSpan="4"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en-US" sz="10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446813"/>
                  </a:ext>
                </a:extLst>
              </a:tr>
              <a:tr h="226036">
                <a:tc gridSpan="1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37617"/>
                  </a:ext>
                </a:extLst>
              </a:tr>
              <a:tr h="670416"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5950069"/>
                  </a:ext>
                </a:extLst>
              </a:tr>
              <a:tr h="226036">
                <a:tc gridSpan="1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077046"/>
                  </a:ext>
                </a:extLst>
              </a:tr>
              <a:tr h="670416"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FF5D5D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" dirty="0">
                        <a:latin typeface="SassoonCRInfantMedium" panose="02000603020000020003" pitchFamily="2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957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0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shapes show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equivalent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fifths?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Equivalent means the same.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6C867-8548-498E-9130-3DC5D5FFE6F4}"/>
              </a:ext>
            </a:extLst>
          </p:cNvPr>
          <p:cNvSpPr txBox="1"/>
          <p:nvPr/>
        </p:nvSpPr>
        <p:spPr>
          <a:xfrm>
            <a:off x="1880197" y="1733224"/>
            <a:ext cx="1766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Shape A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0B8381-2010-4215-A5EF-6730AA0A2101}"/>
              </a:ext>
            </a:extLst>
          </p:cNvPr>
          <p:cNvSpPr txBox="1"/>
          <p:nvPr/>
        </p:nvSpPr>
        <p:spPr>
          <a:xfrm>
            <a:off x="5289230" y="1836218"/>
            <a:ext cx="1692581" cy="53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Shape B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AE9D8A-07DE-4AC4-8F5C-D624DCB65279}"/>
              </a:ext>
            </a:extLst>
          </p:cNvPr>
          <p:cNvSpPr txBox="1"/>
          <p:nvPr/>
        </p:nvSpPr>
        <p:spPr>
          <a:xfrm>
            <a:off x="3662066" y="4296098"/>
            <a:ext cx="1656326" cy="53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latin typeface="Century Gothic" panose="020B0502020202020204" pitchFamily="34" charset="0"/>
              </a:rPr>
              <a:t>Shape C</a:t>
            </a:r>
            <a:endParaRPr lang="en-US" sz="28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06FD22-2B29-40CD-9B99-35D9FB12E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624845"/>
              </p:ext>
            </p:extLst>
          </p:nvPr>
        </p:nvGraphicFramePr>
        <p:xfrm>
          <a:off x="1636798" y="2407252"/>
          <a:ext cx="2136615" cy="144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23">
                  <a:extLst>
                    <a:ext uri="{9D8B030D-6E8A-4147-A177-3AD203B41FA5}">
                      <a16:colId xmlns:a16="http://schemas.microsoft.com/office/drawing/2014/main" val="3225454628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3179135872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1293059812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655832835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524929338"/>
                    </a:ext>
                  </a:extLst>
                </a:gridCol>
              </a:tblGrid>
              <a:tr h="722663"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50733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7178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2D4173-7632-4B0D-967F-8C2A6A38B5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109940"/>
              </p:ext>
            </p:extLst>
          </p:nvPr>
        </p:nvGraphicFramePr>
        <p:xfrm>
          <a:off x="3016738" y="4854388"/>
          <a:ext cx="2843840" cy="656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384">
                  <a:extLst>
                    <a:ext uri="{9D8B030D-6E8A-4147-A177-3AD203B41FA5}">
                      <a16:colId xmlns:a16="http://schemas.microsoft.com/office/drawing/2014/main" val="533800466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60392324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4052612594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402568178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94947258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02251118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2456868695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52049466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92022992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2164690045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rgbClr val="DB85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58816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9BAE27-651A-4683-B358-62AB683B9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140258"/>
              </p:ext>
            </p:extLst>
          </p:nvPr>
        </p:nvGraphicFramePr>
        <p:xfrm>
          <a:off x="4803353" y="2707311"/>
          <a:ext cx="25853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325">
                  <a:extLst>
                    <a:ext uri="{9D8B030D-6E8A-4147-A177-3AD203B41FA5}">
                      <a16:colId xmlns:a16="http://schemas.microsoft.com/office/drawing/2014/main" val="180227340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801033470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2853107062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826740899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rgbClr val="DB85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2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535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shapes show equivalent fifths?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6C867-8548-498E-9130-3DC5D5FFE6F4}"/>
              </a:ext>
            </a:extLst>
          </p:cNvPr>
          <p:cNvSpPr txBox="1"/>
          <p:nvPr/>
        </p:nvSpPr>
        <p:spPr>
          <a:xfrm>
            <a:off x="1880197" y="1733224"/>
            <a:ext cx="17664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A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0B8381-2010-4215-A5EF-6730AA0A2101}"/>
              </a:ext>
            </a:extLst>
          </p:cNvPr>
          <p:cNvSpPr txBox="1"/>
          <p:nvPr/>
        </p:nvSpPr>
        <p:spPr>
          <a:xfrm>
            <a:off x="5289230" y="1836218"/>
            <a:ext cx="1692581" cy="53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Shape B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AAE9D8A-07DE-4AC4-8F5C-D624DCB65279}"/>
              </a:ext>
            </a:extLst>
          </p:cNvPr>
          <p:cNvSpPr txBox="1"/>
          <p:nvPr/>
        </p:nvSpPr>
        <p:spPr>
          <a:xfrm>
            <a:off x="3662066" y="4296098"/>
            <a:ext cx="1656326" cy="53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Shape C</a:t>
            </a:r>
            <a:endParaRPr lang="en-US" sz="28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606FD22-2B29-40CD-9B99-35D9FB12EBCD}"/>
              </a:ext>
            </a:extLst>
          </p:cNvPr>
          <p:cNvGraphicFramePr>
            <a:graphicFrameLocks noGrp="1"/>
          </p:cNvGraphicFramePr>
          <p:nvPr/>
        </p:nvGraphicFramePr>
        <p:xfrm>
          <a:off x="1636798" y="2407252"/>
          <a:ext cx="2136615" cy="14453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323">
                  <a:extLst>
                    <a:ext uri="{9D8B030D-6E8A-4147-A177-3AD203B41FA5}">
                      <a16:colId xmlns:a16="http://schemas.microsoft.com/office/drawing/2014/main" val="3225454628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3179135872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1293059812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655832835"/>
                    </a:ext>
                  </a:extLst>
                </a:gridCol>
                <a:gridCol w="427323">
                  <a:extLst>
                    <a:ext uri="{9D8B030D-6E8A-4147-A177-3AD203B41FA5}">
                      <a16:colId xmlns:a16="http://schemas.microsoft.com/office/drawing/2014/main" val="524929338"/>
                    </a:ext>
                  </a:extLst>
                </a:gridCol>
              </a:tblGrid>
              <a:tr h="722663"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1850733"/>
                  </a:ext>
                </a:extLst>
              </a:tr>
              <a:tr h="722663"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500" dirty="0"/>
                    </a:p>
                  </a:txBody>
                  <a:tcPr marL="32049" marR="32049" marT="89095" marB="8909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171785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42D4173-7632-4B0D-967F-8C2A6A38B510}"/>
              </a:ext>
            </a:extLst>
          </p:cNvPr>
          <p:cNvGraphicFramePr>
            <a:graphicFrameLocks noGrp="1"/>
          </p:cNvGraphicFramePr>
          <p:nvPr/>
        </p:nvGraphicFramePr>
        <p:xfrm>
          <a:off x="3016738" y="4854388"/>
          <a:ext cx="2843840" cy="6569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4384">
                  <a:extLst>
                    <a:ext uri="{9D8B030D-6E8A-4147-A177-3AD203B41FA5}">
                      <a16:colId xmlns:a16="http://schemas.microsoft.com/office/drawing/2014/main" val="533800466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60392324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4052612594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402568178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94947258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302251118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2456868695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520494662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920229928"/>
                    </a:ext>
                  </a:extLst>
                </a:gridCol>
                <a:gridCol w="284384">
                  <a:extLst>
                    <a:ext uri="{9D8B030D-6E8A-4147-A177-3AD203B41FA5}">
                      <a16:colId xmlns:a16="http://schemas.microsoft.com/office/drawing/2014/main" val="2164690045"/>
                    </a:ext>
                  </a:extLst>
                </a:gridCol>
              </a:tblGrid>
              <a:tr h="656966"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3200" dirty="0"/>
                    </a:p>
                  </a:txBody>
                  <a:tcPr marL="42657" marR="42657" marT="80995" marB="80995">
                    <a:solidFill>
                      <a:srgbClr val="DB85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3588166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79BAE27-651A-4683-B358-62AB683B9049}"/>
              </a:ext>
            </a:extLst>
          </p:cNvPr>
          <p:cNvGraphicFramePr>
            <a:graphicFrameLocks noGrp="1"/>
          </p:cNvGraphicFramePr>
          <p:nvPr/>
        </p:nvGraphicFramePr>
        <p:xfrm>
          <a:off x="4803353" y="2707311"/>
          <a:ext cx="2585300" cy="8744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6325">
                  <a:extLst>
                    <a:ext uri="{9D8B030D-6E8A-4147-A177-3AD203B41FA5}">
                      <a16:colId xmlns:a16="http://schemas.microsoft.com/office/drawing/2014/main" val="180227340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801033470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2853107062"/>
                    </a:ext>
                  </a:extLst>
                </a:gridCol>
                <a:gridCol w="646325">
                  <a:extLst>
                    <a:ext uri="{9D8B030D-6E8A-4147-A177-3AD203B41FA5}">
                      <a16:colId xmlns:a16="http://schemas.microsoft.com/office/drawing/2014/main" val="826740899"/>
                    </a:ext>
                  </a:extLst>
                </a:gridCol>
              </a:tblGrid>
              <a:tr h="874422"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rgbClr val="DB85D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4300" dirty="0"/>
                    </a:p>
                  </a:txBody>
                  <a:tcPr marL="38779" marR="38779" marT="107806" marB="107806">
                    <a:solidFill>
                      <a:srgbClr val="DB85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329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7960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2 fractions are equivalent. If it helps… you could draw them in your book.</a:t>
            </a: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DDEB97B-9575-4CFD-94AF-A6B6197C85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882085"/>
              </p:ext>
            </p:extLst>
          </p:nvPr>
        </p:nvGraphicFramePr>
        <p:xfrm>
          <a:off x="2747880" y="2392680"/>
          <a:ext cx="364824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96164021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42557159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9193231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52420186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543593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398409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15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723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These two fractions are the same.</a:t>
            </a:r>
          </a:p>
          <a:p>
            <a:pPr lvl="0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0091076-BA06-4091-8C80-8447278263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1015321"/>
              </p:ext>
            </p:extLst>
          </p:nvPr>
        </p:nvGraphicFramePr>
        <p:xfrm>
          <a:off x="2747880" y="2392680"/>
          <a:ext cx="3648240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318355149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3961640215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4255715901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91932311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1524201866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5435936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3398409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  <a:endParaRPr lang="en-US" sz="2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129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  <a:endParaRPr lang="en-US" sz="2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15</a:t>
                      </a:r>
                      <a:endParaRPr lang="en-US" sz="28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  <a:endParaRPr lang="en-US" sz="2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548988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23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Complete the statements.</a:t>
            </a:r>
          </a:p>
          <a:p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marL="1209675"/>
            <a:endParaRPr lang="en-GB" sz="28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1209675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marL="452438"/>
            <a:endParaRPr lang="en-GB" sz="2800" dirty="0">
              <a:solidFill>
                <a:schemeClr val="bg2">
                  <a:lumMod val="25000"/>
                </a:schemeClr>
              </a:solidFill>
              <a:latin typeface="SassoonCRInfantMedium" panose="02000603020000020003" pitchFamily="2" charset="0"/>
            </a:endParaRPr>
          </a:p>
          <a:p>
            <a:pPr lvl="0"/>
            <a:endParaRPr lang="en-GB" sz="2800" dirty="0">
              <a:solidFill>
                <a:srgbClr val="E7E6E6">
                  <a:lumMod val="25000"/>
                </a:srgbClr>
              </a:solidFill>
              <a:latin typeface="SassoonCRInfantMedium" panose="02000603020000020003" pitchFamily="2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9BB6A2A7-0B30-4165-9E69-A4D712D34C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857449"/>
              </p:ext>
            </p:extLst>
          </p:nvPr>
        </p:nvGraphicFramePr>
        <p:xfrm>
          <a:off x="1833554" y="2687562"/>
          <a:ext cx="1895040" cy="140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6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24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43169E2-5ABE-461C-8D89-BB4BACB1BE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495224"/>
              </p:ext>
            </p:extLst>
          </p:nvPr>
        </p:nvGraphicFramePr>
        <p:xfrm>
          <a:off x="5438146" y="2687562"/>
          <a:ext cx="1895040" cy="1402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000">
                  <a:extLst>
                    <a:ext uri="{9D8B030D-6E8A-4147-A177-3AD203B41FA5}">
                      <a16:colId xmlns:a16="http://schemas.microsoft.com/office/drawing/2014/main" val="273141552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36721160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734206387"/>
                    </a:ext>
                  </a:extLst>
                </a:gridCol>
              </a:tblGrid>
              <a:tr h="640800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=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773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60250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latin typeface="SassoonCRInfantMedium" panose="02000603020000020003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500675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10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 marL="0" marR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2800" dirty="0">
                        <a:latin typeface="SassoonCRInfantMedium" panose="02000603020000020003" pitchFamily="2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dirty="0">
                          <a:latin typeface="Century Gothic" panose="020B0502020202020204" pitchFamily="34" charset="0"/>
                        </a:rPr>
                        <a:t>30</a:t>
                      </a:r>
                      <a:endParaRPr lang="en-US" sz="2800" b="1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4844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271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2858803b8c6804fdc137be4329942ee3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04d8a99e9b37cab27d9252feb61c8588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www.w3.org/XML/1998/namespace"/>
    <ds:schemaRef ds:uri="http://schemas.microsoft.com/office/2006/documentManagement/types"/>
    <ds:schemaRef ds:uri="http://schemas.microsoft.com/sharepoint/v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0f0ae0ff-29c4-4766-b250-c1a9bee8d430"/>
    <ds:schemaRef ds:uri="86144f90-c7b6-48d0-aae5-f5e9e48cc3df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4972446-5D71-4368-ACE0-FB3252B050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1228</TotalTime>
  <Words>199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SassoonCRInfantMedium</vt:lpstr>
      <vt:lpstr>Office Theme</vt:lpstr>
      <vt:lpstr>Week 8 Lesson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Hannah Joiner</cp:lastModifiedBy>
  <cp:revision>77</cp:revision>
  <dcterms:created xsi:type="dcterms:W3CDTF">2018-03-17T10:08:43Z</dcterms:created>
  <dcterms:modified xsi:type="dcterms:W3CDTF">2020-06-09T12:54:21Z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