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58" r:id="rId4"/>
    <p:sldId id="467" r:id="rId5"/>
    <p:sldId id="420" r:id="rId6"/>
    <p:sldId id="418" r:id="rId7"/>
    <p:sldId id="478" r:id="rId8"/>
    <p:sldId id="474" r:id="rId9"/>
    <p:sldId id="481" r:id="rId10"/>
    <p:sldId id="270" r:id="rId11"/>
    <p:sldId id="273" r:id="rId12"/>
    <p:sldId id="482" r:id="rId13"/>
    <p:sldId id="483" r:id="rId14"/>
    <p:sldId id="472" r:id="rId15"/>
    <p:sldId id="479" r:id="rId16"/>
    <p:sldId id="269" r:id="rId17"/>
    <p:sldId id="264" r:id="rId18"/>
    <p:sldId id="271" r:id="rId19"/>
    <p:sldId id="480" r:id="rId20"/>
    <p:sldId id="274" r:id="rId21"/>
    <p:sldId id="47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9659F-ADFD-49D0-801A-76B44AC3266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DE1CD-E2A6-4D49-B008-7E0FF2C98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23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>
            <a:extLst>
              <a:ext uri="{FF2B5EF4-FFF2-40B4-BE49-F238E27FC236}">
                <a16:creationId xmlns:a16="http://schemas.microsoft.com/office/drawing/2014/main" id="{74D4E198-0B8D-4148-A295-F007C1F720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9555" name="Notes Placeholder 2">
            <a:extLst>
              <a:ext uri="{FF2B5EF4-FFF2-40B4-BE49-F238E27FC236}">
                <a16:creationId xmlns:a16="http://schemas.microsoft.com/office/drawing/2014/main" id="{ECAF6B9F-5BEB-4574-BF9B-9D4C002B7C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79556" name="Slide Number Placeholder 3">
            <a:extLst>
              <a:ext uri="{FF2B5EF4-FFF2-40B4-BE49-F238E27FC236}">
                <a16:creationId xmlns:a16="http://schemas.microsoft.com/office/drawing/2014/main" id="{A058E939-05C2-4B80-A154-6CF65DD56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C12638B7-7777-4745-B431-11569847D630}" type="slidenum">
              <a:rPr lang="en-GB" altLang="en-US" smtClean="0">
                <a:latin typeface="Calibri" panose="020F0502020204030204" pitchFamily="34" charset="0"/>
              </a:rPr>
              <a:pPr/>
              <a:t>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>
            <a:extLst>
              <a:ext uri="{FF2B5EF4-FFF2-40B4-BE49-F238E27FC236}">
                <a16:creationId xmlns:a16="http://schemas.microsoft.com/office/drawing/2014/main" id="{D5D9FA61-C794-4412-93DF-52419E406D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03" name="Notes Placeholder 2">
            <a:extLst>
              <a:ext uri="{FF2B5EF4-FFF2-40B4-BE49-F238E27FC236}">
                <a16:creationId xmlns:a16="http://schemas.microsoft.com/office/drawing/2014/main" id="{AE6842A9-26B6-40E6-BB4D-CA0A5503DA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53604" name="Slide Number Placeholder 3">
            <a:extLst>
              <a:ext uri="{FF2B5EF4-FFF2-40B4-BE49-F238E27FC236}">
                <a16:creationId xmlns:a16="http://schemas.microsoft.com/office/drawing/2014/main" id="{3FA75906-8419-4562-B86A-7C708483B0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7937C784-85DC-491A-83D2-14B0AC1F0426}" type="slidenum">
              <a:rPr lang="en-GB" altLang="en-US" smtClean="0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>
            <a:extLst>
              <a:ext uri="{FF2B5EF4-FFF2-40B4-BE49-F238E27FC236}">
                <a16:creationId xmlns:a16="http://schemas.microsoft.com/office/drawing/2014/main" id="{5C53C2F9-ED48-4F53-B41C-6BAE0D8B16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9507" name="Notes Placeholder 2">
            <a:extLst>
              <a:ext uri="{FF2B5EF4-FFF2-40B4-BE49-F238E27FC236}">
                <a16:creationId xmlns:a16="http://schemas.microsoft.com/office/drawing/2014/main" id="{6D8FCD87-2811-4B95-BEF5-EEBDF638C7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149508" name="Slide Number Placeholder 3">
            <a:extLst>
              <a:ext uri="{FF2B5EF4-FFF2-40B4-BE49-F238E27FC236}">
                <a16:creationId xmlns:a16="http://schemas.microsoft.com/office/drawing/2014/main" id="{6A9692E1-9A03-47A5-BB20-6C7762952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6D6E8525-F00D-40B0-A4F4-2C47178332A3}" type="slidenum">
              <a:rPr lang="en-GB" altLang="en-US" smtClean="0">
                <a:latin typeface="Calibri" panose="020F0502020204030204" pitchFamily="34" charset="0"/>
              </a:rPr>
              <a:pPr/>
              <a:t>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>
            <a:extLst>
              <a:ext uri="{FF2B5EF4-FFF2-40B4-BE49-F238E27FC236}">
                <a16:creationId xmlns:a16="http://schemas.microsoft.com/office/drawing/2014/main" id="{F0F52299-FEED-4C1A-ABF3-1B10C11539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7" name="Notes Placeholder 2">
            <a:extLst>
              <a:ext uri="{FF2B5EF4-FFF2-40B4-BE49-F238E27FC236}">
                <a16:creationId xmlns:a16="http://schemas.microsoft.com/office/drawing/2014/main" id="{E5353205-2F67-48D1-98E1-B59B5322A4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92868" name="Slide Number Placeholder 3">
            <a:extLst>
              <a:ext uri="{FF2B5EF4-FFF2-40B4-BE49-F238E27FC236}">
                <a16:creationId xmlns:a16="http://schemas.microsoft.com/office/drawing/2014/main" id="{45FB4C1F-FA2D-4289-9C3C-D706ECEFF5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fld id="{F6FCB45B-1B9D-4EB5-AB00-9AFA8FD59C8D}" type="slidenum">
              <a:rPr lang="en-GB" altLang="en-US" smtClean="0">
                <a:latin typeface="Calibri" panose="020F0502020204030204" pitchFamily="34" charset="0"/>
              </a:rPr>
              <a:pPr/>
              <a:t>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81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753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108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85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8753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670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845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49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5434359-AE2E-4E97-B414-13E9B6773CB2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8095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9ADEEAB-3864-45A2-9A4A-99443D7D9DCB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56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5049986-0B1B-4C37-BF62-0D7F0522BA0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696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185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5049986-0B1B-4C37-BF62-0D7F0522BA0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433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5049986-0B1B-4C37-BF62-0D7F0522BA0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7486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85049986-0B1B-4C37-BF62-0D7F0522BA00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201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6819E25-3B92-4658-969C-0EB092187535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205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EC60A59-8BFE-45E4-9377-BC648CF408EA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8533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EC60A59-8BFE-45E4-9377-BC648CF408EA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8651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B7233E8D-5819-4C1D-A4E7-055B457BF1A4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699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B7233E8D-5819-4C1D-A4E7-055B457BF1A4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7145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3F6B5DB-4405-4FA6-AA0B-73B28BD99C0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324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3F6B5DB-4405-4FA6-AA0B-73B28BD99C0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83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31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3F6B5DB-4405-4FA6-AA0B-73B28BD99C0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3923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3F6B5DB-4405-4FA6-AA0B-73B28BD99C0E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0700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48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0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39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93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0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22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F7C8C-64E4-4F5D-8344-34B885C93355}" type="datetimeFigureOut">
              <a:rPr lang="en-GB" smtClean="0"/>
              <a:t>29/05/2020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30915EB-A6EC-4343-9646-4196D1392A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86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5" r:id="rId17"/>
    <p:sldLayoutId id="2147483687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9" r:id="rId27"/>
    <p:sldLayoutId id="2147483700" r:id="rId28"/>
    <p:sldLayoutId id="2147483701" r:id="rId29"/>
    <p:sldLayoutId id="2147483702" r:id="rId30"/>
    <p:sldLayoutId id="2147483703" r:id="rId3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A10F4-E5BC-49B8-977D-3868688505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Monday 1</a:t>
            </a:r>
            <a:r>
              <a:rPr lang="en-GB" baseline="30000" dirty="0"/>
              <a:t>st</a:t>
            </a:r>
            <a:r>
              <a:rPr lang="en-GB" dirty="0"/>
              <a:t> June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69051-3AF7-4392-9E2D-45105CED9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Grammar recap</a:t>
            </a:r>
          </a:p>
        </p:txBody>
      </p:sp>
    </p:spTree>
    <p:extLst>
      <p:ext uri="{BB962C8B-B14F-4D97-AF65-F5344CB8AC3E}">
        <p14:creationId xmlns:p14="http://schemas.microsoft.com/office/powerpoint/2010/main" val="293001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E5F1414-63A0-4EA6-9C2E-F6DB7FE1ABDD}"/>
              </a:ext>
            </a:extLst>
          </p:cNvPr>
          <p:cNvSpPr/>
          <p:nvPr/>
        </p:nvSpPr>
        <p:spPr>
          <a:xfrm>
            <a:off x="2322513" y="1308101"/>
            <a:ext cx="3592512" cy="4970463"/>
          </a:xfrm>
          <a:prstGeom prst="rect">
            <a:avLst/>
          </a:prstGeom>
          <a:solidFill>
            <a:schemeClr val="bg1"/>
          </a:solidFill>
          <a:ln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24A3F2-00DD-4B17-BBFB-0271CFDD1419}"/>
              </a:ext>
            </a:extLst>
          </p:cNvPr>
          <p:cNvSpPr/>
          <p:nvPr/>
        </p:nvSpPr>
        <p:spPr>
          <a:xfrm>
            <a:off x="2322513" y="579439"/>
            <a:ext cx="3592512" cy="719137"/>
          </a:xfrm>
          <a:prstGeom prst="rect">
            <a:avLst/>
          </a:prstGeom>
          <a:solidFill>
            <a:schemeClr val="bg1"/>
          </a:solidFill>
          <a:ln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9F6A07-3D5C-4847-829D-E89BC98D5904}"/>
              </a:ext>
            </a:extLst>
          </p:cNvPr>
          <p:cNvSpPr/>
          <p:nvPr/>
        </p:nvSpPr>
        <p:spPr>
          <a:xfrm>
            <a:off x="6276976" y="579439"/>
            <a:ext cx="3592513" cy="719137"/>
          </a:xfrm>
          <a:prstGeom prst="rect">
            <a:avLst/>
          </a:prstGeom>
          <a:solidFill>
            <a:schemeClr val="bg1"/>
          </a:solidFill>
          <a:ln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018A9B-21EC-4092-BBFF-920E9D91B6BA}"/>
              </a:ext>
            </a:extLst>
          </p:cNvPr>
          <p:cNvSpPr/>
          <p:nvPr/>
        </p:nvSpPr>
        <p:spPr>
          <a:xfrm>
            <a:off x="6276976" y="1308101"/>
            <a:ext cx="3592513" cy="4970463"/>
          </a:xfrm>
          <a:prstGeom prst="rect">
            <a:avLst/>
          </a:prstGeom>
          <a:solidFill>
            <a:schemeClr val="bg1"/>
          </a:solidFill>
          <a:ln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DB45F5A-1CE0-4F73-BFE9-AF1532229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725" y="673101"/>
            <a:ext cx="3492500" cy="523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rgbClr val="18A0DB"/>
                </a:solidFill>
                <a:latin typeface="+mn-lt"/>
                <a:cs typeface="Arial" panose="020B0604020202020204" pitchFamily="34" charset="0"/>
              </a:rPr>
              <a:t>Singular =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F5E2E-62B6-441B-BC43-0E4DA9287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9" y="1670051"/>
            <a:ext cx="20859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One dog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6C3EE54E-837D-4D65-B4AF-C2085F743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6976" y="673101"/>
            <a:ext cx="35925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GB" altLang="en-US" sz="2800" dirty="0">
                <a:solidFill>
                  <a:srgbClr val="18A0DB"/>
                </a:solidFill>
                <a:latin typeface="+mn-lt"/>
                <a:cs typeface="Arial" panose="020B0604020202020204" pitchFamily="34" charset="0"/>
              </a:rPr>
              <a:t>Plural = more than 1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E814D4A4-5C77-4EC8-AF16-CBB6E2C73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9" y="2967039"/>
            <a:ext cx="2085975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One door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22A9735-AC0B-40B5-B9AB-929F8A0C1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9" y="4262439"/>
            <a:ext cx="208597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One pencil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27A28534-197E-458B-A3F4-7274876D5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4989" y="5559425"/>
            <a:ext cx="2085975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One lamp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CC0CD1BB-AC57-4684-8150-5EBA34402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1" y="1668464"/>
            <a:ext cx="26082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Lots of dog</a:t>
            </a:r>
            <a:r>
              <a:rPr lang="en-GB" altLang="en-US" sz="2800">
                <a:solidFill>
                  <a:srgbClr val="18A0DB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6893574E-E05F-4692-A264-F36B59570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814" y="2965450"/>
            <a:ext cx="2890837" cy="5222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Lots of door</a:t>
            </a:r>
            <a:r>
              <a:rPr lang="en-GB" altLang="en-US" sz="2800">
                <a:solidFill>
                  <a:srgbClr val="18A0DB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7DE69A2C-B8BA-4909-9492-4A8EBC6216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3864" y="4260851"/>
            <a:ext cx="2598737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Lots of pencil</a:t>
            </a:r>
            <a:r>
              <a:rPr lang="en-GB" altLang="en-US" sz="2800">
                <a:solidFill>
                  <a:srgbClr val="18A0DB"/>
                </a:solidFill>
                <a:cs typeface="Arial" panose="020B0604020202020204" pitchFamily="34" charset="0"/>
              </a:rPr>
              <a:t>s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9278531B-E48A-45F0-ABDF-A778BA788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4" y="5557839"/>
            <a:ext cx="2611437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800">
                <a:solidFill>
                  <a:schemeClr val="tx1"/>
                </a:solidFill>
                <a:cs typeface="Arial" panose="020B0604020202020204" pitchFamily="34" charset="0"/>
              </a:rPr>
              <a:t>Lots of lamp</a:t>
            </a:r>
            <a:r>
              <a:rPr lang="en-GB" altLang="en-US" sz="2800">
                <a:solidFill>
                  <a:srgbClr val="18A0DB"/>
                </a:solidFill>
                <a:cs typeface="Arial" panose="020B0604020202020204" pitchFamily="34" charset="0"/>
              </a:rPr>
              <a:t>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7E214FB-1141-4B8C-BE70-3F092573F596}"/>
              </a:ext>
            </a:extLst>
          </p:cNvPr>
          <p:cNvCxnSpPr/>
          <p:nvPr/>
        </p:nvCxnSpPr>
        <p:spPr bwMode="auto">
          <a:xfrm>
            <a:off x="5673725" y="1930400"/>
            <a:ext cx="954088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D99FFF-F129-46A5-A2DC-1BD0F9711F84}"/>
              </a:ext>
            </a:extLst>
          </p:cNvPr>
          <p:cNvCxnSpPr/>
          <p:nvPr/>
        </p:nvCxnSpPr>
        <p:spPr bwMode="auto">
          <a:xfrm>
            <a:off x="5673725" y="3235325"/>
            <a:ext cx="954088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B2568F0-3DBC-4D08-9F7C-8D396633663B}"/>
              </a:ext>
            </a:extLst>
          </p:cNvPr>
          <p:cNvCxnSpPr/>
          <p:nvPr/>
        </p:nvCxnSpPr>
        <p:spPr bwMode="auto">
          <a:xfrm>
            <a:off x="5673725" y="4541838"/>
            <a:ext cx="954088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2E852C-059E-4D70-9749-7216B11C4935}"/>
              </a:ext>
            </a:extLst>
          </p:cNvPr>
          <p:cNvCxnSpPr/>
          <p:nvPr/>
        </p:nvCxnSpPr>
        <p:spPr bwMode="auto">
          <a:xfrm>
            <a:off x="5673725" y="5846763"/>
            <a:ext cx="954088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5CECC4BC-3A7F-4229-9B86-2E35B0B6D011}"/>
              </a:ext>
            </a:extLst>
          </p:cNvPr>
          <p:cNvSpPr/>
          <p:nvPr/>
        </p:nvSpPr>
        <p:spPr>
          <a:xfrm>
            <a:off x="2279650" y="1739900"/>
            <a:ext cx="1593850" cy="15938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9E10CD-BF6D-4A20-9628-904869CF5521}"/>
              </a:ext>
            </a:extLst>
          </p:cNvPr>
          <p:cNvSpPr/>
          <p:nvPr/>
        </p:nvSpPr>
        <p:spPr>
          <a:xfrm>
            <a:off x="5299075" y="1739900"/>
            <a:ext cx="1593850" cy="15938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74A1315-B16A-48B4-95C9-9EC4BDCD335B}"/>
              </a:ext>
            </a:extLst>
          </p:cNvPr>
          <p:cNvSpPr/>
          <p:nvPr/>
        </p:nvSpPr>
        <p:spPr>
          <a:xfrm>
            <a:off x="8318500" y="1739900"/>
            <a:ext cx="1593850" cy="15938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3E56B8A-71EE-49CC-994C-9EE4A2FF49F8}"/>
              </a:ext>
            </a:extLst>
          </p:cNvPr>
          <p:cNvSpPr/>
          <p:nvPr/>
        </p:nvSpPr>
        <p:spPr>
          <a:xfrm>
            <a:off x="2279650" y="3948113"/>
            <a:ext cx="1593850" cy="15938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0372FA-99C8-40B9-9884-104635999C8D}"/>
              </a:ext>
            </a:extLst>
          </p:cNvPr>
          <p:cNvSpPr/>
          <p:nvPr/>
        </p:nvSpPr>
        <p:spPr>
          <a:xfrm>
            <a:off x="5299075" y="3948113"/>
            <a:ext cx="1593850" cy="15938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DEE53A0-A54B-49DF-89A6-C1283BAD5DFF}"/>
              </a:ext>
            </a:extLst>
          </p:cNvPr>
          <p:cNvSpPr/>
          <p:nvPr/>
        </p:nvSpPr>
        <p:spPr>
          <a:xfrm>
            <a:off x="8318500" y="3948113"/>
            <a:ext cx="1593850" cy="1593850"/>
          </a:xfrm>
          <a:prstGeom prst="ellipse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4AC1795-56D3-4A97-84EA-FDD83D1C9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550864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If the word ends with one of these sounds…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08280BF-06B2-4E92-8AF5-86C6E4D11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6" y="1935163"/>
            <a:ext cx="12668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Twinkl SemiBold" pitchFamily="2" charset="0"/>
                <a:cs typeface="Arial" panose="020B0604020202020204" pitchFamily="34" charset="0"/>
              </a:rPr>
              <a:t>sh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A722C80A-B833-459D-BC6B-BDDF570BC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9" y="1951038"/>
            <a:ext cx="12668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Twinkl SemiBold" pitchFamily="2" charset="0"/>
                <a:cs typeface="Arial" panose="020B0604020202020204" pitchFamily="34" charset="0"/>
              </a:rPr>
              <a:t>ch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1E2046B-E9CC-45CB-9593-F4E57E78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014" y="1925638"/>
            <a:ext cx="12668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Twinkl SemiBold" pitchFamily="2" charset="0"/>
                <a:cs typeface="Arial" panose="020B0604020202020204" pitchFamily="34" charset="0"/>
              </a:rPr>
              <a:t>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E2931-39EC-4996-8D4D-2A85287A9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76" y="4159251"/>
            <a:ext cx="12668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Twinkl SemiBold" pitchFamily="2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8C92DBB6-1BEF-4A3A-BFE0-22FE92CF3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9" y="4159251"/>
            <a:ext cx="12668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Twinkl SemiBold" pitchFamily="2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89C28DF-29EF-4803-A267-F03B63E6F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2014" y="4159251"/>
            <a:ext cx="1266825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bg1"/>
                </a:solidFill>
                <a:latin typeface="Twinkl SemiBold" pitchFamily="2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D04CA97E-3958-4FA3-8F5B-AE4C9F9AE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5824539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…then add </a:t>
            </a:r>
            <a:r>
              <a:rPr lang="en-GB" altLang="en-US">
                <a:solidFill>
                  <a:srgbClr val="18A0DB"/>
                </a:solidFill>
                <a:cs typeface="Arial" panose="020B0604020202020204" pitchFamily="34" charset="0"/>
              </a:rPr>
              <a:t>‘es’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D77F3FA-EB82-4D0F-9C42-B3C974AE59E8}"/>
              </a:ext>
            </a:extLst>
          </p:cNvPr>
          <p:cNvCxnSpPr/>
          <p:nvPr/>
        </p:nvCxnSpPr>
        <p:spPr bwMode="auto">
          <a:xfrm>
            <a:off x="3746500" y="5743575"/>
            <a:ext cx="482600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9D1C57-0280-4DDB-9EC6-03824C72B9DF}"/>
              </a:ext>
            </a:extLst>
          </p:cNvPr>
          <p:cNvCxnSpPr/>
          <p:nvPr/>
        </p:nvCxnSpPr>
        <p:spPr bwMode="auto">
          <a:xfrm>
            <a:off x="7261225" y="4546600"/>
            <a:ext cx="484188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BC8173A-E153-429A-86F5-0BECCB86FCE7}"/>
              </a:ext>
            </a:extLst>
          </p:cNvPr>
          <p:cNvCxnSpPr/>
          <p:nvPr/>
        </p:nvCxnSpPr>
        <p:spPr bwMode="auto">
          <a:xfrm>
            <a:off x="7272338" y="5773738"/>
            <a:ext cx="482600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7">
            <a:extLst>
              <a:ext uri="{FF2B5EF4-FFF2-40B4-BE49-F238E27FC236}">
                <a16:creationId xmlns:a16="http://schemas.microsoft.com/office/drawing/2014/main" id="{1F969DCD-1345-42AA-8FEF-0D89FE0AD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8" y="550864"/>
            <a:ext cx="752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To change these words in to plurals, add ‘es’.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F63C61D0-E503-434C-8FD2-6EE6692E7E39}"/>
              </a:ext>
            </a:extLst>
          </p:cNvPr>
          <p:cNvSpPr/>
          <p:nvPr/>
        </p:nvSpPr>
        <p:spPr>
          <a:xfrm>
            <a:off x="2279650" y="4044951"/>
            <a:ext cx="7632700" cy="2232025"/>
          </a:xfrm>
          <a:prstGeom prst="roundRect">
            <a:avLst/>
          </a:prstGeom>
          <a:noFill/>
          <a:ln>
            <a:solidFill>
              <a:srgbClr val="18A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705569-6037-43C1-A7E0-B2C36CEEA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26" y="4360863"/>
            <a:ext cx="1268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box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9A18797-1204-4359-B154-4F142C18D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9" y="4351339"/>
            <a:ext cx="1266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box</a:t>
            </a:r>
            <a:r>
              <a:rPr lang="en-GB" altLang="en-US">
                <a:solidFill>
                  <a:srgbClr val="18A0DB"/>
                </a:solidFill>
                <a:cs typeface="Arial" panose="020B0604020202020204" pitchFamily="34" charset="0"/>
              </a:rPr>
              <a:t>es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51DB3427-6003-413C-BC38-0163F2DB2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0326" y="5564188"/>
            <a:ext cx="1268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glass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5176484B-ADC8-44AB-9422-2696E285A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9" y="5589588"/>
            <a:ext cx="1406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glass</a:t>
            </a:r>
            <a:r>
              <a:rPr lang="en-GB" altLang="en-US">
                <a:solidFill>
                  <a:srgbClr val="18A0DB"/>
                </a:solidFill>
                <a:cs typeface="Arial" panose="020B0604020202020204" pitchFamily="34" charset="0"/>
              </a:rPr>
              <a:t>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272D0B-EF17-429F-8C34-94BC769B0AB6}"/>
              </a:ext>
            </a:extLst>
          </p:cNvPr>
          <p:cNvCxnSpPr/>
          <p:nvPr/>
        </p:nvCxnSpPr>
        <p:spPr bwMode="auto">
          <a:xfrm>
            <a:off x="3790950" y="4546600"/>
            <a:ext cx="484188" cy="0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1">
            <a:extLst>
              <a:ext uri="{FF2B5EF4-FFF2-40B4-BE49-F238E27FC236}">
                <a16:creationId xmlns:a16="http://schemas.microsoft.com/office/drawing/2014/main" id="{32DA9ECB-5932-4859-8EFE-16BC8CE4CC54}"/>
              </a:ext>
            </a:extLst>
          </p:cNvPr>
          <p:cNvGrpSpPr>
            <a:grpSpLocks/>
          </p:cNvGrpSpPr>
          <p:nvPr/>
        </p:nvGrpSpPr>
        <p:grpSpPr bwMode="auto">
          <a:xfrm>
            <a:off x="2952750" y="1557339"/>
            <a:ext cx="2376488" cy="1800225"/>
            <a:chOff x="1429025" y="1556792"/>
            <a:chExt cx="2376264" cy="1800200"/>
          </a:xfrm>
        </p:grpSpPr>
        <p:grpSp>
          <p:nvGrpSpPr>
            <p:cNvPr id="16407" name="Group 14">
              <a:extLst>
                <a:ext uri="{FF2B5EF4-FFF2-40B4-BE49-F238E27FC236}">
                  <a16:creationId xmlns:a16="http://schemas.microsoft.com/office/drawing/2014/main" id="{75272E25-CC2D-41C5-B995-52A25490E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9025" y="1556792"/>
              <a:ext cx="2376264" cy="1800200"/>
              <a:chOff x="1331640" y="2222522"/>
              <a:chExt cx="2376264" cy="1800200"/>
            </a:xfrm>
          </p:grpSpPr>
          <p:sp>
            <p:nvSpPr>
              <p:cNvPr id="16409" name="TextBox 7">
                <a:extLst>
                  <a:ext uri="{FF2B5EF4-FFF2-40B4-BE49-F238E27FC236}">
                    <a16:creationId xmlns:a16="http://schemas.microsoft.com/office/drawing/2014/main" id="{CA9A15F7-8C81-43D0-8E79-27A3B7BECC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1640" y="2271256"/>
                <a:ext cx="2376264" cy="369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  <a:cs typeface="Arial" panose="020B0604020202020204" pitchFamily="34" charset="0"/>
                  </a:rPr>
                  <a:t>one brush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A6B39F5-2A48-45B6-9988-3665CDAE334D}"/>
                  </a:ext>
                </a:extLst>
              </p:cNvPr>
              <p:cNvSpPr/>
              <p:nvPr/>
            </p:nvSpPr>
            <p:spPr>
              <a:xfrm>
                <a:off x="1439580" y="2222522"/>
                <a:ext cx="2160384" cy="1800200"/>
              </a:xfrm>
              <a:prstGeom prst="rect">
                <a:avLst/>
              </a:prstGeom>
              <a:noFill/>
              <a:ln w="28575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6408" name="Picture 20">
              <a:extLst>
                <a:ext uri="{FF2B5EF4-FFF2-40B4-BE49-F238E27FC236}">
                  <a16:creationId xmlns:a16="http://schemas.microsoft.com/office/drawing/2014/main" id="{573EBC1E-E0E6-4E30-89CF-7AA16EABF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345" y="2369422"/>
              <a:ext cx="1187624" cy="63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2">
            <a:extLst>
              <a:ext uri="{FF2B5EF4-FFF2-40B4-BE49-F238E27FC236}">
                <a16:creationId xmlns:a16="http://schemas.microsoft.com/office/drawing/2014/main" id="{3BC9475C-EBEB-40E1-B98C-428B8CFB89B3}"/>
              </a:ext>
            </a:extLst>
          </p:cNvPr>
          <p:cNvGrpSpPr>
            <a:grpSpLocks/>
          </p:cNvGrpSpPr>
          <p:nvPr/>
        </p:nvGrpSpPr>
        <p:grpSpPr bwMode="auto">
          <a:xfrm>
            <a:off x="6070600" y="1557339"/>
            <a:ext cx="3168650" cy="1800225"/>
            <a:chOff x="4546624" y="1556792"/>
            <a:chExt cx="3168351" cy="1800200"/>
          </a:xfrm>
        </p:grpSpPr>
        <p:grpSp>
          <p:nvGrpSpPr>
            <p:cNvPr id="16402" name="Group 9">
              <a:extLst>
                <a:ext uri="{FF2B5EF4-FFF2-40B4-BE49-F238E27FC236}">
                  <a16:creationId xmlns:a16="http://schemas.microsoft.com/office/drawing/2014/main" id="{38B46F5D-B851-47D4-B9A6-DA3892255A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6624" y="1556792"/>
              <a:ext cx="3168351" cy="1800200"/>
              <a:chOff x="4788024" y="2222522"/>
              <a:chExt cx="3168351" cy="1800200"/>
            </a:xfrm>
          </p:grpSpPr>
          <p:sp>
            <p:nvSpPr>
              <p:cNvPr id="16405" name="TextBox 7">
                <a:extLst>
                  <a:ext uri="{FF2B5EF4-FFF2-40B4-BE49-F238E27FC236}">
                    <a16:creationId xmlns:a16="http://schemas.microsoft.com/office/drawing/2014/main" id="{9D9B04FF-C472-414B-9895-9A63178D21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4067" y="2271256"/>
                <a:ext cx="2376264" cy="369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Sassoon Infant Rg" pitchFamily="50" charset="0"/>
                    <a:cs typeface="Sassoon Infant Rg" pitchFamily="50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  <a:cs typeface="Arial" panose="020B0604020202020204" pitchFamily="34" charset="0"/>
                  </a:rPr>
                  <a:t>two brushes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E7BD4EF-296D-4891-B6EC-7E7DA09F47B1}"/>
                  </a:ext>
                </a:extLst>
              </p:cNvPr>
              <p:cNvSpPr/>
              <p:nvPr/>
            </p:nvSpPr>
            <p:spPr>
              <a:xfrm>
                <a:off x="4788024" y="2222522"/>
                <a:ext cx="3168351" cy="1800200"/>
              </a:xfrm>
              <a:prstGeom prst="rect">
                <a:avLst/>
              </a:prstGeom>
              <a:noFill/>
              <a:ln w="28575">
                <a:solidFill>
                  <a:srgbClr val="18A0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16403" name="Picture 47">
              <a:extLst>
                <a:ext uri="{FF2B5EF4-FFF2-40B4-BE49-F238E27FC236}">
                  <a16:creationId xmlns:a16="http://schemas.microsoft.com/office/drawing/2014/main" id="{70D05A49-3152-4481-B7A3-35DBAC8BC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394" y="2368328"/>
              <a:ext cx="1187624" cy="63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48">
              <a:extLst>
                <a:ext uri="{FF2B5EF4-FFF2-40B4-BE49-F238E27FC236}">
                  <a16:creationId xmlns:a16="http://schemas.microsoft.com/office/drawing/2014/main" id="{F5F11CBE-F8B0-4B05-AEFC-A0AC3A465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1137" y="2368328"/>
              <a:ext cx="1187624" cy="63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2BB64A39-0598-4320-8D92-A173FE298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1" y="4368800"/>
            <a:ext cx="12684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dish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2779CB45-7C78-43A0-9535-2B02B1ED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5414" y="4368800"/>
            <a:ext cx="1266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dish</a:t>
            </a:r>
            <a:r>
              <a:rPr lang="en-GB" altLang="en-US">
                <a:solidFill>
                  <a:srgbClr val="18A0DB"/>
                </a:solidFill>
                <a:cs typeface="Arial" panose="020B0604020202020204" pitchFamily="34" charset="0"/>
              </a:rPr>
              <a:t>es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E3C6AF8D-6BF4-445B-91CA-50C1E1DA3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6939" y="5580064"/>
            <a:ext cx="1266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church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2560A72-EE27-456D-A3D5-5E8F1FE3B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100" y="5597525"/>
            <a:ext cx="1652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cs typeface="Arial" panose="020B0604020202020204" pitchFamily="34" charset="0"/>
              </a:rPr>
              <a:t>church</a:t>
            </a:r>
            <a:r>
              <a:rPr lang="en-GB" altLang="en-US">
                <a:solidFill>
                  <a:srgbClr val="18A0DB"/>
                </a:solidFill>
                <a:cs typeface="Arial" panose="020B0604020202020204" pitchFamily="34" charset="0"/>
              </a:rPr>
              <a:t>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BC18-9E88-4135-82A7-A97FCCD83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plurals are irregular and do not fit either pattern…</a:t>
            </a:r>
            <a:br>
              <a:rPr lang="en-GB" dirty="0"/>
            </a:br>
            <a:br>
              <a:rPr lang="en-GB" dirty="0"/>
            </a:br>
            <a:r>
              <a:rPr lang="en-GB" dirty="0"/>
              <a:t>man – men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child – children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woman – women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person - people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0385C-3BAB-4FDD-936A-FF0F4801EBA5}"/>
              </a:ext>
            </a:extLst>
          </p:cNvPr>
          <p:cNvSpPr txBox="1"/>
          <p:nvPr/>
        </p:nvSpPr>
        <p:spPr>
          <a:xfrm>
            <a:off x="6089648" y="1859872"/>
            <a:ext cx="55884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 you work out these irregular plurals?</a:t>
            </a:r>
          </a:p>
          <a:p>
            <a:endParaRPr lang="en-GB" dirty="0"/>
          </a:p>
          <a:p>
            <a:r>
              <a:rPr lang="en-GB" dirty="0"/>
              <a:t>Tooth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Foot</a:t>
            </a:r>
          </a:p>
          <a:p>
            <a:endParaRPr lang="en-GB" dirty="0"/>
          </a:p>
          <a:p>
            <a:endParaRPr lang="en-GB" dirty="0"/>
          </a:p>
          <a:p>
            <a:r>
              <a:rPr lang="en-GB"/>
              <a:t>mouse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14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1C8894C0-E5AF-430F-A64A-D6889628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r>
              <a:rPr lang="en-GB" altLang="en-US"/>
              <a:t>What is an Adverb?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D87A6C4A-C41A-44F4-95DA-9E3FDC379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316039"/>
            <a:ext cx="763270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B06040202020202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9pPr>
          </a:lstStyle>
          <a:p>
            <a:pPr eaLnBrk="1" hangingPunct="1"/>
            <a:r>
              <a:rPr lang="en-GB" altLang="en-US"/>
              <a:t>An adverb is something that tells you where, why or how</a:t>
            </a:r>
            <a:br>
              <a:rPr lang="en-GB" altLang="en-US"/>
            </a:br>
            <a:r>
              <a:rPr lang="en-GB" altLang="en-US"/>
              <a:t>something is done. For example: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81542E-E30B-4796-823C-A69779771FD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203700" y="2105026"/>
            <a:ext cx="4883150" cy="739775"/>
            <a:chOff x="1268478" y="4763111"/>
            <a:chExt cx="3265951" cy="4951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64ED572-7C50-4610-8E01-5D135E81B7CC}"/>
                </a:ext>
              </a:extLst>
            </p:cNvPr>
            <p:cNvSpPr/>
            <p:nvPr/>
          </p:nvSpPr>
          <p:spPr>
            <a:xfrm>
              <a:off x="1268478" y="4763111"/>
              <a:ext cx="3011130" cy="495108"/>
            </a:xfrm>
            <a:prstGeom prst="rect">
              <a:avLst/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9F430E5-E1A8-4BF7-A07F-38253107B525}"/>
                </a:ext>
              </a:extLst>
            </p:cNvPr>
            <p:cNvSpPr/>
            <p:nvPr/>
          </p:nvSpPr>
          <p:spPr>
            <a:xfrm>
              <a:off x="4039652" y="4763111"/>
              <a:ext cx="494777" cy="495108"/>
            </a:xfrm>
            <a:prstGeom prst="ellipse">
              <a:avLst/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784268-8A3C-451F-9919-61B28D949968}"/>
              </a:ext>
            </a:extLst>
          </p:cNvPr>
          <p:cNvGrpSpPr>
            <a:grpSpLocks/>
          </p:cNvGrpSpPr>
          <p:nvPr/>
        </p:nvGrpSpPr>
        <p:grpSpPr bwMode="auto">
          <a:xfrm>
            <a:off x="3116264" y="3028950"/>
            <a:ext cx="5653087" cy="742950"/>
            <a:chOff x="755652" y="4761470"/>
            <a:chExt cx="3780417" cy="49674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B03BEA-90D2-4905-9433-725FAB31A030}"/>
                </a:ext>
              </a:extLst>
            </p:cNvPr>
            <p:cNvSpPr/>
            <p:nvPr/>
          </p:nvSpPr>
          <p:spPr>
            <a:xfrm>
              <a:off x="755652" y="4763593"/>
              <a:ext cx="3523506" cy="494626"/>
            </a:xfrm>
            <a:prstGeom prst="rect">
              <a:avLst/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0374199-A230-4404-85BB-788FFDCD16D4}"/>
                </a:ext>
              </a:extLst>
            </p:cNvPr>
            <p:cNvSpPr/>
            <p:nvPr/>
          </p:nvSpPr>
          <p:spPr>
            <a:xfrm>
              <a:off x="4039232" y="4761470"/>
              <a:ext cx="496837" cy="496749"/>
            </a:xfrm>
            <a:prstGeom prst="ellipse">
              <a:avLst/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C3E922D-35E5-42DE-9B8B-65E44687A9EA}"/>
              </a:ext>
            </a:extLst>
          </p:cNvPr>
          <p:cNvSpPr>
            <a:spLocks/>
          </p:cNvSpPr>
          <p:nvPr/>
        </p:nvSpPr>
        <p:spPr bwMode="auto">
          <a:xfrm>
            <a:off x="4502151" y="2216150"/>
            <a:ext cx="35607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B06040202020202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9pPr>
          </a:lstStyle>
          <a:p>
            <a:pPr eaLnBrk="1" hangingPunct="1"/>
            <a:r>
              <a:rPr lang="en-GB" altLang="en-US"/>
              <a:t>Camilla crossed the road </a:t>
            </a:r>
            <a:r>
              <a:rPr lang="en-GB" altLang="en-US" b="1">
                <a:solidFill>
                  <a:srgbClr val="0070C0"/>
                </a:solidFill>
              </a:rPr>
              <a:t>safely</a:t>
            </a:r>
            <a:r>
              <a:rPr lang="en-GB" altLang="en-US"/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F27E9F-8F93-4E62-B122-BF2AD4B03B2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284539" y="3978275"/>
            <a:ext cx="6300787" cy="742950"/>
            <a:chOff x="755652" y="4761470"/>
            <a:chExt cx="4215086" cy="49674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488ABAB-C151-4790-9AC6-87969B5B0956}"/>
                </a:ext>
              </a:extLst>
            </p:cNvPr>
            <p:cNvSpPr/>
            <p:nvPr/>
          </p:nvSpPr>
          <p:spPr>
            <a:xfrm>
              <a:off x="755652" y="4763593"/>
              <a:ext cx="4010120" cy="494626"/>
            </a:xfrm>
            <a:prstGeom prst="rect">
              <a:avLst/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CC62F15-290C-46AD-8B06-367954560428}"/>
                </a:ext>
              </a:extLst>
            </p:cNvPr>
            <p:cNvSpPr/>
            <p:nvPr/>
          </p:nvSpPr>
          <p:spPr>
            <a:xfrm>
              <a:off x="4473721" y="4761470"/>
              <a:ext cx="497017" cy="496749"/>
            </a:xfrm>
            <a:prstGeom prst="ellipse">
              <a:avLst/>
            </a:prstGeom>
            <a:solidFill>
              <a:srgbClr val="AFDE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9332FC-A6D0-4FF2-A64A-06FDF317DA3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448676" y="1339851"/>
            <a:ext cx="1471613" cy="1922463"/>
            <a:chOff x="755650" y="3043857"/>
            <a:chExt cx="1471231" cy="192333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78090A6-06D6-45CA-887C-DA39E9877CBC}"/>
                </a:ext>
              </a:extLst>
            </p:cNvPr>
            <p:cNvSpPr/>
            <p:nvPr/>
          </p:nvSpPr>
          <p:spPr>
            <a:xfrm>
              <a:off x="755650" y="3493324"/>
              <a:ext cx="1466469" cy="1465926"/>
            </a:xfrm>
            <a:prstGeom prst="ellipse">
              <a:avLst/>
            </a:prstGeom>
            <a:solidFill>
              <a:srgbClr val="02A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01D3B4-5179-42FE-861D-2141CDEC0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772"/>
            <a:stretch/>
          </p:blipFill>
          <p:spPr>
            <a:xfrm>
              <a:off x="763888" y="3501081"/>
              <a:ext cx="1462993" cy="1466110"/>
            </a:xfrm>
            <a:prstGeom prst="ellipse">
              <a:avLst/>
            </a:prstGeom>
          </p:spPr>
        </p:pic>
        <p:pic>
          <p:nvPicPr>
            <p:cNvPr id="9237" name="Picture 10">
              <a:extLst>
                <a:ext uri="{FF2B5EF4-FFF2-40B4-BE49-F238E27FC236}">
                  <a16:creationId xmlns:a16="http://schemas.microsoft.com/office/drawing/2014/main" id="{9250FE79-A9BC-46C1-8454-BD0F49456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240"/>
            <a:stretch>
              <a:fillRect/>
            </a:stretch>
          </p:blipFill>
          <p:spPr bwMode="auto">
            <a:xfrm>
              <a:off x="763888" y="3043857"/>
              <a:ext cx="1462993" cy="860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43637DC-7503-4135-9E9D-C376DC62815B}"/>
              </a:ext>
            </a:extLst>
          </p:cNvPr>
          <p:cNvSpPr>
            <a:spLocks/>
          </p:cNvSpPr>
          <p:nvPr/>
        </p:nvSpPr>
        <p:spPr bwMode="auto">
          <a:xfrm>
            <a:off x="3600451" y="3141663"/>
            <a:ext cx="49879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B06040202020202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9pPr>
          </a:lstStyle>
          <a:p>
            <a:pPr algn="r" eaLnBrk="1" hangingPunct="1"/>
            <a:r>
              <a:rPr lang="en-GB" altLang="en-US"/>
              <a:t>Saffie’s horse </a:t>
            </a:r>
            <a:r>
              <a:rPr lang="en-GB" altLang="en-US" b="1">
                <a:solidFill>
                  <a:srgbClr val="0070C0"/>
                </a:solidFill>
              </a:rPr>
              <a:t>bravely </a:t>
            </a:r>
            <a:r>
              <a:rPr lang="en-GB" altLang="en-US"/>
              <a:t>jumped over the hurdle.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06F8A6-9C3F-4BCC-B7A7-C4B7076A129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279650" y="2563814"/>
            <a:ext cx="1474788" cy="1487487"/>
            <a:chOff x="7069141" y="3531441"/>
            <a:chExt cx="1474944" cy="148756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C54178C-46CB-4911-980A-0A9DE5DCAD2D}"/>
                </a:ext>
              </a:extLst>
            </p:cNvPr>
            <p:cNvSpPr/>
            <p:nvPr/>
          </p:nvSpPr>
          <p:spPr>
            <a:xfrm>
              <a:off x="7073905" y="3552079"/>
              <a:ext cx="1465417" cy="1466922"/>
            </a:xfrm>
            <a:prstGeom prst="ellipse">
              <a:avLst/>
            </a:prstGeom>
            <a:solidFill>
              <a:srgbClr val="02A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2BDC9F3-9807-4F51-8909-ED247AEF7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638" y="3531441"/>
              <a:ext cx="1470447" cy="1487560"/>
            </a:xfrm>
            <a:prstGeom prst="ellipse">
              <a:avLst/>
            </a:prstGeom>
          </p:spPr>
        </p:pic>
        <p:pic>
          <p:nvPicPr>
            <p:cNvPr id="9234" name="Picture 22">
              <a:extLst>
                <a:ext uri="{FF2B5EF4-FFF2-40B4-BE49-F238E27FC236}">
                  <a16:creationId xmlns:a16="http://schemas.microsoft.com/office/drawing/2014/main" id="{F1F90B30-3185-414C-92B5-31843FA72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71"/>
            <a:stretch>
              <a:fillRect/>
            </a:stretch>
          </p:blipFill>
          <p:spPr bwMode="auto">
            <a:xfrm>
              <a:off x="7069141" y="3531441"/>
              <a:ext cx="1470447" cy="776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3042B26-339D-4E32-B38F-6B08E8A69A5C}"/>
              </a:ext>
            </a:extLst>
          </p:cNvPr>
          <p:cNvSpPr>
            <a:spLocks/>
          </p:cNvSpPr>
          <p:nvPr/>
        </p:nvSpPr>
        <p:spPr bwMode="auto">
          <a:xfrm>
            <a:off x="3478213" y="4092576"/>
            <a:ext cx="5148262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B06040202020202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9pPr>
          </a:lstStyle>
          <a:p>
            <a:pPr eaLnBrk="1" hangingPunct="1"/>
            <a:r>
              <a:rPr lang="en-GB" altLang="en-US"/>
              <a:t>The Moroccan man rode his camel </a:t>
            </a:r>
            <a:r>
              <a:rPr lang="en-GB" altLang="en-US" b="1">
                <a:solidFill>
                  <a:srgbClr val="0070C0"/>
                </a:solidFill>
              </a:rPr>
              <a:t>everywhere</a:t>
            </a:r>
            <a:r>
              <a:rPr lang="en-GB" altLang="en-US"/>
              <a:t>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E087EB-4D5E-4F45-BFEC-77D1BF21F8D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8442325" y="3529014"/>
            <a:ext cx="1466850" cy="1468437"/>
            <a:chOff x="755650" y="4256481"/>
            <a:chExt cx="1466336" cy="1468879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5F7C33B-A4F4-4A3B-B160-EAA8EC895B45}"/>
                </a:ext>
              </a:extLst>
            </p:cNvPr>
            <p:cNvSpPr/>
            <p:nvPr/>
          </p:nvSpPr>
          <p:spPr>
            <a:xfrm>
              <a:off x="755650" y="4259657"/>
              <a:ext cx="1466336" cy="1465703"/>
            </a:xfrm>
            <a:prstGeom prst="ellipse">
              <a:avLst/>
            </a:prstGeom>
            <a:solidFill>
              <a:srgbClr val="02A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9231" name="Picture 32">
              <a:extLst>
                <a:ext uri="{FF2B5EF4-FFF2-40B4-BE49-F238E27FC236}">
                  <a16:creationId xmlns:a16="http://schemas.microsoft.com/office/drawing/2014/main" id="{C37FA41C-91C1-4D5E-A058-8A78093D9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4551" y="4256481"/>
              <a:ext cx="1368793" cy="1385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50BBAB6-40FD-4D82-BA44-78CD36AE0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5265738"/>
            <a:ext cx="5911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anose="020B0604020202020204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anose="020B0604020202020204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pitchFamily="2" charset="0"/>
              </a:defRPr>
            </a:lvl9pPr>
          </a:lstStyle>
          <a:p>
            <a:pPr algn="ctr" eaLnBrk="1" hangingPunct="1"/>
            <a:r>
              <a:rPr lang="en-GB" altLang="en-US"/>
              <a:t>Many adverbs end in –ly but </a:t>
            </a:r>
            <a:r>
              <a:rPr lang="en-GB" altLang="en-US" b="1"/>
              <a:t>not all of them</a:t>
            </a:r>
            <a:r>
              <a:rPr lang="en-GB" altLang="en-US"/>
              <a:t>. Similarly, not all words which end in –ly are adverbs.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28" grpId="0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BC1C-A17E-4408-9C76-F45447FDC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we are writing instructions we can use adverbs of time at the front of each step like this..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First,</a:t>
            </a:r>
            <a:br>
              <a:rPr lang="en-GB" dirty="0"/>
            </a:br>
            <a:r>
              <a:rPr lang="en-GB" dirty="0"/>
              <a:t>Next,</a:t>
            </a:r>
            <a:br>
              <a:rPr lang="en-GB" dirty="0"/>
            </a:br>
            <a:r>
              <a:rPr lang="en-GB" dirty="0"/>
              <a:t>After that,</a:t>
            </a:r>
            <a:br>
              <a:rPr lang="en-GB" dirty="0"/>
            </a:br>
            <a:r>
              <a:rPr lang="en-GB" dirty="0"/>
              <a:t>Finally,</a:t>
            </a:r>
          </a:p>
        </p:txBody>
      </p:sp>
    </p:spTree>
    <p:extLst>
      <p:ext uri="{BB962C8B-B14F-4D97-AF65-F5344CB8AC3E}">
        <p14:creationId xmlns:p14="http://schemas.microsoft.com/office/powerpoint/2010/main" val="567393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E74B9F5B-5A38-432F-8A9B-975408E4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r>
              <a:rPr lang="en-GB" altLang="en-US" dirty="0"/>
              <a:t>Past tense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F3FC0B-6D0A-44D9-B4A6-13F362165D5D}"/>
              </a:ext>
            </a:extLst>
          </p:cNvPr>
          <p:cNvSpPr/>
          <p:nvPr/>
        </p:nvSpPr>
        <p:spPr>
          <a:xfrm>
            <a:off x="2279650" y="1514476"/>
            <a:ext cx="7632700" cy="422275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>
              <a:defRPr/>
            </a:pPr>
            <a:r>
              <a:rPr lang="en-GB" dirty="0"/>
              <a:t>The sentence below is written in the </a:t>
            </a:r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past tense</a:t>
            </a:r>
            <a:r>
              <a:rPr lang="en-GB" dirty="0"/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67295-6CB9-47E2-8E12-30D1424C30D3}"/>
              </a:ext>
            </a:extLst>
          </p:cNvPr>
          <p:cNvSpPr>
            <a:spLocks/>
          </p:cNvSpPr>
          <p:nvPr/>
        </p:nvSpPr>
        <p:spPr>
          <a:xfrm>
            <a:off x="2274888" y="1989138"/>
            <a:ext cx="7632700" cy="7223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bg1"/>
                </a:solidFill>
              </a:rPr>
              <a:t>Timmy </a:t>
            </a:r>
            <a:r>
              <a:rPr lang="en-GB" b="1" dirty="0">
                <a:solidFill>
                  <a:schemeClr val="bg1"/>
                </a:solidFill>
              </a:rPr>
              <a:t>was</a:t>
            </a:r>
            <a:r>
              <a:rPr lang="en-GB" dirty="0">
                <a:solidFill>
                  <a:schemeClr val="bg1"/>
                </a:solidFill>
              </a:rPr>
              <a:t> in his spaceship for twenty years. </a:t>
            </a: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552E2F6C-5EA3-41D4-9732-3E2C212A4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2619375"/>
            <a:ext cx="4179888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D92B93-40F7-4E98-B74A-150F287F7D90}"/>
              </a:ext>
            </a:extLst>
          </p:cNvPr>
          <p:cNvSpPr/>
          <p:nvPr/>
        </p:nvSpPr>
        <p:spPr>
          <a:xfrm>
            <a:off x="2279650" y="5083176"/>
            <a:ext cx="7632700" cy="1530401"/>
          </a:xfrm>
          <a:prstGeom prst="rect">
            <a:avLst/>
          </a:prstGeom>
        </p:spPr>
        <p:txBody>
          <a:bodyPr lIns="0" tIns="72000" rIns="0" bIns="72000">
            <a:spAutoFit/>
          </a:bodyPr>
          <a:lstStyle/>
          <a:p>
            <a:pPr algn="ctr">
              <a:defRPr/>
            </a:pPr>
            <a:r>
              <a:rPr lang="en-GB" dirty="0"/>
              <a:t>It is in the past because it has already happened.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r>
              <a:rPr lang="en-GB" dirty="0"/>
              <a:t>A majority of past tense verbs end in ed.  Jumped   skipped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r>
              <a:rPr lang="en-GB" dirty="0"/>
              <a:t>Some have their own pattern.  Ran    sang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35CBD4C1-C1D8-4C09-9060-395803EB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400"/>
              <a:t>What Is a Subordinating Conjunction?</a:t>
            </a:r>
            <a:endParaRPr lang="en-GB" altLang="en-US" sz="3400">
              <a:latin typeface="Twinkl" panose="020B0604020202020204" pitchFamily="2" charset="0"/>
            </a:endParaRP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AE55C101-868C-4E52-816F-CB99DED37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352550"/>
            <a:ext cx="76327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A </a:t>
            </a:r>
            <a:r>
              <a:rPr lang="en-GB" altLang="en-US" b="1">
                <a:solidFill>
                  <a:srgbClr val="00639A"/>
                </a:solidFill>
              </a:rPr>
              <a:t>subordinating</a:t>
            </a:r>
            <a:r>
              <a:rPr lang="en-GB" altLang="en-US">
                <a:solidFill>
                  <a:srgbClr val="00639A"/>
                </a:solidFill>
              </a:rPr>
              <a:t> </a:t>
            </a:r>
            <a:r>
              <a:rPr lang="en-GB" altLang="en-US" b="1">
                <a:solidFill>
                  <a:srgbClr val="00639A"/>
                </a:solidFill>
              </a:rPr>
              <a:t>conjunction</a:t>
            </a:r>
            <a:r>
              <a:rPr lang="en-GB" altLang="en-US">
                <a:solidFill>
                  <a:srgbClr val="00639A"/>
                </a:solidFill>
              </a:rPr>
              <a:t> </a:t>
            </a:r>
            <a:r>
              <a:rPr lang="en-GB" altLang="en-US">
                <a:solidFill>
                  <a:schemeClr val="tx1"/>
                </a:solidFill>
              </a:rPr>
              <a:t>is a word which still </a:t>
            </a:r>
            <a:r>
              <a:rPr lang="en-GB" altLang="en-US" b="1">
                <a:solidFill>
                  <a:schemeClr val="tx1"/>
                </a:solidFill>
              </a:rPr>
              <a:t>links two clauses </a:t>
            </a:r>
            <a:r>
              <a:rPr lang="en-GB" altLang="en-US">
                <a:solidFill>
                  <a:schemeClr val="tx1"/>
                </a:solidFill>
              </a:rPr>
              <a:t>together in a sentence, but the </a:t>
            </a:r>
            <a:r>
              <a:rPr lang="en-GB" altLang="en-US" b="1">
                <a:solidFill>
                  <a:srgbClr val="00639A"/>
                </a:solidFill>
              </a:rPr>
              <a:t>subordinate</a:t>
            </a:r>
            <a:r>
              <a:rPr lang="en-GB" altLang="en-US">
                <a:solidFill>
                  <a:srgbClr val="00639A"/>
                </a:solidFill>
              </a:rPr>
              <a:t> </a:t>
            </a:r>
            <a:r>
              <a:rPr lang="en-GB" altLang="en-US" b="1">
                <a:solidFill>
                  <a:srgbClr val="00639A"/>
                </a:solidFill>
              </a:rPr>
              <a:t>clause</a:t>
            </a:r>
            <a:r>
              <a:rPr lang="en-GB" altLang="en-US">
                <a:solidFill>
                  <a:srgbClr val="00639A"/>
                </a:solidFill>
              </a:rPr>
              <a:t> </a:t>
            </a:r>
            <a:r>
              <a:rPr lang="en-GB" altLang="en-US">
                <a:solidFill>
                  <a:schemeClr val="tx1"/>
                </a:solidFill>
              </a:rPr>
              <a:t>it adds does not make sense on its own.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Let’s look at a few examples:</a:t>
            </a:r>
          </a:p>
        </p:txBody>
      </p:sp>
      <p:sp>
        <p:nvSpPr>
          <p:cNvPr id="73" name="Rectangle 1">
            <a:extLst>
              <a:ext uri="{FF2B5EF4-FFF2-40B4-BE49-F238E27FC236}">
                <a16:creationId xmlns:a16="http://schemas.microsoft.com/office/drawing/2014/main" id="{20BF5454-24B0-4713-9C9B-C1B7D6A02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4" y="3143251"/>
            <a:ext cx="5976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87BD31"/>
                </a:solidFill>
              </a:rPr>
              <a:t>I will be late </a:t>
            </a:r>
            <a:r>
              <a:rPr lang="en-GB" altLang="en-US" sz="2400" b="1">
                <a:solidFill>
                  <a:srgbClr val="0070C0"/>
                </a:solidFill>
              </a:rPr>
              <a:t>if</a:t>
            </a:r>
            <a:r>
              <a:rPr lang="en-GB" altLang="en-US" sz="2400">
                <a:solidFill>
                  <a:schemeClr val="tx1"/>
                </a:solidFill>
              </a:rPr>
              <a:t> </a:t>
            </a:r>
            <a:r>
              <a:rPr lang="en-GB" altLang="en-US" sz="2400">
                <a:solidFill>
                  <a:srgbClr val="D91C31"/>
                </a:solidFill>
              </a:rPr>
              <a:t>I don’t get on the next bus.</a:t>
            </a:r>
          </a:p>
        </p:txBody>
      </p:sp>
      <p:pic>
        <p:nvPicPr>
          <p:cNvPr id="74" name="Picture 16" descr="Remove">
            <a:extLst>
              <a:ext uri="{FF2B5EF4-FFF2-40B4-BE49-F238E27FC236}">
                <a16:creationId xmlns:a16="http://schemas.microsoft.com/office/drawing/2014/main" id="{BB355175-7CA0-4E4D-B49E-50983173C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3184525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een">
            <a:extLst>
              <a:ext uri="{FF2B5EF4-FFF2-40B4-BE49-F238E27FC236}">
                <a16:creationId xmlns:a16="http://schemas.microsoft.com/office/drawing/2014/main" id="{A2FF5498-37CD-438B-8E98-2292037476B2}"/>
              </a:ext>
            </a:extLst>
          </p:cNvPr>
          <p:cNvGrpSpPr>
            <a:grpSpLocks/>
          </p:cNvGrpSpPr>
          <p:nvPr/>
        </p:nvGrpSpPr>
        <p:grpSpPr bwMode="auto">
          <a:xfrm>
            <a:off x="4044951" y="3524250"/>
            <a:ext cx="1724025" cy="947738"/>
            <a:chOff x="2520280" y="3524250"/>
            <a:chExt cx="1724025" cy="947082"/>
          </a:xfrm>
        </p:grpSpPr>
        <p:sp>
          <p:nvSpPr>
            <p:cNvPr id="78" name="Right Brace 77">
              <a:extLst>
                <a:ext uri="{FF2B5EF4-FFF2-40B4-BE49-F238E27FC236}">
                  <a16:creationId xmlns:a16="http://schemas.microsoft.com/office/drawing/2014/main" id="{9B69460D-6260-4F51-8C1D-5D53446D767B}"/>
                </a:ext>
              </a:extLst>
            </p:cNvPr>
            <p:cNvSpPr/>
            <p:nvPr/>
          </p:nvSpPr>
          <p:spPr>
            <a:xfrm rot="5400000">
              <a:off x="3144333" y="2900197"/>
              <a:ext cx="475920" cy="1724025"/>
            </a:xfrm>
            <a:prstGeom prst="rightBrace">
              <a:avLst>
                <a:gd name="adj1" fmla="val 48626"/>
                <a:gd name="adj2" fmla="val 488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6" name="Rounded Rectangle 23">
              <a:extLst>
                <a:ext uri="{FF2B5EF4-FFF2-40B4-BE49-F238E27FC236}">
                  <a16:creationId xmlns:a16="http://schemas.microsoft.com/office/drawing/2014/main" id="{12227532-D0CF-4653-9ECB-96AD18AAE989}"/>
                </a:ext>
              </a:extLst>
            </p:cNvPr>
            <p:cNvSpPr/>
            <p:nvPr/>
          </p:nvSpPr>
          <p:spPr>
            <a:xfrm>
              <a:off x="2694905" y="3958924"/>
              <a:ext cx="1416050" cy="512408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400" dirty="0"/>
                <a:t>Main Clause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926034D-80A3-4865-9945-E2663466E0D1}"/>
              </a:ext>
            </a:extLst>
          </p:cNvPr>
          <p:cNvSpPr/>
          <p:nvPr/>
        </p:nvSpPr>
        <p:spPr>
          <a:xfrm>
            <a:off x="4029076" y="3532188"/>
            <a:ext cx="1795463" cy="1014412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4" name="blue">
            <a:extLst>
              <a:ext uri="{FF2B5EF4-FFF2-40B4-BE49-F238E27FC236}">
                <a16:creationId xmlns:a16="http://schemas.microsoft.com/office/drawing/2014/main" id="{AC200B02-F8AE-49F4-BDF4-985939E76B8B}"/>
              </a:ext>
            </a:extLst>
          </p:cNvPr>
          <p:cNvGrpSpPr>
            <a:grpSpLocks/>
          </p:cNvGrpSpPr>
          <p:nvPr/>
        </p:nvGrpSpPr>
        <p:grpSpPr bwMode="auto">
          <a:xfrm>
            <a:off x="5260975" y="3563939"/>
            <a:ext cx="1416050" cy="935037"/>
            <a:chOff x="3736771" y="3526521"/>
            <a:chExt cx="1416050" cy="936422"/>
          </a:xfrm>
        </p:grpSpPr>
        <p:sp>
          <p:nvSpPr>
            <p:cNvPr id="80" name="Right Brace 79">
              <a:extLst>
                <a:ext uri="{FF2B5EF4-FFF2-40B4-BE49-F238E27FC236}">
                  <a16:creationId xmlns:a16="http://schemas.microsoft.com/office/drawing/2014/main" id="{A90C729D-2805-4788-AD04-96EC08D6E0CB}"/>
                </a:ext>
              </a:extLst>
            </p:cNvPr>
            <p:cNvSpPr/>
            <p:nvPr/>
          </p:nvSpPr>
          <p:spPr>
            <a:xfrm rot="5400000">
              <a:off x="4195206" y="3634824"/>
              <a:ext cx="476955" cy="260350"/>
            </a:xfrm>
            <a:prstGeom prst="rightBrace">
              <a:avLst>
                <a:gd name="adj1" fmla="val 48626"/>
                <a:gd name="adj2" fmla="val 488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5" name="Rounded Rectangle 17">
              <a:extLst>
                <a:ext uri="{FF2B5EF4-FFF2-40B4-BE49-F238E27FC236}">
                  <a16:creationId xmlns:a16="http://schemas.microsoft.com/office/drawing/2014/main" id="{9AEFB093-E256-48A5-9B79-8A1E37E99F9C}"/>
                </a:ext>
              </a:extLst>
            </p:cNvPr>
            <p:cNvSpPr/>
            <p:nvPr/>
          </p:nvSpPr>
          <p:spPr>
            <a:xfrm>
              <a:off x="3736771" y="3968500"/>
              <a:ext cx="1416050" cy="494443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400" dirty="0"/>
                <a:t>Subordinating Conjunction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660EDF0-04E5-4C39-B65F-12A8F535C098}"/>
              </a:ext>
            </a:extLst>
          </p:cNvPr>
          <p:cNvSpPr/>
          <p:nvPr/>
        </p:nvSpPr>
        <p:spPr>
          <a:xfrm>
            <a:off x="4849813" y="3563938"/>
            <a:ext cx="1979612" cy="9779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5" name="red">
            <a:extLst>
              <a:ext uri="{FF2B5EF4-FFF2-40B4-BE49-F238E27FC236}">
                <a16:creationId xmlns:a16="http://schemas.microsoft.com/office/drawing/2014/main" id="{B0A80476-0474-4FC2-8797-558D275C6B93}"/>
              </a:ext>
            </a:extLst>
          </p:cNvPr>
          <p:cNvGrpSpPr>
            <a:grpSpLocks/>
          </p:cNvGrpSpPr>
          <p:nvPr/>
        </p:nvGrpSpPr>
        <p:grpSpPr bwMode="auto">
          <a:xfrm>
            <a:off x="6194425" y="3543300"/>
            <a:ext cx="3525838" cy="928688"/>
            <a:chOff x="4670658" y="3543300"/>
            <a:chExt cx="3525385" cy="928032"/>
          </a:xfrm>
        </p:grpSpPr>
        <p:sp>
          <p:nvSpPr>
            <p:cNvPr id="79" name="Right Brace 78">
              <a:extLst>
                <a:ext uri="{FF2B5EF4-FFF2-40B4-BE49-F238E27FC236}">
                  <a16:creationId xmlns:a16="http://schemas.microsoft.com/office/drawing/2014/main" id="{519057DF-727D-4739-A265-07716654D6E5}"/>
                </a:ext>
              </a:extLst>
            </p:cNvPr>
            <p:cNvSpPr/>
            <p:nvPr/>
          </p:nvSpPr>
          <p:spPr>
            <a:xfrm rot="5400000">
              <a:off x="6195394" y="2018564"/>
              <a:ext cx="475914" cy="3525385"/>
            </a:xfrm>
            <a:prstGeom prst="rightBrace">
              <a:avLst>
                <a:gd name="adj1" fmla="val 48626"/>
                <a:gd name="adj2" fmla="val 48895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77" name="Rounded Rectangle 24">
              <a:extLst>
                <a:ext uri="{FF2B5EF4-FFF2-40B4-BE49-F238E27FC236}">
                  <a16:creationId xmlns:a16="http://schemas.microsoft.com/office/drawing/2014/main" id="{111EA6FC-6B81-4259-AE10-5DD796134146}"/>
                </a:ext>
              </a:extLst>
            </p:cNvPr>
            <p:cNvSpPr/>
            <p:nvPr/>
          </p:nvSpPr>
          <p:spPr>
            <a:xfrm>
              <a:off x="5565893" y="3977968"/>
              <a:ext cx="1830153" cy="493364"/>
            </a:xfrm>
            <a:prstGeom prst="round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1400" dirty="0"/>
                <a:t>Subordinate Clause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11D51C7-13EF-4FC8-A7D8-BACEDBDC7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4503739"/>
            <a:ext cx="76327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87BD31"/>
                </a:solidFill>
              </a:rPr>
              <a:t>‘I will be late’ </a:t>
            </a:r>
            <a:r>
              <a:rPr lang="en-GB" altLang="en-US">
                <a:solidFill>
                  <a:schemeClr val="tx1"/>
                </a:solidFill>
              </a:rPr>
              <a:t>is the </a:t>
            </a:r>
            <a:r>
              <a:rPr lang="en-GB" altLang="en-US" b="1">
                <a:solidFill>
                  <a:schemeClr val="tx1"/>
                </a:solidFill>
              </a:rPr>
              <a:t>main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clause</a:t>
            </a:r>
            <a:r>
              <a:rPr lang="en-GB" altLang="en-US">
                <a:solidFill>
                  <a:schemeClr val="tx1"/>
                </a:solidFill>
              </a:rPr>
              <a:t>. This clause makes sense on its own.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 </a:t>
            </a:r>
            <a:r>
              <a:rPr lang="en-GB" altLang="en-US" b="1">
                <a:solidFill>
                  <a:schemeClr val="tx1"/>
                </a:solidFill>
              </a:rPr>
              <a:t>subordinating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conjunction</a:t>
            </a:r>
            <a:r>
              <a:rPr lang="en-GB" altLang="en-US">
                <a:solidFill>
                  <a:schemeClr val="tx1"/>
                </a:solidFill>
              </a:rPr>
              <a:t> in this sentence is ‘</a:t>
            </a:r>
            <a:r>
              <a:rPr lang="en-GB" altLang="en-US" b="1">
                <a:solidFill>
                  <a:srgbClr val="00639A"/>
                </a:solidFill>
              </a:rPr>
              <a:t>if</a:t>
            </a:r>
            <a:r>
              <a:rPr lang="en-GB" altLang="en-US">
                <a:solidFill>
                  <a:schemeClr val="tx1"/>
                </a:solidFill>
              </a:rPr>
              <a:t>’. It starts the subordinate clause.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D91C31"/>
                </a:solidFill>
              </a:rPr>
              <a:t>‘if I don’t get on the next bus’ </a:t>
            </a:r>
            <a:r>
              <a:rPr lang="en-GB" altLang="en-US">
                <a:solidFill>
                  <a:schemeClr val="tx1"/>
                </a:solidFill>
              </a:rPr>
              <a:t>is the </a:t>
            </a:r>
            <a:r>
              <a:rPr lang="en-GB" altLang="en-US" b="1">
                <a:solidFill>
                  <a:schemeClr val="tx1"/>
                </a:solidFill>
              </a:rPr>
              <a:t>subordinate</a:t>
            </a:r>
            <a:r>
              <a:rPr lang="en-GB" altLang="en-US">
                <a:solidFill>
                  <a:schemeClr val="tx1"/>
                </a:solidFill>
              </a:rPr>
              <a:t> </a:t>
            </a:r>
            <a:r>
              <a:rPr lang="en-GB" altLang="en-US" b="1">
                <a:solidFill>
                  <a:schemeClr val="tx1"/>
                </a:solidFill>
              </a:rPr>
              <a:t>clause</a:t>
            </a:r>
            <a:r>
              <a:rPr lang="en-GB" altLang="en-US">
                <a:solidFill>
                  <a:schemeClr val="tx1"/>
                </a:solidFill>
              </a:rPr>
              <a:t>. This doesn’t make sense on its own but does add extra information to the main clause.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6" grpId="0" animBg="1"/>
      <p:bldP spid="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98DFFAAB-AAAB-4807-AFE9-D8E84888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/>
              <a:t>Which Conjunction Makes Sense?</a:t>
            </a:r>
            <a:endParaRPr lang="en-GB" altLang="en-US">
              <a:latin typeface="Twinkl" panose="020B0604020202020204" pitchFamily="2" charset="0"/>
            </a:endParaRPr>
          </a:p>
        </p:txBody>
      </p:sp>
      <p:sp>
        <p:nvSpPr>
          <p:cNvPr id="10243" name="TextBox 1">
            <a:extLst>
              <a:ext uri="{FF2B5EF4-FFF2-40B4-BE49-F238E27FC236}">
                <a16:creationId xmlns:a16="http://schemas.microsoft.com/office/drawing/2014/main" id="{F617D250-C679-464E-8F25-5DAFCD4159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2813" y="1419225"/>
            <a:ext cx="7632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Read the main and subordinate clauses below and decide which </a:t>
            </a:r>
            <a:r>
              <a:rPr lang="en-GB" altLang="en-US" b="1">
                <a:solidFill>
                  <a:srgbClr val="00639A"/>
                </a:solidFill>
              </a:rPr>
              <a:t>subordinating</a:t>
            </a:r>
            <a:r>
              <a:rPr lang="en-GB" altLang="en-US">
                <a:solidFill>
                  <a:srgbClr val="00639A"/>
                </a:solidFill>
              </a:rPr>
              <a:t> </a:t>
            </a:r>
            <a:r>
              <a:rPr lang="en-GB" altLang="en-US" b="1">
                <a:solidFill>
                  <a:srgbClr val="00639A"/>
                </a:solidFill>
              </a:rPr>
              <a:t>conjunction</a:t>
            </a:r>
            <a:r>
              <a:rPr lang="en-GB" altLang="en-US">
                <a:solidFill>
                  <a:srgbClr val="00639A"/>
                </a:solidFill>
              </a:rPr>
              <a:t> </a:t>
            </a:r>
            <a:r>
              <a:rPr lang="en-GB" altLang="en-US">
                <a:solidFill>
                  <a:schemeClr val="tx1"/>
                </a:solidFill>
              </a:rPr>
              <a:t>would make the most sense.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DAAB8633-8E3D-4224-A1F8-5159604CF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9" y="2298701"/>
            <a:ext cx="6459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Beth was a little bit scared </a:t>
            </a:r>
            <a:r>
              <a:rPr lang="en-GB" altLang="en-US" sz="2000" u="sng">
                <a:solidFill>
                  <a:schemeClr val="tx1"/>
                </a:solidFill>
              </a:rPr>
              <a:t>          </a:t>
            </a:r>
            <a:r>
              <a:rPr lang="en-GB" altLang="en-US" sz="2000">
                <a:solidFill>
                  <a:schemeClr val="tx1"/>
                </a:solidFill>
              </a:rPr>
              <a:t> the ride was spinning quickly.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8E1335EB-C0E7-4FC7-9D30-23B1AE3E9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439" y="3619501"/>
            <a:ext cx="6213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Hazim cheered loudly </a:t>
            </a:r>
            <a:r>
              <a:rPr lang="en-GB" altLang="en-US" sz="2000" u="sng">
                <a:solidFill>
                  <a:schemeClr val="tx1"/>
                </a:solidFill>
              </a:rPr>
              <a:t>          </a:t>
            </a:r>
            <a:r>
              <a:rPr lang="en-GB" altLang="en-US" sz="2000">
                <a:solidFill>
                  <a:schemeClr val="tx1"/>
                </a:solidFill>
              </a:rPr>
              <a:t> his favourite player scored a goal.</a:t>
            </a: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E9E00372-89F8-40F5-BCEF-F800B9330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326" y="4799014"/>
            <a:ext cx="6213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tx1"/>
                </a:solidFill>
              </a:rPr>
              <a:t>I didn’t go to school </a:t>
            </a:r>
            <a:r>
              <a:rPr lang="en-GB" altLang="en-US" sz="2000" u="sng">
                <a:solidFill>
                  <a:schemeClr val="tx1"/>
                </a:solidFill>
              </a:rPr>
              <a:t>           </a:t>
            </a:r>
            <a:r>
              <a:rPr lang="en-GB" altLang="en-US" sz="2000">
                <a:solidFill>
                  <a:schemeClr val="tx1"/>
                </a:solidFill>
              </a:rPr>
              <a:t> it was closed for the summer holidays.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71B7A-234C-4885-82C8-6C19BADE0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518" y="2235994"/>
            <a:ext cx="107315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7FC132-7684-40B9-AF3B-D13F9B42C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64" y="3198814"/>
            <a:ext cx="1639887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6AB4B-9F9B-44E5-B965-6DC55E282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4524376"/>
            <a:ext cx="16398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D583B6-461A-47E3-8BB7-42926C762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5867400"/>
            <a:ext cx="763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00639A"/>
                </a:solidFill>
              </a:rPr>
              <a:t>I</a:t>
            </a:r>
            <a:r>
              <a:rPr lang="en-GB" altLang="en-US" dirty="0">
                <a:solidFill>
                  <a:schemeClr val="tx1"/>
                </a:solidFill>
              </a:rPr>
              <a:t>f </a:t>
            </a:r>
            <a:r>
              <a:rPr lang="en-GB" altLang="en-US" b="1" dirty="0">
                <a:solidFill>
                  <a:srgbClr val="00639A"/>
                </a:solidFill>
              </a:rPr>
              <a:t>S</a:t>
            </a:r>
            <a:r>
              <a:rPr lang="en-GB" altLang="en-US" dirty="0">
                <a:solidFill>
                  <a:schemeClr val="tx1"/>
                </a:solidFill>
              </a:rPr>
              <a:t>ince </a:t>
            </a:r>
            <a:r>
              <a:rPr lang="en-GB" altLang="en-US" b="1" dirty="0">
                <a:solidFill>
                  <a:srgbClr val="00639A"/>
                </a:solidFill>
              </a:rPr>
              <a:t>A</a:t>
            </a:r>
            <a:r>
              <a:rPr lang="en-GB" altLang="en-US" dirty="0">
                <a:solidFill>
                  <a:schemeClr val="tx1"/>
                </a:solidFill>
              </a:rPr>
              <a:t>s </a:t>
            </a:r>
            <a:r>
              <a:rPr lang="en-GB" altLang="en-US" b="1" dirty="0">
                <a:solidFill>
                  <a:srgbClr val="00639A"/>
                </a:solidFill>
              </a:rPr>
              <a:t>W</a:t>
            </a:r>
            <a:r>
              <a:rPr lang="en-GB" altLang="en-US" dirty="0">
                <a:solidFill>
                  <a:schemeClr val="tx1"/>
                </a:solidFill>
              </a:rPr>
              <a:t>hen </a:t>
            </a:r>
            <a:r>
              <a:rPr lang="en-GB" altLang="en-US" b="1" dirty="0">
                <a:solidFill>
                  <a:srgbClr val="00639A"/>
                </a:solidFill>
              </a:rPr>
              <a:t>A</a:t>
            </a:r>
            <a:r>
              <a:rPr lang="en-GB" altLang="en-US" dirty="0">
                <a:solidFill>
                  <a:schemeClr val="tx1"/>
                </a:solidFill>
              </a:rPr>
              <a:t>lthough </a:t>
            </a:r>
            <a:r>
              <a:rPr lang="en-GB" altLang="en-US" b="1" dirty="0">
                <a:solidFill>
                  <a:srgbClr val="00639A"/>
                </a:solidFill>
              </a:rPr>
              <a:t>W</a:t>
            </a:r>
            <a:r>
              <a:rPr lang="en-GB" altLang="en-US" dirty="0">
                <a:solidFill>
                  <a:schemeClr val="tx1"/>
                </a:solidFill>
              </a:rPr>
              <a:t>hile </a:t>
            </a:r>
            <a:r>
              <a:rPr lang="en-GB" altLang="en-US" b="1" dirty="0">
                <a:solidFill>
                  <a:srgbClr val="00639A"/>
                </a:solidFill>
              </a:rPr>
              <a:t>A</a:t>
            </a:r>
            <a:r>
              <a:rPr lang="en-GB" altLang="en-US" dirty="0">
                <a:solidFill>
                  <a:schemeClr val="tx1"/>
                </a:solidFill>
              </a:rPr>
              <a:t>fter </a:t>
            </a:r>
            <a:r>
              <a:rPr lang="en-GB" altLang="en-US" b="1" dirty="0">
                <a:solidFill>
                  <a:srgbClr val="00639A"/>
                </a:solidFill>
              </a:rPr>
              <a:t>B</a:t>
            </a:r>
            <a:r>
              <a:rPr lang="en-GB" altLang="en-US" dirty="0">
                <a:solidFill>
                  <a:schemeClr val="tx1"/>
                </a:solidFill>
              </a:rPr>
              <a:t>efore </a:t>
            </a:r>
            <a:r>
              <a:rPr lang="en-GB" altLang="en-US" b="1" dirty="0">
                <a:solidFill>
                  <a:srgbClr val="00639A"/>
                </a:solidFill>
              </a:rPr>
              <a:t>U</a:t>
            </a:r>
            <a:r>
              <a:rPr lang="en-GB" altLang="en-US" dirty="0">
                <a:solidFill>
                  <a:schemeClr val="tx1"/>
                </a:solidFill>
              </a:rPr>
              <a:t>ntil </a:t>
            </a:r>
            <a:r>
              <a:rPr lang="en-GB" altLang="en-US" b="1" dirty="0">
                <a:solidFill>
                  <a:srgbClr val="00639A"/>
                </a:solidFill>
              </a:rPr>
              <a:t>B</a:t>
            </a:r>
            <a:r>
              <a:rPr lang="en-GB" altLang="en-US" dirty="0">
                <a:solidFill>
                  <a:schemeClr val="tx1"/>
                </a:solidFill>
              </a:rPr>
              <a:t>ecause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B5B405-5535-4C4B-86FC-AC2EA1B765AC}"/>
              </a:ext>
            </a:extLst>
          </p:cNvPr>
          <p:cNvSpPr/>
          <p:nvPr/>
        </p:nvSpPr>
        <p:spPr>
          <a:xfrm>
            <a:off x="2737282" y="5796757"/>
            <a:ext cx="6886144" cy="465139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F6AD17C7-F0C8-42C5-B536-3D53AA58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/>
              <a:t>Direct speech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718E18EA-F2EE-4E7F-953B-9457ADEA2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238251"/>
            <a:ext cx="76327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There are two places where inverted commas are needed when writing direct speech: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0079C2"/>
                </a:solidFill>
              </a:rPr>
              <a:t>“</a:t>
            </a:r>
            <a:r>
              <a:rPr lang="en-GB" altLang="en-US">
                <a:solidFill>
                  <a:schemeClr val="tx1"/>
                </a:solidFill>
              </a:rPr>
              <a:t>What’s the matter, Dina?</a:t>
            </a:r>
            <a:r>
              <a:rPr lang="en-GB" altLang="en-US" b="1">
                <a:solidFill>
                  <a:srgbClr val="0079C2"/>
                </a:solidFill>
              </a:rPr>
              <a:t>”</a:t>
            </a:r>
            <a:r>
              <a:rPr lang="en-GB" altLang="en-US">
                <a:solidFill>
                  <a:schemeClr val="tx1"/>
                </a:solidFill>
              </a:rPr>
              <a:t> said Sid.</a:t>
            </a:r>
          </a:p>
        </p:txBody>
      </p:sp>
      <p:sp>
        <p:nvSpPr>
          <p:cNvPr id="9220" name="TextBox 7">
            <a:extLst>
              <a:ext uri="{FF2B5EF4-FFF2-40B4-BE49-F238E27FC236}">
                <a16:creationId xmlns:a16="http://schemas.microsoft.com/office/drawing/2014/main" id="{FF1DA242-F446-4FED-9284-3FEC0FB79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9176" y="3416300"/>
            <a:ext cx="3370263" cy="1200150"/>
          </a:xfrm>
          <a:prstGeom prst="rect">
            <a:avLst/>
          </a:prstGeom>
          <a:noFill/>
          <a:ln w="28575">
            <a:solidFill>
              <a:srgbClr val="0079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You need to </a:t>
            </a:r>
            <a:r>
              <a:rPr lang="en-GB" altLang="en-US" b="1">
                <a:solidFill>
                  <a:schemeClr val="tx1"/>
                </a:solidFill>
              </a:rPr>
              <a:t>open</a:t>
            </a:r>
            <a:r>
              <a:rPr lang="en-GB" altLang="en-US">
                <a:solidFill>
                  <a:schemeClr val="tx1"/>
                </a:solidFill>
              </a:rPr>
              <a:t> your inverted commas with a “ (66) before the first word which is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being spoken.</a:t>
            </a:r>
            <a:endParaRPr lang="en-GB" altLang="en-US" sz="1400" baseline="-25000">
              <a:solidFill>
                <a:schemeClr val="tx1"/>
              </a:solidFill>
            </a:endParaRPr>
          </a:p>
        </p:txBody>
      </p:sp>
      <p:sp>
        <p:nvSpPr>
          <p:cNvPr id="9221" name="TextBox 10">
            <a:extLst>
              <a:ext uri="{FF2B5EF4-FFF2-40B4-BE49-F238E27FC236}">
                <a16:creationId xmlns:a16="http://schemas.microsoft.com/office/drawing/2014/main" id="{8CA415C3-4609-414B-A7FA-D421DF8C1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5739" y="3408363"/>
            <a:ext cx="3368675" cy="1200150"/>
          </a:xfrm>
          <a:prstGeom prst="rect">
            <a:avLst/>
          </a:prstGeom>
          <a:noFill/>
          <a:ln w="28575">
            <a:solidFill>
              <a:srgbClr val="0079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You need to </a:t>
            </a:r>
            <a:r>
              <a:rPr lang="en-GB" altLang="en-US" b="1">
                <a:solidFill>
                  <a:schemeClr val="tx1"/>
                </a:solidFill>
              </a:rPr>
              <a:t>close</a:t>
            </a:r>
            <a:r>
              <a:rPr lang="en-GB" altLang="en-US">
                <a:solidFill>
                  <a:schemeClr val="tx1"/>
                </a:solidFill>
              </a:rPr>
              <a:t> your inverted commas with a ” (99) after the last word </a:t>
            </a:r>
            <a:r>
              <a:rPr lang="en-GB" altLang="en-US" b="1">
                <a:solidFill>
                  <a:schemeClr val="tx1"/>
                </a:solidFill>
              </a:rPr>
              <a:t>which is being spoken</a:t>
            </a:r>
            <a:r>
              <a:rPr lang="en-GB" altLang="en-US">
                <a:solidFill>
                  <a:schemeClr val="tx1"/>
                </a:solidFill>
              </a:rPr>
              <a:t>.</a:t>
            </a:r>
            <a:endParaRPr lang="en-GB" altLang="en-US" sz="1400" baseline="-2500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B0E3C4-8A32-401D-A9EC-C10CACEBD122}"/>
              </a:ext>
            </a:extLst>
          </p:cNvPr>
          <p:cNvCxnSpPr>
            <a:cxnSpLocks/>
          </p:cNvCxnSpPr>
          <p:nvPr/>
        </p:nvCxnSpPr>
        <p:spPr>
          <a:xfrm flipV="1">
            <a:off x="3894138" y="2266951"/>
            <a:ext cx="355600" cy="530225"/>
          </a:xfrm>
          <a:prstGeom prst="straightConnector1">
            <a:avLst/>
          </a:prstGeom>
          <a:ln w="19050">
            <a:solidFill>
              <a:srgbClr val="F082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5FFAA1-5A81-4BB3-A7FD-7117C1EEF702}"/>
              </a:ext>
            </a:extLst>
          </p:cNvPr>
          <p:cNvSpPr/>
          <p:nvPr/>
        </p:nvSpPr>
        <p:spPr>
          <a:xfrm>
            <a:off x="2917826" y="2678113"/>
            <a:ext cx="2112963" cy="476250"/>
          </a:xfrm>
          <a:prstGeom prst="round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Inverted Commas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A9FBA16-EE1A-4A69-80C0-2CDC66777DB6}"/>
              </a:ext>
            </a:extLst>
          </p:cNvPr>
          <p:cNvCxnSpPr/>
          <p:nvPr/>
        </p:nvCxnSpPr>
        <p:spPr>
          <a:xfrm flipH="1" flipV="1">
            <a:off x="6970713" y="2266950"/>
            <a:ext cx="265112" cy="482600"/>
          </a:xfrm>
          <a:prstGeom prst="straightConnector1">
            <a:avLst/>
          </a:prstGeom>
          <a:ln w="19050">
            <a:solidFill>
              <a:srgbClr val="F0821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2A9771-2B6A-426E-8F8F-5E9D74799576}"/>
              </a:ext>
            </a:extLst>
          </p:cNvPr>
          <p:cNvSpPr/>
          <p:nvPr/>
        </p:nvSpPr>
        <p:spPr>
          <a:xfrm>
            <a:off x="7162800" y="2678113"/>
            <a:ext cx="2114550" cy="476250"/>
          </a:xfrm>
          <a:prstGeom prst="round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Inverted Commas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61C816-58D2-4810-81C6-B8C36AA93BC6}"/>
              </a:ext>
            </a:extLst>
          </p:cNvPr>
          <p:cNvSpPr txBox="1"/>
          <p:nvPr/>
        </p:nvSpPr>
        <p:spPr>
          <a:xfrm>
            <a:off x="2174875" y="4765675"/>
            <a:ext cx="76327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altLang="en-US" dirty="0"/>
              <a:t>Imagine that inverted commas are like hands; </a:t>
            </a:r>
          </a:p>
          <a:p>
            <a:pPr algn="ctr">
              <a:defRPr/>
            </a:pPr>
            <a:r>
              <a:rPr lang="en-GB" altLang="en-US" dirty="0"/>
              <a:t>They hold within them </a:t>
            </a:r>
            <a:r>
              <a:rPr lang="en-GB" altLang="en-US" b="1" dirty="0"/>
              <a:t>only</a:t>
            </a:r>
            <a:r>
              <a:rPr lang="en-GB" altLang="en-US" dirty="0"/>
              <a:t> the words which are being spoken.</a:t>
            </a:r>
            <a:endParaRPr lang="en-GB" altLang="en-US" sz="1400" baseline="-25000" dirty="0"/>
          </a:p>
          <a:p>
            <a:pPr algn="ctr">
              <a:defRPr/>
            </a:pPr>
            <a:endParaRPr lang="en-GB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>
              <a:defRPr/>
            </a:pPr>
            <a:r>
              <a:rPr lang="en-GB" b="1" dirty="0">
                <a:solidFill>
                  <a:srgbClr val="0079C2"/>
                </a:solidFill>
              </a:rPr>
              <a:t>“</a:t>
            </a:r>
            <a:r>
              <a:rPr lang="en-GB" dirty="0"/>
              <a:t>What’s the matter, Dina</a:t>
            </a:r>
            <a:r>
              <a:rPr lang="en-GB" b="1" dirty="0">
                <a:solidFill>
                  <a:srgbClr val="0079C2"/>
                </a:solidFill>
              </a:rPr>
              <a:t>?”</a:t>
            </a:r>
            <a:r>
              <a:rPr lang="en-GB" dirty="0"/>
              <a:t>        </a:t>
            </a:r>
            <a:r>
              <a:rPr lang="en-GB" b="1" dirty="0">
                <a:solidFill>
                  <a:srgbClr val="0079C2"/>
                </a:solidFill>
              </a:rPr>
              <a:t>said Sid.</a:t>
            </a:r>
          </a:p>
        </p:txBody>
      </p:sp>
      <p:pic>
        <p:nvPicPr>
          <p:cNvPr id="9227" name="Picture 27">
            <a:extLst>
              <a:ext uri="{FF2B5EF4-FFF2-40B4-BE49-F238E27FC236}">
                <a16:creationId xmlns:a16="http://schemas.microsoft.com/office/drawing/2014/main" id="{D7FD6515-7197-4506-88DD-9811AEC9E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6" t="2110" r="39381" b="13101"/>
          <a:stretch>
            <a:fillRect/>
          </a:stretch>
        </p:blipFill>
        <p:spPr bwMode="auto">
          <a:xfrm>
            <a:off x="6705600" y="5427663"/>
            <a:ext cx="4572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28">
            <a:extLst>
              <a:ext uri="{FF2B5EF4-FFF2-40B4-BE49-F238E27FC236}">
                <a16:creationId xmlns:a16="http://schemas.microsoft.com/office/drawing/2014/main" id="{202DCA48-0BD8-4E16-97D3-6159A9852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81" t="2110" r="36096" b="13101"/>
          <a:stretch>
            <a:fillRect/>
          </a:stretch>
        </p:blipFill>
        <p:spPr bwMode="auto">
          <a:xfrm>
            <a:off x="3351213" y="5427663"/>
            <a:ext cx="4572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: Rounded Corners 2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68C2CE6-6A45-4B84-B470-D5085CF6B4DE}"/>
              </a:ext>
            </a:extLst>
          </p:cNvPr>
          <p:cNvSpPr/>
          <p:nvPr/>
        </p:nvSpPr>
        <p:spPr>
          <a:xfrm>
            <a:off x="2279650" y="5726113"/>
            <a:ext cx="725488" cy="366712"/>
          </a:xfrm>
          <a:prstGeom prst="round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Back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25311-1C49-4500-9CD9-9145F24B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For the next 2 days we are going to be revising and practising our Year 3 Grammar skills.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Each day, we will go over the skills in our </a:t>
            </a:r>
            <a:r>
              <a:rPr lang="en-GB" dirty="0" err="1"/>
              <a:t>Powerpoint</a:t>
            </a:r>
            <a:r>
              <a:rPr lang="en-GB" dirty="0"/>
              <a:t> and then you will have a mixed bag of grammar questions to answer as your activity.</a:t>
            </a:r>
          </a:p>
        </p:txBody>
      </p:sp>
    </p:spTree>
    <p:extLst>
      <p:ext uri="{BB962C8B-B14F-4D97-AF65-F5344CB8AC3E}">
        <p14:creationId xmlns:p14="http://schemas.microsoft.com/office/powerpoint/2010/main" val="569590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>
            <a:extLst>
              <a:ext uri="{FF2B5EF4-FFF2-40B4-BE49-F238E27FC236}">
                <a16:creationId xmlns:a16="http://schemas.microsoft.com/office/drawing/2014/main" id="{5BFB8583-DE73-4607-865F-B006EB00E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It’s Your Turn…</a:t>
            </a:r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CEA082D1-A606-4014-86F2-8034F880A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238250"/>
            <a:ext cx="76327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Here is a conversation between Mr. Miller and Max. Write the direct speech on a whiteboard using inverted commas and the correct punctuation.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GB" altLang="en-US">
              <a:solidFill>
                <a:schemeClr val="tx1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Where more than one person is talking, remember to start new line for each new speaker.</a:t>
            </a:r>
            <a:endParaRPr lang="en-GB" altLang="en-US" sz="2000">
              <a:solidFill>
                <a:schemeClr val="tx1"/>
              </a:solidFill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1A82DB19-9C1D-4799-8CA8-444C9818BCB1}"/>
              </a:ext>
            </a:extLst>
          </p:cNvPr>
          <p:cNvSpPr/>
          <p:nvPr/>
        </p:nvSpPr>
        <p:spPr>
          <a:xfrm>
            <a:off x="4613276" y="2973389"/>
            <a:ext cx="3109913" cy="638175"/>
          </a:xfrm>
          <a:prstGeom prst="wedgeRectCallout">
            <a:avLst>
              <a:gd name="adj1" fmla="val -55708"/>
              <a:gd name="adj2" fmla="val 91667"/>
            </a:avLst>
          </a:prstGeom>
          <a:noFill/>
          <a:ln w="28575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  <a:ea typeface="Sassoon Infant Rg" panose="02000503030000020003" pitchFamily="50" charset="0"/>
              </a:rPr>
              <a:t>Please could you take those to Jessica’s classroom?</a:t>
            </a:r>
          </a:p>
        </p:txBody>
      </p:sp>
      <p:sp>
        <p:nvSpPr>
          <p:cNvPr id="13317" name="TextBox 11">
            <a:extLst>
              <a:ext uri="{FF2B5EF4-FFF2-40B4-BE49-F238E27FC236}">
                <a16:creationId xmlns:a16="http://schemas.microsoft.com/office/drawing/2014/main" id="{40926A90-28F3-4979-905A-E9D17BEDC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1526" y="2967039"/>
            <a:ext cx="12112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Mr Miller</a:t>
            </a:r>
          </a:p>
        </p:txBody>
      </p:sp>
      <p:sp>
        <p:nvSpPr>
          <p:cNvPr id="13318" name="TextBox 7">
            <a:extLst>
              <a:ext uri="{FF2B5EF4-FFF2-40B4-BE49-F238E27FC236}">
                <a16:creationId xmlns:a16="http://schemas.microsoft.com/office/drawing/2014/main" id="{691BBA3C-E5E7-4623-A196-C79EACE7A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2176" y="3697289"/>
            <a:ext cx="62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Max</a:t>
            </a:r>
          </a:p>
        </p:txBody>
      </p:sp>
      <p:pic>
        <p:nvPicPr>
          <p:cNvPr id="13319" name="Picture 9">
            <a:extLst>
              <a:ext uri="{FF2B5EF4-FFF2-40B4-BE49-F238E27FC236}">
                <a16:creationId xmlns:a16="http://schemas.microsoft.com/office/drawing/2014/main" id="{5E968FB2-6CA5-4D73-B808-89B41C976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9" y="4067176"/>
            <a:ext cx="15208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2">
            <a:extLst>
              <a:ext uri="{FF2B5EF4-FFF2-40B4-BE49-F238E27FC236}">
                <a16:creationId xmlns:a16="http://schemas.microsoft.com/office/drawing/2014/main" id="{F52A4795-721B-4C38-8A64-98002751D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6732"/>
          <a:stretch>
            <a:fillRect/>
          </a:stretch>
        </p:blipFill>
        <p:spPr bwMode="auto">
          <a:xfrm>
            <a:off x="3098801" y="3294064"/>
            <a:ext cx="2257425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A89FDDFF-20B1-40C0-8165-683495739884}"/>
              </a:ext>
            </a:extLst>
          </p:cNvPr>
          <p:cNvSpPr/>
          <p:nvPr/>
        </p:nvSpPr>
        <p:spPr>
          <a:xfrm>
            <a:off x="5595938" y="3814763"/>
            <a:ext cx="2805112" cy="385762"/>
          </a:xfrm>
          <a:prstGeom prst="wedgeRectCallout">
            <a:avLst>
              <a:gd name="adj1" fmla="val 46471"/>
              <a:gd name="adj2" fmla="val 140695"/>
            </a:avLst>
          </a:prstGeom>
          <a:noFill/>
          <a:ln w="28575">
            <a:solidFill>
              <a:srgbClr val="007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 problem, sir.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2699-2DFD-4614-87DB-EEF967516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Now that we’ve had a quick recap…</a:t>
            </a:r>
            <a:br>
              <a:rPr lang="en-GB" dirty="0"/>
            </a:br>
            <a:br>
              <a:rPr lang="en-GB" dirty="0"/>
            </a:br>
            <a:r>
              <a:rPr lang="en-GB" dirty="0"/>
              <a:t>Can you complete your activity mat?</a:t>
            </a:r>
          </a:p>
        </p:txBody>
      </p:sp>
    </p:spTree>
    <p:extLst>
      <p:ext uri="{BB962C8B-B14F-4D97-AF65-F5344CB8AC3E}">
        <p14:creationId xmlns:p14="http://schemas.microsoft.com/office/powerpoint/2010/main" val="2877942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B4F2-318F-44B4-BDCA-87AE43A5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2786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dirty="0"/>
              <a:t>Year 3 Spellings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This week I would like you to practise these</a:t>
            </a:r>
            <a:br>
              <a:rPr lang="en-GB" dirty="0"/>
            </a:br>
            <a:r>
              <a:rPr lang="en-GB" dirty="0"/>
              <a:t>10 spellings.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Let’s explore a few in more detail.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B5C1F5C-1253-41D3-8E69-5F50534701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12115"/>
              </p:ext>
            </p:extLst>
          </p:nvPr>
        </p:nvGraphicFramePr>
        <p:xfrm>
          <a:off x="3452427" y="2069072"/>
          <a:ext cx="5123402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23402">
                  <a:extLst>
                    <a:ext uri="{9D8B030D-6E8A-4147-A177-3AD203B41FA5}">
                      <a16:colId xmlns:a16="http://schemas.microsoft.com/office/drawing/2014/main" val="3801131522"/>
                    </a:ext>
                  </a:extLst>
                </a:gridCol>
              </a:tblGrid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Year 3 statutory spelling words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76521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believe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062631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strength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687236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818810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remember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5635734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circle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594027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362345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gym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957793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naughty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1621750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potatoes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328742"/>
                  </a:ext>
                </a:extLst>
              </a:tr>
              <a:tr h="294525">
                <a:tc>
                  <a:txBody>
                    <a:bodyPr/>
                    <a:lstStyle/>
                    <a:p>
                      <a:r>
                        <a:rPr lang="en-GB" dirty="0"/>
                        <a:t>breathe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697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865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Box 2">
            <a:extLst>
              <a:ext uri="{FF2B5EF4-FFF2-40B4-BE49-F238E27FC236}">
                <a16:creationId xmlns:a16="http://schemas.microsoft.com/office/drawing/2014/main" id="{1A38950B-5CBA-4D6B-A228-474BCD48C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1" y="2801939"/>
            <a:ext cx="13192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word to see the meaning</a:t>
            </a:r>
          </a:p>
        </p:txBody>
      </p:sp>
      <p:sp>
        <p:nvSpPr>
          <p:cNvPr id="4" name="Word">
            <a:extLst>
              <a:ext uri="{FF2B5EF4-FFF2-40B4-BE49-F238E27FC236}">
                <a16:creationId xmlns:a16="http://schemas.microsoft.com/office/drawing/2014/main" id="{D87D4EAA-1E1D-4F2A-B952-98F2504F52F4}"/>
              </a:ext>
            </a:extLst>
          </p:cNvPr>
          <p:cNvSpPr/>
          <p:nvPr/>
        </p:nvSpPr>
        <p:spPr>
          <a:xfrm>
            <a:off x="3997325" y="2322514"/>
            <a:ext cx="4197350" cy="9223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B0F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sz="3600" b="1" dirty="0"/>
              <a:t>breathe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A59595-8A55-4FBE-B121-AC2AC5B59024}"/>
              </a:ext>
            </a:extLst>
          </p:cNvPr>
          <p:cNvSpPr/>
          <p:nvPr/>
        </p:nvSpPr>
        <p:spPr>
          <a:xfrm>
            <a:off x="3997325" y="3282951"/>
            <a:ext cx="4197350" cy="1184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b="1" dirty="0"/>
              <a:t>Syllables: </a:t>
            </a:r>
            <a:r>
              <a:rPr lang="en-GB" dirty="0"/>
              <a:t>1 </a:t>
            </a:r>
            <a:r>
              <a:rPr lang="en-GB" sz="1200" dirty="0"/>
              <a:t>(breathe)</a:t>
            </a:r>
          </a:p>
          <a:p>
            <a:pPr algn="ctr">
              <a:defRPr/>
            </a:pPr>
            <a:r>
              <a:rPr lang="en-GB" b="1" dirty="0"/>
              <a:t>Definition: </a:t>
            </a:r>
            <a:r>
              <a:rPr lang="en-GB" dirty="0"/>
              <a:t>To take air into the lungs and then expel it.</a:t>
            </a:r>
          </a:p>
        </p:txBody>
      </p:sp>
      <p:sp>
        <p:nvSpPr>
          <p:cNvPr id="278535" name="TextBox 13">
            <a:extLst>
              <a:ext uri="{FF2B5EF4-FFF2-40B4-BE49-F238E27FC236}">
                <a16:creationId xmlns:a16="http://schemas.microsoft.com/office/drawing/2014/main" id="{349CA777-D99A-4403-AE46-E5B9806D7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3813"/>
            <a:ext cx="274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Week 20: Friday</a:t>
            </a:r>
          </a:p>
        </p:txBody>
      </p:sp>
      <p:sp>
        <p:nvSpPr>
          <p:cNvPr id="10" name="Word">
            <a:extLst>
              <a:ext uri="{FF2B5EF4-FFF2-40B4-BE49-F238E27FC236}">
                <a16:creationId xmlns:a16="http://schemas.microsoft.com/office/drawing/2014/main" id="{8E2557F1-3A12-4A70-9CA7-176BCFFB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4816476"/>
            <a:ext cx="3919538" cy="1470025"/>
          </a:xfrm>
          <a:prstGeom prst="rect">
            <a:avLst/>
          </a:prstGeom>
          <a:solidFill>
            <a:srgbClr val="80C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Surface Scribe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this word with your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finger on as many different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surfaces as possible.</a:t>
            </a:r>
          </a:p>
        </p:txBody>
      </p:sp>
      <p:sp>
        <p:nvSpPr>
          <p:cNvPr id="12" name="Word">
            <a:extLst>
              <a:ext uri="{FF2B5EF4-FFF2-40B4-BE49-F238E27FC236}">
                <a16:creationId xmlns:a16="http://schemas.microsoft.com/office/drawing/2014/main" id="{5FF695D0-D564-443A-B1D5-B6B450073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8714" y="4816476"/>
            <a:ext cx="3919537" cy="1470025"/>
          </a:xfrm>
          <a:prstGeom prst="rect">
            <a:avLst/>
          </a:prstGeom>
          <a:solidFill>
            <a:srgbClr val="80C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Ink Instructor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Can you write a short set of instructions including this word?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extBox 2">
            <a:extLst>
              <a:ext uri="{FF2B5EF4-FFF2-40B4-BE49-F238E27FC236}">
                <a16:creationId xmlns:a16="http://schemas.microsoft.com/office/drawing/2014/main" id="{901C9F17-ECBB-4AFC-8A83-6AA380FA5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1" y="2801939"/>
            <a:ext cx="13192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word to see the meaning</a:t>
            </a:r>
          </a:p>
        </p:txBody>
      </p:sp>
      <p:sp>
        <p:nvSpPr>
          <p:cNvPr id="4" name="Word">
            <a:extLst>
              <a:ext uri="{FF2B5EF4-FFF2-40B4-BE49-F238E27FC236}">
                <a16:creationId xmlns:a16="http://schemas.microsoft.com/office/drawing/2014/main" id="{21098C37-01D9-4E21-9583-A0DA6E6A6DB7}"/>
              </a:ext>
            </a:extLst>
          </p:cNvPr>
          <p:cNvSpPr/>
          <p:nvPr/>
        </p:nvSpPr>
        <p:spPr>
          <a:xfrm>
            <a:off x="3997325" y="2322514"/>
            <a:ext cx="4197350" cy="9223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B0F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sz="3600" b="1" dirty="0"/>
              <a:t>remember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64EC56-0255-4229-83FA-CADA0350C8D3}"/>
              </a:ext>
            </a:extLst>
          </p:cNvPr>
          <p:cNvSpPr/>
          <p:nvPr/>
        </p:nvSpPr>
        <p:spPr>
          <a:xfrm>
            <a:off x="3997325" y="3282951"/>
            <a:ext cx="4197350" cy="1184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b="1" dirty="0"/>
              <a:t>Syllables: </a:t>
            </a:r>
            <a:r>
              <a:rPr lang="en-GB" dirty="0"/>
              <a:t>3 </a:t>
            </a:r>
            <a:r>
              <a:rPr lang="en-GB" sz="1200" dirty="0"/>
              <a:t>(re-</a:t>
            </a:r>
            <a:r>
              <a:rPr lang="en-GB" sz="1200" dirty="0" err="1"/>
              <a:t>mem</a:t>
            </a:r>
            <a:r>
              <a:rPr lang="en-GB" sz="1200" dirty="0"/>
              <a:t>-</a:t>
            </a:r>
            <a:r>
              <a:rPr lang="en-GB" sz="1200" dirty="0" err="1"/>
              <a:t>ber</a:t>
            </a:r>
            <a:r>
              <a:rPr lang="en-GB" sz="1200" dirty="0"/>
              <a:t>)</a:t>
            </a:r>
          </a:p>
          <a:p>
            <a:pPr algn="ctr">
              <a:defRPr/>
            </a:pPr>
            <a:r>
              <a:rPr lang="en-GB" b="1" dirty="0"/>
              <a:t>Definition: </a:t>
            </a:r>
            <a:r>
              <a:rPr lang="en-GB" dirty="0"/>
              <a:t>To think about something or someone from the past.</a:t>
            </a:r>
          </a:p>
        </p:txBody>
      </p:sp>
      <p:sp>
        <p:nvSpPr>
          <p:cNvPr id="13" name="Word">
            <a:extLst>
              <a:ext uri="{FF2B5EF4-FFF2-40B4-BE49-F238E27FC236}">
                <a16:creationId xmlns:a16="http://schemas.microsoft.com/office/drawing/2014/main" id="{21AA356E-6035-454F-BB3F-7B2A6D374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7556" y="4838701"/>
            <a:ext cx="3919538" cy="1470025"/>
          </a:xfrm>
          <a:prstGeom prst="rect">
            <a:avLst/>
          </a:prstGeom>
          <a:solidFill>
            <a:srgbClr val="80C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Mix and Match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How many different types of handwriting can you use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to write this word?</a:t>
            </a:r>
          </a:p>
        </p:txBody>
      </p:sp>
      <p:sp>
        <p:nvSpPr>
          <p:cNvPr id="17" name="Word">
            <a:extLst>
              <a:ext uri="{FF2B5EF4-FFF2-40B4-BE49-F238E27FC236}">
                <a16:creationId xmlns:a16="http://schemas.microsoft.com/office/drawing/2014/main" id="{1176AFAB-948D-421A-8C15-3BDF5895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4" y="4838701"/>
            <a:ext cx="3919537" cy="1470025"/>
          </a:xfrm>
          <a:prstGeom prst="rect">
            <a:avLst/>
          </a:prstGeom>
          <a:solidFill>
            <a:srgbClr val="80C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Headline Homework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one or more newspaper headlines using this word.</a:t>
            </a:r>
          </a:p>
        </p:txBody>
      </p:sp>
      <p:sp>
        <p:nvSpPr>
          <p:cNvPr id="152585" name="TextBox 13">
            <a:extLst>
              <a:ext uri="{FF2B5EF4-FFF2-40B4-BE49-F238E27FC236}">
                <a16:creationId xmlns:a16="http://schemas.microsoft.com/office/drawing/2014/main" id="{58984212-4954-4ED9-BA9C-B75B32F89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3813"/>
            <a:ext cx="274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Week 11: Wednesday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Box 2">
            <a:extLst>
              <a:ext uri="{FF2B5EF4-FFF2-40B4-BE49-F238E27FC236}">
                <a16:creationId xmlns:a16="http://schemas.microsoft.com/office/drawing/2014/main" id="{49871EF6-3451-436E-9D88-A6A2F617A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1" y="2801939"/>
            <a:ext cx="13192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word to see the meaning</a:t>
            </a:r>
          </a:p>
        </p:txBody>
      </p:sp>
      <p:sp>
        <p:nvSpPr>
          <p:cNvPr id="4" name="Word">
            <a:extLst>
              <a:ext uri="{FF2B5EF4-FFF2-40B4-BE49-F238E27FC236}">
                <a16:creationId xmlns:a16="http://schemas.microsoft.com/office/drawing/2014/main" id="{00164C62-C039-40E4-9AB4-0F959AE59723}"/>
              </a:ext>
            </a:extLst>
          </p:cNvPr>
          <p:cNvSpPr/>
          <p:nvPr/>
        </p:nvSpPr>
        <p:spPr>
          <a:xfrm>
            <a:off x="3997325" y="2322514"/>
            <a:ext cx="4197350" cy="9223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B0F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sz="3600" b="1" dirty="0"/>
              <a:t>circle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8C4E8F-CBAA-4D93-AC09-DEDE60FD29F7}"/>
              </a:ext>
            </a:extLst>
          </p:cNvPr>
          <p:cNvSpPr/>
          <p:nvPr/>
        </p:nvSpPr>
        <p:spPr>
          <a:xfrm>
            <a:off x="3997325" y="3282951"/>
            <a:ext cx="4197350" cy="1184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b="1" dirty="0"/>
              <a:t>Syllables: </a:t>
            </a:r>
            <a:r>
              <a:rPr lang="en-GB" dirty="0"/>
              <a:t>2 </a:t>
            </a:r>
            <a:r>
              <a:rPr lang="en-GB" sz="1200" dirty="0"/>
              <a:t>(cir-</a:t>
            </a:r>
            <a:r>
              <a:rPr lang="en-GB" sz="1200" dirty="0" err="1"/>
              <a:t>cle</a:t>
            </a:r>
            <a:r>
              <a:rPr lang="en-GB" sz="1200" dirty="0"/>
              <a:t>)</a:t>
            </a:r>
          </a:p>
          <a:p>
            <a:pPr algn="ctr">
              <a:defRPr/>
            </a:pPr>
            <a:r>
              <a:rPr lang="en-GB" b="1" dirty="0"/>
              <a:t>Definition: </a:t>
            </a:r>
            <a:r>
              <a:rPr lang="en-GB" dirty="0"/>
              <a:t>A round shape with no vertices, where the edge is always an equal distance from the centre.</a:t>
            </a:r>
          </a:p>
        </p:txBody>
      </p:sp>
      <p:sp>
        <p:nvSpPr>
          <p:cNvPr id="13" name="Word">
            <a:extLst>
              <a:ext uri="{FF2B5EF4-FFF2-40B4-BE49-F238E27FC236}">
                <a16:creationId xmlns:a16="http://schemas.microsoft.com/office/drawing/2014/main" id="{ECCAA25D-391E-40D7-8F37-23E41F344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529" y="4838701"/>
            <a:ext cx="3919538" cy="1470025"/>
          </a:xfrm>
          <a:prstGeom prst="rect">
            <a:avLst/>
          </a:prstGeom>
          <a:solidFill>
            <a:srgbClr val="80C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Question Time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a question using the word.</a:t>
            </a:r>
          </a:p>
        </p:txBody>
      </p:sp>
      <p:sp>
        <p:nvSpPr>
          <p:cNvPr id="17" name="Word">
            <a:extLst>
              <a:ext uri="{FF2B5EF4-FFF2-40B4-BE49-F238E27FC236}">
                <a16:creationId xmlns:a16="http://schemas.microsoft.com/office/drawing/2014/main" id="{DDF9EB6F-59A6-4E25-BE12-87CF66201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6014" y="4838701"/>
            <a:ext cx="3919537" cy="1470025"/>
          </a:xfrm>
          <a:prstGeom prst="rect">
            <a:avLst/>
          </a:prstGeom>
          <a:solidFill>
            <a:srgbClr val="80C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Crossword Conundrum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Write a clue which could be used for this word if it was an answer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in a crossword.</a:t>
            </a:r>
          </a:p>
        </p:txBody>
      </p:sp>
      <p:sp>
        <p:nvSpPr>
          <p:cNvPr id="148489" name="TextBox 13">
            <a:extLst>
              <a:ext uri="{FF2B5EF4-FFF2-40B4-BE49-F238E27FC236}">
                <a16:creationId xmlns:a16="http://schemas.microsoft.com/office/drawing/2014/main" id="{7D9F16F8-898C-49A6-91E7-482C3075E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3813"/>
            <a:ext cx="274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Week 11: Monday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extBox 2">
            <a:extLst>
              <a:ext uri="{FF2B5EF4-FFF2-40B4-BE49-F238E27FC236}">
                <a16:creationId xmlns:a16="http://schemas.microsoft.com/office/drawing/2014/main" id="{1850C3E1-6063-43E9-9908-6B7AD9427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801" y="2801939"/>
            <a:ext cx="13192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word to see the meaning</a:t>
            </a:r>
          </a:p>
        </p:txBody>
      </p:sp>
      <p:sp>
        <p:nvSpPr>
          <p:cNvPr id="4" name="Word">
            <a:extLst>
              <a:ext uri="{FF2B5EF4-FFF2-40B4-BE49-F238E27FC236}">
                <a16:creationId xmlns:a16="http://schemas.microsoft.com/office/drawing/2014/main" id="{FB0B8DF0-70CF-47C9-9650-9BB734C123B2}"/>
              </a:ext>
            </a:extLst>
          </p:cNvPr>
          <p:cNvSpPr/>
          <p:nvPr/>
        </p:nvSpPr>
        <p:spPr>
          <a:xfrm>
            <a:off x="3997325" y="2322514"/>
            <a:ext cx="4197350" cy="922337"/>
          </a:xfrm>
          <a:prstGeom prst="rect">
            <a:avLst/>
          </a:prstGeom>
          <a:solidFill>
            <a:schemeClr val="accent3"/>
          </a:solidFill>
          <a:ln w="38100">
            <a:solidFill>
              <a:srgbClr val="00B0F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sz="3600" b="1" dirty="0"/>
              <a:t>naughty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B4F69F-2E26-497C-A232-56B4477CF730}"/>
              </a:ext>
            </a:extLst>
          </p:cNvPr>
          <p:cNvSpPr/>
          <p:nvPr/>
        </p:nvSpPr>
        <p:spPr>
          <a:xfrm>
            <a:off x="3997325" y="3282951"/>
            <a:ext cx="4197350" cy="11842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70C0"/>
            </a:solidFill>
          </a:ln>
        </p:spPr>
        <p:txBody>
          <a:bodyPr anchor="ctr"/>
          <a:lstStyle/>
          <a:p>
            <a:pPr algn="ctr">
              <a:defRPr/>
            </a:pPr>
            <a:r>
              <a:rPr lang="en-GB" b="1" dirty="0"/>
              <a:t>Syllables: </a:t>
            </a:r>
            <a:r>
              <a:rPr lang="en-GB" dirty="0"/>
              <a:t>2 </a:t>
            </a:r>
            <a:r>
              <a:rPr lang="en-GB" sz="1200" dirty="0"/>
              <a:t>(</a:t>
            </a:r>
            <a:r>
              <a:rPr lang="en-GB" sz="1200" dirty="0" err="1"/>
              <a:t>naugh-ty</a:t>
            </a:r>
            <a:r>
              <a:rPr lang="en-GB" sz="1200" dirty="0"/>
              <a:t>)</a:t>
            </a:r>
          </a:p>
          <a:p>
            <a:pPr algn="ctr">
              <a:defRPr/>
            </a:pPr>
            <a:r>
              <a:rPr lang="en-GB" b="1" dirty="0"/>
              <a:t>Definition: </a:t>
            </a:r>
            <a:r>
              <a:rPr lang="en-GB" dirty="0"/>
              <a:t>Badly behaved or disobedient.</a:t>
            </a:r>
          </a:p>
        </p:txBody>
      </p:sp>
      <p:sp>
        <p:nvSpPr>
          <p:cNvPr id="291847" name="TextBox 13">
            <a:extLst>
              <a:ext uri="{FF2B5EF4-FFF2-40B4-BE49-F238E27FC236}">
                <a16:creationId xmlns:a16="http://schemas.microsoft.com/office/drawing/2014/main" id="{0833B7F3-CF08-478E-B216-80D039D98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3813"/>
            <a:ext cx="274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bg1"/>
                </a:solidFill>
              </a:rPr>
              <a:t>Week 21: Friday</a:t>
            </a:r>
          </a:p>
        </p:txBody>
      </p:sp>
      <p:sp>
        <p:nvSpPr>
          <p:cNvPr id="12" name="Word">
            <a:extLst>
              <a:ext uri="{FF2B5EF4-FFF2-40B4-BE49-F238E27FC236}">
                <a16:creationId xmlns:a16="http://schemas.microsoft.com/office/drawing/2014/main" id="{E427E5D3-47BC-40BC-A8E3-7667619E1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8714" y="4816476"/>
            <a:ext cx="3919537" cy="1470025"/>
          </a:xfrm>
          <a:prstGeom prst="rect">
            <a:avLst/>
          </a:prstGeom>
          <a:solidFill>
            <a:srgbClr val="80C1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chemeClr val="tx1"/>
                </a:solidFill>
              </a:rPr>
              <a:t>Wrong Handed!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Can you write this word with the hand you do not normally write with? How neat can you make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EB4F2-318F-44B4-BDCA-87AE43A5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dirty="0"/>
              <a:t>Year 3 Grammar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Plurals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Adverbs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Past and Present perfect tense</a:t>
            </a:r>
            <a:br>
              <a:rPr lang="en-GB" dirty="0"/>
            </a:br>
            <a:br>
              <a:rPr lang="en-GB" dirty="0"/>
            </a:br>
            <a:r>
              <a:rPr lang="en-GB" dirty="0"/>
              <a:t>Subordinating conjunctions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Direct speech</a:t>
            </a:r>
          </a:p>
        </p:txBody>
      </p:sp>
    </p:spTree>
    <p:extLst>
      <p:ext uri="{BB962C8B-B14F-4D97-AF65-F5344CB8AC3E}">
        <p14:creationId xmlns:p14="http://schemas.microsoft.com/office/powerpoint/2010/main" val="905033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CD27E5F-6FD1-4F29-9028-9F900BF8C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What is a plural?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453CB8-84BE-4A32-B750-059CA84DD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1514476"/>
            <a:ext cx="76327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Plural means ‘more than one’.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D57F40-E0B1-4E5A-B6B9-4DD28AFA4DF8}"/>
              </a:ext>
            </a:extLst>
          </p:cNvPr>
          <p:cNvSpPr/>
          <p:nvPr/>
        </p:nvSpPr>
        <p:spPr>
          <a:xfrm>
            <a:off x="2597150" y="2081213"/>
            <a:ext cx="3113088" cy="3111500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73A74B-E576-4EF8-94D0-2E31D91F5C29}"/>
              </a:ext>
            </a:extLst>
          </p:cNvPr>
          <p:cNvSpPr/>
          <p:nvPr/>
        </p:nvSpPr>
        <p:spPr>
          <a:xfrm>
            <a:off x="6440488" y="2081213"/>
            <a:ext cx="3111500" cy="3111500"/>
          </a:xfrm>
          <a:prstGeom prst="ellipse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2D16D-9A33-4C40-B471-4EA04B40C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3" y="4710113"/>
            <a:ext cx="7683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one cat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3111D-5C4C-462D-8A12-6025B7D0F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1" y="2657475"/>
            <a:ext cx="1414463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D9BCDD-63CD-4326-8D91-EDD8290CA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6650" y="4710113"/>
            <a:ext cx="10668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three cat</a:t>
            </a:r>
            <a:r>
              <a:rPr lang="en-GB" altLang="en-US">
                <a:solidFill>
                  <a:srgbClr val="18A0DB"/>
                </a:solidFill>
              </a:rPr>
              <a:t>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1CA7D3-E8BF-4735-BB4C-14D28511D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2800351"/>
            <a:ext cx="27686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8" grpId="0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79</TotalTime>
  <Words>897</Words>
  <Application>Microsoft Office PowerPoint</Application>
  <PresentationFormat>Widescreen</PresentationFormat>
  <Paragraphs>152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Sassoon Infant Rg</vt:lpstr>
      <vt:lpstr>Trebuchet MS</vt:lpstr>
      <vt:lpstr>Twinkl</vt:lpstr>
      <vt:lpstr>Twinkl SemiBold</vt:lpstr>
      <vt:lpstr>Wingdings 3</vt:lpstr>
      <vt:lpstr>Facet</vt:lpstr>
      <vt:lpstr>Monday 1st June</vt:lpstr>
      <vt:lpstr>For the next 2 days we are going to be revising and practising our Year 3 Grammar skills.  Each day, we will go over the skills in our Powerpoint and then you will have a mixed bag of grammar questions to answer as your activity.</vt:lpstr>
      <vt:lpstr>Year 3 Spellings  This week I would like you to practise these 10 spellings.         Let’s explore a few in more detail.</vt:lpstr>
      <vt:lpstr>PowerPoint Presentation</vt:lpstr>
      <vt:lpstr>PowerPoint Presentation</vt:lpstr>
      <vt:lpstr>PowerPoint Presentation</vt:lpstr>
      <vt:lpstr>PowerPoint Presentation</vt:lpstr>
      <vt:lpstr>Year 3 Grammar    Plurals  Adverbs  Past and Present perfect tense  Subordinating conjunctions  Direct speech</vt:lpstr>
      <vt:lpstr>What is a plural?</vt:lpstr>
      <vt:lpstr>PowerPoint Presentation</vt:lpstr>
      <vt:lpstr>PowerPoint Presentation</vt:lpstr>
      <vt:lpstr>PowerPoint Presentation</vt:lpstr>
      <vt:lpstr>Some plurals are irregular and do not fit either pattern…  man – men  child – children  woman – women  person - people</vt:lpstr>
      <vt:lpstr>What is an Adverb?</vt:lpstr>
      <vt:lpstr>When we are writing instructions we can use adverbs of time at the front of each step like this..   First, Next, After that, Finally,</vt:lpstr>
      <vt:lpstr>Past tense</vt:lpstr>
      <vt:lpstr>What Is a Subordinating Conjunction?</vt:lpstr>
      <vt:lpstr>Which Conjunction Makes Sense?</vt:lpstr>
      <vt:lpstr>Direct speech</vt:lpstr>
      <vt:lpstr>It’s Your Turn…</vt:lpstr>
      <vt:lpstr>Now that we’ve had a quick recap…  Can you complete your activity mat?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1st June</dc:title>
  <dc:creator>Jay Lacey</dc:creator>
  <cp:lastModifiedBy>Jay Lacey</cp:lastModifiedBy>
  <cp:revision>10</cp:revision>
  <dcterms:created xsi:type="dcterms:W3CDTF">2020-05-29T09:18:44Z</dcterms:created>
  <dcterms:modified xsi:type="dcterms:W3CDTF">2020-05-29T11:05:32Z</dcterms:modified>
</cp:coreProperties>
</file>