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418" r:id="rId5"/>
    <p:sldId id="365" r:id="rId6"/>
    <p:sldId id="367" r:id="rId7"/>
    <p:sldId id="360" r:id="rId8"/>
    <p:sldId id="415" r:id="rId9"/>
    <p:sldId id="394" r:id="rId10"/>
    <p:sldId id="383" r:id="rId11"/>
    <p:sldId id="371" r:id="rId12"/>
    <p:sldId id="384" r:id="rId13"/>
    <p:sldId id="416" r:id="rId14"/>
    <p:sldId id="417" r:id="rId15"/>
    <p:sldId id="355" r:id="rId16"/>
    <p:sldId id="386" r:id="rId17"/>
    <p:sldId id="314" r:id="rId18"/>
    <p:sldId id="390" r:id="rId19"/>
    <p:sldId id="391" r:id="rId20"/>
    <p:sldId id="376" r:id="rId21"/>
    <p:sldId id="392" r:id="rId22"/>
    <p:sldId id="393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5E817B-F676-449A-91D3-A63B448BE3C7}" v="117" dt="2020-03-05T11:01:11.120"/>
    <p1510:client id="{CBD64BDA-C92E-4D6E-A105-626BD8AF4D68}" v="95" dt="2020-03-06T09:29:21.659"/>
    <p1510:client id="{9FF6BA14-70DC-4C06-AAA4-43BC6E241BBA}" v="7" dt="2020-03-06T09:51:29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3284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Week 7 Maths Lesson 2</a:t>
            </a:r>
            <a:b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Fractions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Counting in tenths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018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D6F7240-84F1-4E85-88E3-B91085101C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9525"/>
            <a:ext cx="8913124" cy="63221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3D235A0-791E-4FD6-8E56-4AD28AE0EAF8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Georgia says,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DDD1855-22AC-4907-93A4-C41D6499AF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40148"/>
              </p:ext>
            </p:extLst>
          </p:nvPr>
        </p:nvGraphicFramePr>
        <p:xfrm>
          <a:off x="1265909" y="3644432"/>
          <a:ext cx="2861225" cy="1144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45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572245"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572245">
                <a:tc>
                  <a:txBody>
                    <a:bodyPr/>
                    <a:lstStyle/>
                    <a:p>
                      <a:endParaRPr lang="en-GB" sz="30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6010B0A-F9F7-43B6-A7E2-229652EAD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494930"/>
              </p:ext>
            </p:extLst>
          </p:nvPr>
        </p:nvGraphicFramePr>
        <p:xfrm>
          <a:off x="4891297" y="3644432"/>
          <a:ext cx="2861225" cy="1144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45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572245"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572245"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7FA8036A-D460-4257-8E80-D64DCE29007B}"/>
              </a:ext>
            </a:extLst>
          </p:cNvPr>
          <p:cNvSpPr/>
          <p:nvPr/>
        </p:nvSpPr>
        <p:spPr>
          <a:xfrm>
            <a:off x="4635134" y="1473200"/>
            <a:ext cx="2861224" cy="1473668"/>
          </a:xfrm>
          <a:prstGeom prst="wedgeRoundRectCallout">
            <a:avLst>
              <a:gd name="adj1" fmla="val -67790"/>
              <a:gd name="adj2" fmla="val 20064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Two tenths more than</a:t>
            </a:r>
          </a:p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ten tenths is        .</a:t>
            </a:r>
          </a:p>
          <a:p>
            <a:pPr lvl="0" algn="ctr"/>
            <a:endParaRPr lang="en-GB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1EADE7E-B2C1-4924-BD08-DD03E35CBA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080226"/>
              </p:ext>
            </p:extLst>
          </p:nvPr>
        </p:nvGraphicFramePr>
        <p:xfrm>
          <a:off x="6514883" y="2030568"/>
          <a:ext cx="435146" cy="9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146">
                  <a:extLst>
                    <a:ext uri="{9D8B030D-6E8A-4147-A177-3AD203B41FA5}">
                      <a16:colId xmlns:a16="http://schemas.microsoft.com/office/drawing/2014/main" val="925373399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9464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399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451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D6F7240-84F1-4E85-88E3-B91085101C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9525"/>
            <a:ext cx="8913124" cy="63221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3D235A0-791E-4FD6-8E56-4AD28AE0EAF8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Georgia says,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Yes, she is correct.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DDD1855-22AC-4907-93A4-C41D6499AFA1}"/>
              </a:ext>
            </a:extLst>
          </p:cNvPr>
          <p:cNvGraphicFramePr>
            <a:graphicFrameLocks noGrp="1"/>
          </p:cNvGraphicFramePr>
          <p:nvPr/>
        </p:nvGraphicFramePr>
        <p:xfrm>
          <a:off x="1265909" y="3644432"/>
          <a:ext cx="2861225" cy="1144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45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572245"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572245">
                <a:tc>
                  <a:txBody>
                    <a:bodyPr/>
                    <a:lstStyle/>
                    <a:p>
                      <a:endParaRPr lang="en-GB" sz="30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6010B0A-F9F7-43B6-A7E2-229652EAD910}"/>
              </a:ext>
            </a:extLst>
          </p:cNvPr>
          <p:cNvGraphicFramePr>
            <a:graphicFrameLocks noGrp="1"/>
          </p:cNvGraphicFramePr>
          <p:nvPr/>
        </p:nvGraphicFramePr>
        <p:xfrm>
          <a:off x="4891297" y="3644432"/>
          <a:ext cx="2861225" cy="1144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245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572245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572245"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572245"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0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7FA8036A-D460-4257-8E80-D64DCE29007B}"/>
              </a:ext>
            </a:extLst>
          </p:cNvPr>
          <p:cNvSpPr/>
          <p:nvPr/>
        </p:nvSpPr>
        <p:spPr>
          <a:xfrm>
            <a:off x="4635134" y="1473200"/>
            <a:ext cx="2861224" cy="1473668"/>
          </a:xfrm>
          <a:prstGeom prst="wedgeRoundRectCallout">
            <a:avLst>
              <a:gd name="adj1" fmla="val -67790"/>
              <a:gd name="adj2" fmla="val 20064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Two tenths more than</a:t>
            </a:r>
          </a:p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ten tenths is        .</a:t>
            </a:r>
          </a:p>
          <a:p>
            <a:pPr lvl="0" algn="ctr"/>
            <a:endParaRPr lang="en-GB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51EADE7E-B2C1-4924-BD08-DD03E35CBA8F}"/>
              </a:ext>
            </a:extLst>
          </p:cNvPr>
          <p:cNvGraphicFramePr>
            <a:graphicFrameLocks noGrp="1"/>
          </p:cNvGraphicFramePr>
          <p:nvPr/>
        </p:nvGraphicFramePr>
        <p:xfrm>
          <a:off x="6514883" y="2030568"/>
          <a:ext cx="435146" cy="9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146">
                  <a:extLst>
                    <a:ext uri="{9D8B030D-6E8A-4147-A177-3AD203B41FA5}">
                      <a16:colId xmlns:a16="http://schemas.microsoft.com/office/drawing/2014/main" val="925373399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9464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399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241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clues given to find the missing fraction.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A16A6D3-E489-4BB8-B3D5-FB6CDA6F15FB}"/>
              </a:ext>
            </a:extLst>
          </p:cNvPr>
          <p:cNvSpPr/>
          <p:nvPr/>
        </p:nvSpPr>
        <p:spPr>
          <a:xfrm>
            <a:off x="2195532" y="1849103"/>
            <a:ext cx="4752937" cy="243509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count backwards five tenths.</a:t>
            </a:r>
          </a:p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answer is       .</a:t>
            </a:r>
          </a:p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fraction did I start with? 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50BA137-4E3E-47BD-9D64-5B7F95B55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367815"/>
              </p:ext>
            </p:extLst>
          </p:nvPr>
        </p:nvGraphicFramePr>
        <p:xfrm>
          <a:off x="5147067" y="2823619"/>
          <a:ext cx="326081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81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0269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0269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clues given to find the missing fraction.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A16A6D3-E489-4BB8-B3D5-FB6CDA6F15FB}"/>
              </a:ext>
            </a:extLst>
          </p:cNvPr>
          <p:cNvSpPr/>
          <p:nvPr/>
        </p:nvSpPr>
        <p:spPr>
          <a:xfrm>
            <a:off x="2195532" y="1849103"/>
            <a:ext cx="4752937" cy="243509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count backwards five tenths.</a:t>
            </a:r>
          </a:p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answer is       .</a:t>
            </a:r>
          </a:p>
          <a:p>
            <a:pPr algn="ctr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fraction did I start with? 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7A52DF5-D082-4F0A-8AE1-EB64716D4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988761"/>
              </p:ext>
            </p:extLst>
          </p:nvPr>
        </p:nvGraphicFramePr>
        <p:xfrm>
          <a:off x="5147067" y="2823619"/>
          <a:ext cx="326081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81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0269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0269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6750D40-731F-4638-A877-EF96EEBCE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643329"/>
              </p:ext>
            </p:extLst>
          </p:nvPr>
        </p:nvGraphicFramePr>
        <p:xfrm>
          <a:off x="3897404" y="4896511"/>
          <a:ext cx="1349192" cy="9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192">
                  <a:extLst>
                    <a:ext uri="{9D8B030D-6E8A-4147-A177-3AD203B41FA5}">
                      <a16:colId xmlns:a16="http://schemas.microsoft.com/office/drawing/2014/main" val="925373399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280599018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or 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9464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399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671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Amir is using counters to show tenths.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 thinks that if he takes away one counter, he will have four tenths altogether.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he correct? Explain how you know. 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9FEA810-EE49-46E3-BDFC-BE4E6C15D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360404"/>
              </p:ext>
            </p:extLst>
          </p:nvPr>
        </p:nvGraphicFramePr>
        <p:xfrm>
          <a:off x="2746890" y="1968912"/>
          <a:ext cx="3650220" cy="146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04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7300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730044">
                <a:tc>
                  <a:txBody>
                    <a:bodyPr/>
                    <a:lstStyle/>
                    <a:p>
                      <a:endParaRPr lang="en-GB" sz="37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Amir is using counters to show tenths.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 thinks that if he takes away one counter, he will have four tenths altogether.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he correct? Explain how you know.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Amir is incorrect because… </a:t>
            </a: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4C2BA1B-318D-4CE5-98E9-A57237865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551137"/>
              </p:ext>
            </p:extLst>
          </p:nvPr>
        </p:nvGraphicFramePr>
        <p:xfrm>
          <a:off x="2746890" y="1968912"/>
          <a:ext cx="3650220" cy="146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04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7300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730044">
                <a:tc>
                  <a:txBody>
                    <a:bodyPr/>
                    <a:lstStyle/>
                    <a:p>
                      <a:endParaRPr lang="en-GB" sz="37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0872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Amir is using counters to show tenths.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He thinks that if he takes away one counter, he will have four tenths altogether.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Is he correct? Explain how you know.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Amir is incorrect because he would need to add one counter to have four tenths. If he takes one away, he will have two tenths. </a:t>
            </a:r>
            <a:endParaRPr lang="en-GB" sz="3200" b="1" dirty="0">
              <a:solidFill>
                <a:srgbClr val="FF0000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E778D7E-C523-48E5-A168-49DDB51DD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551137"/>
              </p:ext>
            </p:extLst>
          </p:nvPr>
        </p:nvGraphicFramePr>
        <p:xfrm>
          <a:off x="2746890" y="1968912"/>
          <a:ext cx="3650220" cy="146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04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7300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730044">
                <a:tc>
                  <a:txBody>
                    <a:bodyPr/>
                    <a:lstStyle/>
                    <a:p>
                      <a:endParaRPr lang="en-GB" sz="37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1088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Ben and Charlie are looking at two statements.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statement is true? Explain why.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D165D9F-25AE-4DE7-8D5B-EB640881505F}"/>
              </a:ext>
            </a:extLst>
          </p:cNvPr>
          <p:cNvSpPr/>
          <p:nvPr/>
        </p:nvSpPr>
        <p:spPr>
          <a:xfrm>
            <a:off x="2082993" y="1741983"/>
            <a:ext cx="4680000" cy="73790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A. Four tenths less than        is       . 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6E89844-8D50-4941-91A2-0541FFDB7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34358"/>
              </p:ext>
            </p:extLst>
          </p:nvPr>
        </p:nvGraphicFramePr>
        <p:xfrm>
          <a:off x="5067802" y="1759889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221F94E-33C1-4E0B-B03F-F9F202155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899658"/>
              </p:ext>
            </p:extLst>
          </p:nvPr>
        </p:nvGraphicFramePr>
        <p:xfrm>
          <a:off x="5819087" y="1759889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C4993C2-592F-4EC8-8C21-5AE2F6F7AB32}"/>
              </a:ext>
            </a:extLst>
          </p:cNvPr>
          <p:cNvSpPr/>
          <p:nvPr/>
        </p:nvSpPr>
        <p:spPr>
          <a:xfrm>
            <a:off x="2082993" y="2762698"/>
            <a:ext cx="4680000" cy="73790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B.        less than        is nine tenths.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ECBB293-6F73-4BA5-BBB1-208C52BBE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211476"/>
              </p:ext>
            </p:extLst>
          </p:nvPr>
        </p:nvGraphicFramePr>
        <p:xfrm>
          <a:off x="2534271" y="2785708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70204282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65664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70077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E3B3FD6-04F4-4768-9A6E-7FE904BF3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660479"/>
              </p:ext>
            </p:extLst>
          </p:nvPr>
        </p:nvGraphicFramePr>
        <p:xfrm>
          <a:off x="4148400" y="2785708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686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Ben and Charlie are looking at two statements.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statement is true? Explain why.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Statement B is true because…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407F23B-2791-46DB-9481-5BB1F608BA6B}"/>
              </a:ext>
            </a:extLst>
          </p:cNvPr>
          <p:cNvSpPr/>
          <p:nvPr/>
        </p:nvSpPr>
        <p:spPr>
          <a:xfrm>
            <a:off x="2082993" y="1741983"/>
            <a:ext cx="4680000" cy="73790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A. Four tenths less than        is       . 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0F0A36E-FB58-4A82-B617-3139FDCB7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794602"/>
              </p:ext>
            </p:extLst>
          </p:nvPr>
        </p:nvGraphicFramePr>
        <p:xfrm>
          <a:off x="5067802" y="1759889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815135B5-D502-4453-9A44-2EF36F1393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074587"/>
              </p:ext>
            </p:extLst>
          </p:nvPr>
        </p:nvGraphicFramePr>
        <p:xfrm>
          <a:off x="5819087" y="1759889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46F37A-4F8B-48B2-8FE4-011A4EBDA6FE}"/>
              </a:ext>
            </a:extLst>
          </p:cNvPr>
          <p:cNvSpPr/>
          <p:nvPr/>
        </p:nvSpPr>
        <p:spPr>
          <a:xfrm>
            <a:off x="2082993" y="2762698"/>
            <a:ext cx="4680000" cy="73790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B.        less than        is nine tenths. 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BD82950-33B8-415F-A715-3E9E7615E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442677"/>
              </p:ext>
            </p:extLst>
          </p:nvPr>
        </p:nvGraphicFramePr>
        <p:xfrm>
          <a:off x="2534271" y="2785708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70204282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65664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700776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78FCFDFA-D0DD-4CC0-965C-C8CFA75D86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94248"/>
              </p:ext>
            </p:extLst>
          </p:nvPr>
        </p:nvGraphicFramePr>
        <p:xfrm>
          <a:off x="4148400" y="2785708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956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Ben and Charlie are looking at two statements.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statement is true? Explain why.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Statement B is true because       is two tenths more than nine tenths.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33935FA-1282-4F05-AE86-DB524016A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701789"/>
              </p:ext>
            </p:extLst>
          </p:nvPr>
        </p:nvGraphicFramePr>
        <p:xfrm>
          <a:off x="3822805" y="4897121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5A77D9B-6410-4BD3-BB70-D341C6512616}"/>
              </a:ext>
            </a:extLst>
          </p:cNvPr>
          <p:cNvSpPr/>
          <p:nvPr/>
        </p:nvSpPr>
        <p:spPr>
          <a:xfrm>
            <a:off x="2082993" y="1741983"/>
            <a:ext cx="4680000" cy="73790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A. Four tenths less than        is       . 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31E4097-5C79-4E11-9973-C9E03129A0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794602"/>
              </p:ext>
            </p:extLst>
          </p:nvPr>
        </p:nvGraphicFramePr>
        <p:xfrm>
          <a:off x="5067802" y="1759889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B4AE6D8D-FE04-4D56-8497-B6D371173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6074587"/>
              </p:ext>
            </p:extLst>
          </p:nvPr>
        </p:nvGraphicFramePr>
        <p:xfrm>
          <a:off x="5819087" y="1759889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18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CCC46B6-C1C5-44D1-8D07-FE5275634F08}"/>
              </a:ext>
            </a:extLst>
          </p:cNvPr>
          <p:cNvSpPr/>
          <p:nvPr/>
        </p:nvSpPr>
        <p:spPr>
          <a:xfrm>
            <a:off x="2082993" y="2762698"/>
            <a:ext cx="4680000" cy="737906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B.        less than        is nine tenths. 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D3C3DDAC-4815-4648-85DE-1FBDD9B1F4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442677"/>
              </p:ext>
            </p:extLst>
          </p:nvPr>
        </p:nvGraphicFramePr>
        <p:xfrm>
          <a:off x="2534271" y="2785708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70204282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265664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700776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C96D46B-5E95-4C8A-9CB8-76FCBE370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94248"/>
              </p:ext>
            </p:extLst>
          </p:nvPr>
        </p:nvGraphicFramePr>
        <p:xfrm>
          <a:off x="4148400" y="2785708"/>
          <a:ext cx="360000" cy="7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17435651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1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36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72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image or words to the fraction.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 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958297B-D771-4A80-8AB0-03FDA42CE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139472"/>
              </p:ext>
            </p:extLst>
          </p:nvPr>
        </p:nvGraphicFramePr>
        <p:xfrm>
          <a:off x="9438950" y="2742664"/>
          <a:ext cx="1316286" cy="43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6286">
                  <a:extLst>
                    <a:ext uri="{9D8B030D-6E8A-4147-A177-3AD203B41FA5}">
                      <a16:colId xmlns:a16="http://schemas.microsoft.com/office/drawing/2014/main" val="3497427019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379346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4353E2C-2B59-4E3E-B185-D5122E488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951427"/>
              </p:ext>
            </p:extLst>
          </p:nvPr>
        </p:nvGraphicFramePr>
        <p:xfrm>
          <a:off x="1228397" y="1623804"/>
          <a:ext cx="2178000" cy="87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00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435600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435600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435600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435600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435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71CD928-1C06-4F0C-A793-A31A76BDF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083339"/>
              </p:ext>
            </p:extLst>
          </p:nvPr>
        </p:nvGraphicFramePr>
        <p:xfrm>
          <a:off x="1228397" y="3028127"/>
          <a:ext cx="2178000" cy="148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00">
                  <a:extLst>
                    <a:ext uri="{9D8B030D-6E8A-4147-A177-3AD203B41FA5}">
                      <a16:colId xmlns:a16="http://schemas.microsoft.com/office/drawing/2014/main" val="1454922846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1641118961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1330122509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839976676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974655359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2504768567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4001809142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3659309935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4227038714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448980241"/>
                    </a:ext>
                  </a:extLst>
                </a:gridCol>
              </a:tblGrid>
              <a:tr h="1481040"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795429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4AAB9B4B-3761-4373-96F1-FE5970466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412753"/>
              </p:ext>
            </p:extLst>
          </p:nvPr>
        </p:nvGraphicFramePr>
        <p:xfrm>
          <a:off x="1228397" y="5042290"/>
          <a:ext cx="3435010" cy="448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01">
                  <a:extLst>
                    <a:ext uri="{9D8B030D-6E8A-4147-A177-3AD203B41FA5}">
                      <a16:colId xmlns:a16="http://schemas.microsoft.com/office/drawing/2014/main" val="725083759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2642780222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3628388320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254826580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2652303334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3519873428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4189818316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2215253435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1979638999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2260203023"/>
                    </a:ext>
                  </a:extLst>
                </a:gridCol>
              </a:tblGrid>
              <a:tr h="448716"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706736"/>
                  </a:ext>
                </a:extLst>
              </a:tr>
            </a:tbl>
          </a:graphicData>
        </a:graphic>
      </p:graphicFrame>
      <p:sp>
        <p:nvSpPr>
          <p:cNvPr id="31" name="Arrow: Up 30">
            <a:extLst>
              <a:ext uri="{FF2B5EF4-FFF2-40B4-BE49-F238E27FC236}">
                <a16:creationId xmlns:a16="http://schemas.microsoft.com/office/drawing/2014/main" id="{2426EB69-D958-4313-8B6F-45CE1014A3D0}"/>
              </a:ext>
            </a:extLst>
          </p:cNvPr>
          <p:cNvSpPr/>
          <p:nvPr/>
        </p:nvSpPr>
        <p:spPr>
          <a:xfrm>
            <a:off x="3016858" y="5526454"/>
            <a:ext cx="209215" cy="614148"/>
          </a:xfrm>
          <a:prstGeom prst="upArrow">
            <a:avLst>
              <a:gd name="adj1" fmla="val 50000"/>
              <a:gd name="adj2" fmla="val 84145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B97D831-C16C-47FC-895D-F082F2980FF7}"/>
              </a:ext>
            </a:extLst>
          </p:cNvPr>
          <p:cNvSpPr/>
          <p:nvPr/>
        </p:nvSpPr>
        <p:spPr>
          <a:xfrm>
            <a:off x="6724649" y="1515331"/>
            <a:ext cx="1044000" cy="781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5A5EE7F-BEBD-4035-83C4-3A2962940A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599314"/>
              </p:ext>
            </p:extLst>
          </p:nvPr>
        </p:nvGraphicFramePr>
        <p:xfrm>
          <a:off x="7012360" y="1463581"/>
          <a:ext cx="468000" cy="9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925373399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9464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399050"/>
                  </a:ext>
                </a:extLst>
              </a:tr>
            </a:tbl>
          </a:graphicData>
        </a:graphic>
      </p:graphicFrame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28B12CD-BCAA-4CDC-835D-1D62B20F1978}"/>
              </a:ext>
            </a:extLst>
          </p:cNvPr>
          <p:cNvSpPr/>
          <p:nvPr/>
        </p:nvSpPr>
        <p:spPr>
          <a:xfrm>
            <a:off x="6724649" y="3848444"/>
            <a:ext cx="1044000" cy="781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62196E1-7D31-4243-9950-531694186692}"/>
              </a:ext>
            </a:extLst>
          </p:cNvPr>
          <p:cNvSpPr/>
          <p:nvPr/>
        </p:nvSpPr>
        <p:spPr>
          <a:xfrm>
            <a:off x="6724649" y="5014551"/>
            <a:ext cx="1044000" cy="781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CBDCF59-2515-458F-BBBD-3DD88BE0D8E1}"/>
              </a:ext>
            </a:extLst>
          </p:cNvPr>
          <p:cNvSpPr/>
          <p:nvPr/>
        </p:nvSpPr>
        <p:spPr>
          <a:xfrm>
            <a:off x="6724649" y="2681438"/>
            <a:ext cx="1044903" cy="78209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10 tenths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57285867-CBA3-4845-8EE4-F5EC9D0857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584712"/>
              </p:ext>
            </p:extLst>
          </p:nvPr>
        </p:nvGraphicFramePr>
        <p:xfrm>
          <a:off x="7012360" y="4962801"/>
          <a:ext cx="468000" cy="9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925373399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9464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399050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026EACCD-827A-4774-8407-66509D3323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724998"/>
              </p:ext>
            </p:extLst>
          </p:nvPr>
        </p:nvGraphicFramePr>
        <p:xfrm>
          <a:off x="7012360" y="3789888"/>
          <a:ext cx="468000" cy="9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925373399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9464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399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image or words to the fraction.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is the odd one out? 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1D7233C-4A3A-4B8D-8900-921E480DA0ED}"/>
              </a:ext>
            </a:extLst>
          </p:cNvPr>
          <p:cNvCxnSpPr>
            <a:cxnSpLocks/>
            <a:endCxn id="45" idx="1"/>
          </p:cNvCxnSpPr>
          <p:nvPr/>
        </p:nvCxnSpPr>
        <p:spPr>
          <a:xfrm>
            <a:off x="3406397" y="2059404"/>
            <a:ext cx="3318252" cy="10130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7811D10-165E-4498-B9F2-50EFC257630C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3406397" y="3768647"/>
            <a:ext cx="3464937" cy="172235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52D1872-B7DE-43DA-A004-35ADC011C298}"/>
              </a:ext>
            </a:extLst>
          </p:cNvPr>
          <p:cNvCxnSpPr>
            <a:cxnSpLocks/>
            <a:stCxn id="27" idx="3"/>
          </p:cNvCxnSpPr>
          <p:nvPr/>
        </p:nvCxnSpPr>
        <p:spPr>
          <a:xfrm flipV="1">
            <a:off x="4663407" y="1973642"/>
            <a:ext cx="2207927" cy="329300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rrow: Up 32">
            <a:extLst>
              <a:ext uri="{FF2B5EF4-FFF2-40B4-BE49-F238E27FC236}">
                <a16:creationId xmlns:a16="http://schemas.microsoft.com/office/drawing/2014/main" id="{FD29CDE8-2ED7-47D9-A028-1C7CA30E394B}"/>
              </a:ext>
            </a:extLst>
          </p:cNvPr>
          <p:cNvSpPr/>
          <p:nvPr/>
        </p:nvSpPr>
        <p:spPr>
          <a:xfrm>
            <a:off x="3016858" y="5526454"/>
            <a:ext cx="209215" cy="614148"/>
          </a:xfrm>
          <a:prstGeom prst="upArrow">
            <a:avLst>
              <a:gd name="adj1" fmla="val 50000"/>
              <a:gd name="adj2" fmla="val 84145"/>
            </a:avLst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4AAB9B4B-3761-4373-96F1-FE5970466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706851"/>
              </p:ext>
            </p:extLst>
          </p:nvPr>
        </p:nvGraphicFramePr>
        <p:xfrm>
          <a:off x="1228397" y="5042290"/>
          <a:ext cx="3435010" cy="448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501">
                  <a:extLst>
                    <a:ext uri="{9D8B030D-6E8A-4147-A177-3AD203B41FA5}">
                      <a16:colId xmlns:a16="http://schemas.microsoft.com/office/drawing/2014/main" val="725083759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2642780222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3628388320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254826580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2652303334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3519873428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4189818316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2215253435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1979638999"/>
                    </a:ext>
                  </a:extLst>
                </a:gridCol>
                <a:gridCol w="343501">
                  <a:extLst>
                    <a:ext uri="{9D8B030D-6E8A-4147-A177-3AD203B41FA5}">
                      <a16:colId xmlns:a16="http://schemas.microsoft.com/office/drawing/2014/main" val="2260203023"/>
                    </a:ext>
                  </a:extLst>
                </a:gridCol>
              </a:tblGrid>
              <a:tr h="448716"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200" dirty="0"/>
                    </a:p>
                  </a:txBody>
                  <a:tcPr marL="68701" marR="68701" marT="55321" marB="553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70673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71CD928-1C06-4F0C-A793-A31A76BDF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907568"/>
              </p:ext>
            </p:extLst>
          </p:nvPr>
        </p:nvGraphicFramePr>
        <p:xfrm>
          <a:off x="1228397" y="3028127"/>
          <a:ext cx="2178000" cy="148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00">
                  <a:extLst>
                    <a:ext uri="{9D8B030D-6E8A-4147-A177-3AD203B41FA5}">
                      <a16:colId xmlns:a16="http://schemas.microsoft.com/office/drawing/2014/main" val="1454922846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1641118961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1330122509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839976676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974655359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2504768567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4001809142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3659309935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4227038714"/>
                    </a:ext>
                  </a:extLst>
                </a:gridCol>
                <a:gridCol w="217800">
                  <a:extLst>
                    <a:ext uri="{9D8B030D-6E8A-4147-A177-3AD203B41FA5}">
                      <a16:colId xmlns:a16="http://schemas.microsoft.com/office/drawing/2014/main" val="448980241"/>
                    </a:ext>
                  </a:extLst>
                </a:gridCol>
              </a:tblGrid>
              <a:tr h="1481040"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61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795429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F5280C57-F94F-42E9-9914-0F478171BE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437510"/>
              </p:ext>
            </p:extLst>
          </p:nvPr>
        </p:nvGraphicFramePr>
        <p:xfrm>
          <a:off x="1228397" y="1623804"/>
          <a:ext cx="2178000" cy="87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00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435600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435600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435600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435600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435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>
                          <a:solidFill>
                            <a:srgbClr val="00B050"/>
                          </a:solidFill>
                          <a:latin typeface="Century" panose="02040604050505020304" pitchFamily="18" charset="0"/>
                          <a:sym typeface="Wingdings" panose="05000000000000000000" pitchFamily="2" charset="2"/>
                        </a:rPr>
                        <a:t></a:t>
                      </a:r>
                      <a:endParaRPr lang="en-GB" sz="2800" dirty="0">
                        <a:solidFill>
                          <a:srgbClr val="00B050"/>
                        </a:solidFill>
                        <a:latin typeface="Century" panose="020406040505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358A878B-8708-4D4A-AC33-D20B6EE01A19}"/>
              </a:ext>
            </a:extLst>
          </p:cNvPr>
          <p:cNvSpPr/>
          <p:nvPr/>
        </p:nvSpPr>
        <p:spPr>
          <a:xfrm>
            <a:off x="6724649" y="1515331"/>
            <a:ext cx="1044000" cy="781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F9B8C0D4-43E7-4939-9E47-CE860A5A75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651515"/>
              </p:ext>
            </p:extLst>
          </p:nvPr>
        </p:nvGraphicFramePr>
        <p:xfrm>
          <a:off x="7012360" y="1463581"/>
          <a:ext cx="468000" cy="9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925373399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9464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399050"/>
                  </a:ext>
                </a:extLst>
              </a:tr>
            </a:tbl>
          </a:graphicData>
        </a:graphic>
      </p:graphicFrame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1FA1C9E9-F03E-44A5-AD81-2EE7747AB90C}"/>
              </a:ext>
            </a:extLst>
          </p:cNvPr>
          <p:cNvSpPr/>
          <p:nvPr/>
        </p:nvSpPr>
        <p:spPr>
          <a:xfrm>
            <a:off x="6724649" y="3848444"/>
            <a:ext cx="1044000" cy="7812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9F62120C-5962-4549-94EF-38BEA7966EA0}"/>
              </a:ext>
            </a:extLst>
          </p:cNvPr>
          <p:cNvSpPr/>
          <p:nvPr/>
        </p:nvSpPr>
        <p:spPr>
          <a:xfrm>
            <a:off x="6724649" y="5014551"/>
            <a:ext cx="1044000" cy="7812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37129BB4-57B1-4004-AA7C-A34D62D6D172}"/>
              </a:ext>
            </a:extLst>
          </p:cNvPr>
          <p:cNvSpPr/>
          <p:nvPr/>
        </p:nvSpPr>
        <p:spPr>
          <a:xfrm>
            <a:off x="6724649" y="2681438"/>
            <a:ext cx="1044903" cy="782099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10 tenths</a:t>
            </a:r>
          </a:p>
        </p:txBody>
      </p:sp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A8229C39-3B0B-49DC-B6D8-85DDA565E3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64782"/>
              </p:ext>
            </p:extLst>
          </p:nvPr>
        </p:nvGraphicFramePr>
        <p:xfrm>
          <a:off x="7012360" y="4962801"/>
          <a:ext cx="468000" cy="9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925373399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9464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399050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0611EB94-EE08-4B32-B2AA-F86E59CFC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0047"/>
              </p:ext>
            </p:extLst>
          </p:nvPr>
        </p:nvGraphicFramePr>
        <p:xfrm>
          <a:off x="7012360" y="3789888"/>
          <a:ext cx="468000" cy="9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925373399"/>
                    </a:ext>
                  </a:extLst>
                </a:gridCol>
              </a:tblGrid>
              <a:tr h="4356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9464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399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04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Sanjay is using counters to show tenths.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next tenth in the sequence.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369E149-FA7E-4894-B11C-1B988B6AD2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639721"/>
              </p:ext>
            </p:extLst>
          </p:nvPr>
        </p:nvGraphicFramePr>
        <p:xfrm>
          <a:off x="1072320" y="1575116"/>
          <a:ext cx="2333120" cy="933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62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46662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466624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F9B5431-99E9-4867-8FD7-3D703DB58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097962"/>
              </p:ext>
            </p:extLst>
          </p:nvPr>
        </p:nvGraphicFramePr>
        <p:xfrm>
          <a:off x="5738560" y="1567472"/>
          <a:ext cx="2333120" cy="933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62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46662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466624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66223D6-C001-4236-87F4-143CD0E25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4462"/>
              </p:ext>
            </p:extLst>
          </p:nvPr>
        </p:nvGraphicFramePr>
        <p:xfrm>
          <a:off x="1072320" y="2962376"/>
          <a:ext cx="2333120" cy="933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62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46662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466624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82AA5BD-E5F3-49D4-B72F-801DD6374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957414"/>
              </p:ext>
            </p:extLst>
          </p:nvPr>
        </p:nvGraphicFramePr>
        <p:xfrm>
          <a:off x="4107102" y="4612618"/>
          <a:ext cx="940891" cy="1317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891">
                  <a:extLst>
                    <a:ext uri="{9D8B030D-6E8A-4147-A177-3AD203B41FA5}">
                      <a16:colId xmlns:a16="http://schemas.microsoft.com/office/drawing/2014/main" val="258772442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418401574"/>
                    </a:ext>
                  </a:extLst>
                </a:gridCol>
              </a:tblGrid>
              <a:tr h="576000">
                <a:tc rowSpan="4"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51180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9393614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70724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Sanjay is using counters to show tenths.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next tenth in the sequence. 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369E149-FA7E-4894-B11C-1B988B6AD2B0}"/>
              </a:ext>
            </a:extLst>
          </p:cNvPr>
          <p:cNvGraphicFramePr>
            <a:graphicFrameLocks noGrp="1"/>
          </p:cNvGraphicFramePr>
          <p:nvPr/>
        </p:nvGraphicFramePr>
        <p:xfrm>
          <a:off x="1072320" y="1575116"/>
          <a:ext cx="2333120" cy="933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62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46662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466624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F9B5431-99E9-4867-8FD7-3D703DB58312}"/>
              </a:ext>
            </a:extLst>
          </p:cNvPr>
          <p:cNvGraphicFramePr>
            <a:graphicFrameLocks noGrp="1"/>
          </p:cNvGraphicFramePr>
          <p:nvPr/>
        </p:nvGraphicFramePr>
        <p:xfrm>
          <a:off x="5738560" y="1567472"/>
          <a:ext cx="2333120" cy="933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62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46662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466624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66223D6-C001-4236-87F4-143CD0E25C52}"/>
              </a:ext>
            </a:extLst>
          </p:cNvPr>
          <p:cNvGraphicFramePr>
            <a:graphicFrameLocks noGrp="1"/>
          </p:cNvGraphicFramePr>
          <p:nvPr/>
        </p:nvGraphicFramePr>
        <p:xfrm>
          <a:off x="1072320" y="2962376"/>
          <a:ext cx="2333120" cy="933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62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46662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46662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466624"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3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82AA5BD-E5F3-49D4-B72F-801DD6374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010239"/>
              </p:ext>
            </p:extLst>
          </p:nvPr>
        </p:nvGraphicFramePr>
        <p:xfrm>
          <a:off x="4107102" y="4612618"/>
          <a:ext cx="940891" cy="1317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891">
                  <a:extLst>
                    <a:ext uri="{9D8B030D-6E8A-4147-A177-3AD203B41FA5}">
                      <a16:colId xmlns:a16="http://schemas.microsoft.com/office/drawing/2014/main" val="258772442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418401574"/>
                    </a:ext>
                  </a:extLst>
                </a:gridCol>
              </a:tblGrid>
              <a:tr h="576000">
                <a:tc rowSpan="4"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51180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9393614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70724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496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fraction shown below.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will the next tenth be?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521784B-1665-4722-9A6B-61A91F8DA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320602"/>
              </p:ext>
            </p:extLst>
          </p:nvPr>
        </p:nvGraphicFramePr>
        <p:xfrm>
          <a:off x="2430513" y="1658003"/>
          <a:ext cx="4282975" cy="1713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595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856595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856595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856595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856595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856595"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856595">
                <a:tc>
                  <a:txBody>
                    <a:bodyPr/>
                    <a:lstStyle/>
                    <a:p>
                      <a:endParaRPr lang="en-GB" sz="44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EAD3027-9798-47F1-94B4-C2BA41822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752844"/>
              </p:ext>
            </p:extLst>
          </p:nvPr>
        </p:nvGraphicFramePr>
        <p:xfrm>
          <a:off x="6414500" y="4050351"/>
          <a:ext cx="940891" cy="1317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891">
                  <a:extLst>
                    <a:ext uri="{9D8B030D-6E8A-4147-A177-3AD203B41FA5}">
                      <a16:colId xmlns:a16="http://schemas.microsoft.com/office/drawing/2014/main" val="258772442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418401574"/>
                    </a:ext>
                  </a:extLst>
                </a:gridCol>
              </a:tblGrid>
              <a:tr h="576000">
                <a:tc rowSpan="4"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51180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9393614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70724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295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6C5F15D-FC14-462D-9956-7CB12E051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07825"/>
              </p:ext>
            </p:extLst>
          </p:nvPr>
        </p:nvGraphicFramePr>
        <p:xfrm>
          <a:off x="1209901" y="1921479"/>
          <a:ext cx="940891" cy="1317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891">
                  <a:extLst>
                    <a:ext uri="{9D8B030D-6E8A-4147-A177-3AD203B41FA5}">
                      <a16:colId xmlns:a16="http://schemas.microsoft.com/office/drawing/2014/main" val="258772442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418401574"/>
                    </a:ext>
                  </a:extLst>
                </a:gridCol>
              </a:tblGrid>
              <a:tr h="576000">
                <a:tc rowSpan="4"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51180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9393614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70724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538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Write the fraction shown below.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What will the next tenth be?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048E0CB-46D6-4C00-A75A-DE9C0CB34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202227"/>
              </p:ext>
            </p:extLst>
          </p:nvPr>
        </p:nvGraphicFramePr>
        <p:xfrm>
          <a:off x="2430513" y="1658003"/>
          <a:ext cx="4282975" cy="1713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595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856595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856595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856595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856595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856595"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856595">
                <a:tc>
                  <a:txBody>
                    <a:bodyPr/>
                    <a:lstStyle/>
                    <a:p>
                      <a:endParaRPr lang="en-GB" sz="44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4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8F3250A-A9CC-4C5F-8D6B-6A3257584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883096"/>
              </p:ext>
            </p:extLst>
          </p:nvPr>
        </p:nvGraphicFramePr>
        <p:xfrm>
          <a:off x="6414500" y="4050351"/>
          <a:ext cx="940891" cy="1317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891">
                  <a:extLst>
                    <a:ext uri="{9D8B030D-6E8A-4147-A177-3AD203B41FA5}">
                      <a16:colId xmlns:a16="http://schemas.microsoft.com/office/drawing/2014/main" val="258772442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418401574"/>
                    </a:ext>
                  </a:extLst>
                </a:gridCol>
              </a:tblGrid>
              <a:tr h="576000">
                <a:tc rowSpan="4"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GB" sz="32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51180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9393614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70724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295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3EAF2FD-5480-43FC-8B5D-7A66FA5B6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465228"/>
              </p:ext>
            </p:extLst>
          </p:nvPr>
        </p:nvGraphicFramePr>
        <p:xfrm>
          <a:off x="1209901" y="1921479"/>
          <a:ext cx="940891" cy="1317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4891">
                  <a:extLst>
                    <a:ext uri="{9D8B030D-6E8A-4147-A177-3AD203B41FA5}">
                      <a16:colId xmlns:a16="http://schemas.microsoft.com/office/drawing/2014/main" val="258772442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418401574"/>
                    </a:ext>
                  </a:extLst>
                </a:gridCol>
              </a:tblGrid>
              <a:tr h="576000">
                <a:tc rowSpan="4">
                  <a:txBody>
                    <a:bodyPr/>
                    <a:lstStyle/>
                    <a:p>
                      <a:pPr algn="ctr"/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100584" marR="100584" marT="50292" marB="5029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51180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9393614"/>
                  </a:ext>
                </a:extLst>
              </a:tr>
              <a:tr h="82909">
                <a:tc vMerge="1"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70724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1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931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Count in tenths to complete the sequence.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ten frames to help you.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C6A4AE9-163A-4C3E-9986-E8598F773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216211"/>
              </p:ext>
            </p:extLst>
          </p:nvPr>
        </p:nvGraphicFramePr>
        <p:xfrm>
          <a:off x="1728000" y="2295842"/>
          <a:ext cx="5256000" cy="888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577842191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195070151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521245433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116837752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996424302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338003861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99106069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329314365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82263082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184366100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041777830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6411777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871266648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158076906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301682318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998466"/>
                  </a:ext>
                </a:extLst>
              </a:tr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26681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4BC0C04-D418-4621-82CB-B0D33F81F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373149"/>
              </p:ext>
            </p:extLst>
          </p:nvPr>
        </p:nvGraphicFramePr>
        <p:xfrm>
          <a:off x="643483" y="4288167"/>
          <a:ext cx="3650220" cy="146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04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730044"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730044">
                <a:tc>
                  <a:txBody>
                    <a:bodyPr/>
                    <a:lstStyle/>
                    <a:p>
                      <a:endParaRPr lang="en-GB" sz="37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B02F7FF-EFA4-4927-BA01-257602694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791338"/>
              </p:ext>
            </p:extLst>
          </p:nvPr>
        </p:nvGraphicFramePr>
        <p:xfrm>
          <a:off x="4850297" y="4280330"/>
          <a:ext cx="3650220" cy="146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04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730044"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730044">
                <a:tc>
                  <a:txBody>
                    <a:bodyPr/>
                    <a:lstStyle/>
                    <a:p>
                      <a:endParaRPr lang="en-GB" sz="37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5982393-EE60-4300-AF08-D65602E39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603576"/>
              </p:ext>
            </p:extLst>
          </p:nvPr>
        </p:nvGraphicFramePr>
        <p:xfrm>
          <a:off x="3093477" y="2213483"/>
          <a:ext cx="468000" cy="1101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418401574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51180"/>
                  </a:ext>
                </a:extLst>
              </a:tr>
              <a:tr h="82909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9393614"/>
                  </a:ext>
                </a:extLst>
              </a:tr>
              <a:tr h="82909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7072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2950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AF310B7-FD0E-4BB7-84E9-7F43CAF07A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452266"/>
              </p:ext>
            </p:extLst>
          </p:nvPr>
        </p:nvGraphicFramePr>
        <p:xfrm>
          <a:off x="5839723" y="2213483"/>
          <a:ext cx="468000" cy="1101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418401574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51180"/>
                  </a:ext>
                </a:extLst>
              </a:tr>
              <a:tr h="82909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9393614"/>
                  </a:ext>
                </a:extLst>
              </a:tr>
              <a:tr h="82909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7072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2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53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Count in tenths to complete the sequence.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ten frames to help you.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C6A4AE9-163A-4C3E-9986-E8598F773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379412"/>
              </p:ext>
            </p:extLst>
          </p:nvPr>
        </p:nvGraphicFramePr>
        <p:xfrm>
          <a:off x="1728000" y="2295842"/>
          <a:ext cx="5256000" cy="888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577842191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195070151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521245433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116837752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996424302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3380038615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799106069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329314365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182263082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1843661000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4041777830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641177791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3871266648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1580769068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val="2301682318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998466"/>
                  </a:ext>
                </a:extLst>
              </a:tr>
              <a:tr h="42092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bg1">
                            <a:lumMod val="6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26681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4BC0C04-D418-4621-82CB-B0D33F81F1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200298"/>
              </p:ext>
            </p:extLst>
          </p:nvPr>
        </p:nvGraphicFramePr>
        <p:xfrm>
          <a:off x="643483" y="4288167"/>
          <a:ext cx="3650220" cy="146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04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7300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7300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B02F7FF-EFA4-4927-BA01-257602694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735190"/>
              </p:ext>
            </p:extLst>
          </p:nvPr>
        </p:nvGraphicFramePr>
        <p:xfrm>
          <a:off x="4850297" y="4280330"/>
          <a:ext cx="3650220" cy="1460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0044">
                  <a:extLst>
                    <a:ext uri="{9D8B030D-6E8A-4147-A177-3AD203B41FA5}">
                      <a16:colId xmlns:a16="http://schemas.microsoft.com/office/drawing/2014/main" val="517763736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411360375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14107637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1320573368"/>
                    </a:ext>
                  </a:extLst>
                </a:gridCol>
                <a:gridCol w="730044">
                  <a:extLst>
                    <a:ext uri="{9D8B030D-6E8A-4147-A177-3AD203B41FA5}">
                      <a16:colId xmlns:a16="http://schemas.microsoft.com/office/drawing/2014/main" val="3468884518"/>
                    </a:ext>
                  </a:extLst>
                </a:gridCol>
              </a:tblGrid>
              <a:tr h="73004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</a:t>
                      </a:r>
                      <a:endParaRPr kumimoji="0" lang="en-GB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7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188207"/>
                  </a:ext>
                </a:extLst>
              </a:tr>
              <a:tr h="730044">
                <a:tc>
                  <a:txBody>
                    <a:bodyPr/>
                    <a:lstStyle/>
                    <a:p>
                      <a:endParaRPr lang="en-GB" sz="37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7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32806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0EA399F0-7839-4049-ABF9-50701EB59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92058"/>
              </p:ext>
            </p:extLst>
          </p:nvPr>
        </p:nvGraphicFramePr>
        <p:xfrm>
          <a:off x="5839723" y="2213483"/>
          <a:ext cx="468000" cy="1101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418401574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51180"/>
                  </a:ext>
                </a:extLst>
              </a:tr>
              <a:tr h="82909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9393614"/>
                  </a:ext>
                </a:extLst>
              </a:tr>
              <a:tr h="82909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7072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2950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371C9020-A56F-423D-BDB8-B741D65DB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08195"/>
              </p:ext>
            </p:extLst>
          </p:nvPr>
        </p:nvGraphicFramePr>
        <p:xfrm>
          <a:off x="3093477" y="2213483"/>
          <a:ext cx="468000" cy="1101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1418401574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051180"/>
                  </a:ext>
                </a:extLst>
              </a:tr>
              <a:tr h="82909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9393614"/>
                  </a:ext>
                </a:extLst>
              </a:tr>
              <a:tr h="82909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17072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  <a:endParaRPr lang="en-GB" sz="2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642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316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9" ma:contentTypeDescription="Create a new document." ma:contentTypeScope="" ma:versionID="3d29b775ef167967bd9c847bebe9d0ad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ae44e3ff1b865bfb29d0dffb97d6c4e1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f0ae0ff-29c4-4766-b250-c1a9bee8d430"/>
    <ds:schemaRef ds:uri="86144f90-c7b6-48d0-aae5-f5e9e48cc3df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0DBCEB-83D3-4825-929E-E69D06B6FE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1416</TotalTime>
  <Words>670</Words>
  <Application>Microsoft Office PowerPoint</Application>
  <PresentationFormat>On-screen Show (4:3)</PresentationFormat>
  <Paragraphs>484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Century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3 Count in Tenths PowerPoint Presentation</dc:title>
  <dc:creator>Ashleigh Sobol</dc:creator>
  <cp:lastModifiedBy>Hannah Joiner</cp:lastModifiedBy>
  <cp:revision>48</cp:revision>
  <dcterms:created xsi:type="dcterms:W3CDTF">2018-03-17T10:08:43Z</dcterms:created>
  <dcterms:modified xsi:type="dcterms:W3CDTF">2020-06-03T13:59:58Z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  <property fmtid="{D5CDD505-2E9C-101B-9397-08002B2CF9AE}" pid="4" name="AuthorIds_UIVersion_4096">
    <vt:lpwstr>146</vt:lpwstr>
  </property>
  <property fmtid="{D5CDD505-2E9C-101B-9397-08002B2CF9AE}" pid="5" name="AuthorIds_UIVersion_6656">
    <vt:lpwstr>183</vt:lpwstr>
  </property>
</Properties>
</file>