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9" r:id="rId5"/>
    <p:sldId id="260" r:id="rId6"/>
    <p:sldId id="267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28/05/2020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6 Lesson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r>
              <a:rPr lang="en-GB" dirty="0"/>
              <a:t> (Final Session)</a:t>
            </a:r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8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8 =					9 x 8 =</a:t>
            </a:r>
          </a:p>
          <a:p>
            <a:pPr marL="0" indent="0">
              <a:buNone/>
            </a:pPr>
            <a:r>
              <a:rPr lang="en-GB" dirty="0"/>
              <a:t>2 x 8 =					10 x 8 =</a:t>
            </a:r>
          </a:p>
          <a:p>
            <a:pPr marL="0" indent="0">
              <a:buNone/>
            </a:pPr>
            <a:r>
              <a:rPr lang="en-GB" dirty="0"/>
              <a:t>3 x  8 =					11 x 8 =</a:t>
            </a:r>
          </a:p>
          <a:p>
            <a:pPr marL="0" indent="0">
              <a:buNone/>
            </a:pPr>
            <a:r>
              <a:rPr lang="en-GB" dirty="0"/>
              <a:t>4 x 8 =					12 x 8 =</a:t>
            </a:r>
          </a:p>
          <a:p>
            <a:pPr marL="0" indent="0">
              <a:buNone/>
            </a:pPr>
            <a:r>
              <a:rPr lang="en-GB" dirty="0"/>
              <a:t>5 x 8 =</a:t>
            </a:r>
          </a:p>
          <a:p>
            <a:pPr marL="0" indent="0">
              <a:buNone/>
            </a:pPr>
            <a:r>
              <a:rPr lang="en-GB" dirty="0"/>
              <a:t>6 x 8 =</a:t>
            </a:r>
          </a:p>
          <a:p>
            <a:pPr marL="0" indent="0">
              <a:buNone/>
            </a:pPr>
            <a:r>
              <a:rPr lang="en-GB" dirty="0"/>
              <a:t>7 x 8 =</a:t>
            </a:r>
          </a:p>
          <a:p>
            <a:pPr marL="0" indent="0">
              <a:buNone/>
            </a:pPr>
            <a:r>
              <a:rPr lang="en-GB" dirty="0"/>
              <a:t>8 x 8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8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8 = 8					9 x 8 = 72</a:t>
            </a:r>
          </a:p>
          <a:p>
            <a:pPr marL="0" indent="0">
              <a:buNone/>
            </a:pPr>
            <a:r>
              <a:rPr lang="en-GB" dirty="0"/>
              <a:t>2 x 8 = 16					10 x 8 = 80</a:t>
            </a:r>
          </a:p>
          <a:p>
            <a:pPr marL="0" indent="0">
              <a:buNone/>
            </a:pPr>
            <a:r>
              <a:rPr lang="en-GB" dirty="0"/>
              <a:t>3 x  8 = 24					11 x 8 = 88</a:t>
            </a:r>
          </a:p>
          <a:p>
            <a:pPr marL="0" indent="0">
              <a:buNone/>
            </a:pPr>
            <a:r>
              <a:rPr lang="en-GB" dirty="0"/>
              <a:t>4 x 8 = 32					12 x 8 = 96</a:t>
            </a:r>
          </a:p>
          <a:p>
            <a:pPr marL="0" indent="0">
              <a:buNone/>
            </a:pPr>
            <a:r>
              <a:rPr lang="en-GB" dirty="0"/>
              <a:t>5 x 8 = 40</a:t>
            </a:r>
          </a:p>
          <a:p>
            <a:pPr marL="0" indent="0">
              <a:buNone/>
            </a:pPr>
            <a:r>
              <a:rPr lang="en-GB" dirty="0"/>
              <a:t>6 x 8 = 48</a:t>
            </a:r>
          </a:p>
          <a:p>
            <a:pPr marL="0" indent="0">
              <a:buNone/>
            </a:pPr>
            <a:r>
              <a:rPr lang="en-GB" dirty="0"/>
              <a:t>7 x 8 = 56</a:t>
            </a:r>
          </a:p>
          <a:p>
            <a:pPr marL="0" indent="0">
              <a:buNone/>
            </a:pPr>
            <a:r>
              <a:rPr lang="en-GB" dirty="0"/>
              <a:t>8 x 8 = 64</a:t>
            </a:r>
          </a:p>
        </p:txBody>
      </p:sp>
    </p:spTree>
    <p:extLst>
      <p:ext uri="{BB962C8B-B14F-4D97-AF65-F5344CB8AC3E}">
        <p14:creationId xmlns:p14="http://schemas.microsoft.com/office/powerpoint/2010/main" val="305080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Barcharts</a:t>
            </a:r>
            <a:r>
              <a:rPr lang="en-GB" dirty="0"/>
              <a:t> – Final Session</a:t>
            </a:r>
          </a:p>
        </p:txBody>
      </p:sp>
    </p:spTree>
    <p:extLst>
      <p:ext uri="{BB962C8B-B14F-4D97-AF65-F5344CB8AC3E}">
        <p14:creationId xmlns:p14="http://schemas.microsoft.com/office/powerpoint/2010/main" val="191017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F862-3A43-4328-9A75-62AAE417F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84" y="143567"/>
            <a:ext cx="7198138" cy="1325563"/>
          </a:xfrm>
        </p:spPr>
        <p:txBody>
          <a:bodyPr/>
          <a:lstStyle/>
          <a:p>
            <a:r>
              <a:rPr lang="en-GB" dirty="0"/>
              <a:t>Look at the information below: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D98473-5599-423F-92D7-3139A42433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569250"/>
              </p:ext>
            </p:extLst>
          </p:nvPr>
        </p:nvGraphicFramePr>
        <p:xfrm>
          <a:off x="256210" y="1594309"/>
          <a:ext cx="4567582" cy="32323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5999">
                  <a:extLst>
                    <a:ext uri="{9D8B030D-6E8A-4147-A177-3AD203B41FA5}">
                      <a16:colId xmlns:a16="http://schemas.microsoft.com/office/drawing/2014/main" val="850444325"/>
                    </a:ext>
                  </a:extLst>
                </a:gridCol>
                <a:gridCol w="3551583">
                  <a:extLst>
                    <a:ext uri="{9D8B030D-6E8A-4147-A177-3AD203B41FA5}">
                      <a16:colId xmlns:a16="http://schemas.microsoft.com/office/drawing/2014/main" val="836785116"/>
                    </a:ext>
                  </a:extLst>
                </a:gridCol>
              </a:tblGrid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Garage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tyres needed at each garage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377791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031668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7402573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23863"/>
                  </a:ext>
                </a:extLst>
              </a:tr>
              <a:tr h="646473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794233"/>
                  </a:ext>
                </a:extLst>
              </a:tr>
            </a:tbl>
          </a:graphicData>
        </a:graphic>
      </p:graphicFrame>
      <p:sp>
        <p:nvSpPr>
          <p:cNvPr id="32" name="Title 1">
            <a:extLst>
              <a:ext uri="{FF2B5EF4-FFF2-40B4-BE49-F238E27FC236}">
                <a16:creationId xmlns:a16="http://schemas.microsoft.com/office/drawing/2014/main" id="{0A4160B5-42EB-44BB-AAE2-7C466665B935}"/>
              </a:ext>
            </a:extLst>
          </p:cNvPr>
          <p:cNvSpPr txBox="1">
            <a:spLocks/>
          </p:cNvSpPr>
          <p:nvPr/>
        </p:nvSpPr>
        <p:spPr>
          <a:xfrm>
            <a:off x="129209" y="5263691"/>
            <a:ext cx="4694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Key     = 4 Tyres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3D0CB3-E2A2-4B82-8909-1DF7E9A0A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763" y="5626643"/>
            <a:ext cx="528526" cy="57789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9699E72-74D7-4314-8B15-FB6DD47B8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284" y="2280469"/>
            <a:ext cx="434009" cy="47454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B16EAAE-E3ED-4D21-9B58-6A008CA19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53" y="2280469"/>
            <a:ext cx="434009" cy="47454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79C81D2-FFA7-4D67-AD43-E50ABE6D7B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2280469"/>
            <a:ext cx="434009" cy="47454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F6B5541-74B8-4D9B-9A64-12CE05112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247" y="2280469"/>
            <a:ext cx="434009" cy="47454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922E2BE-9FDF-4FA6-93BE-559DF513E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90" y="2954452"/>
            <a:ext cx="434009" cy="474548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CAA6DFD-2027-49C2-83CD-5EB22371D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59" y="2954452"/>
            <a:ext cx="434009" cy="474548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6F8E7D4-55CC-4273-99F8-E27D252EAA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06" y="2954452"/>
            <a:ext cx="434009" cy="474548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2878B66-ADFA-4B50-BE67-9219242DD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253" y="2954452"/>
            <a:ext cx="434009" cy="474548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853686B-4B2E-46B4-91F2-F859EE916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1648" y="2954452"/>
            <a:ext cx="434009" cy="474548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A0624E53-A829-4C05-A0EF-3456183F9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290" y="3613996"/>
            <a:ext cx="434009" cy="474548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A4B275C-94EB-42DC-8463-D5D4CE83A1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9759" y="3613996"/>
            <a:ext cx="434009" cy="474548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E3E39BC-B61B-4F59-8282-DC828C58DD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06" y="3613996"/>
            <a:ext cx="434009" cy="474548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5F20FBD1-3E37-49CB-92D4-B25882FEB7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538" y="4288287"/>
            <a:ext cx="434009" cy="474548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6AD1DBB4-AC62-4EA9-A4C4-F61F65C4D2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007" y="4288287"/>
            <a:ext cx="434009" cy="474548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7666157-260F-4B9F-BF53-43459F8AE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754" y="4288287"/>
            <a:ext cx="434009" cy="474548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41BFDF5E-99BA-4FD5-BA83-495E9A4F1E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1" y="4288287"/>
            <a:ext cx="434009" cy="474548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157EC18E-E2DF-4354-BF48-25839137C8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1896" y="4288287"/>
            <a:ext cx="434009" cy="474548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DD48AA1E-40D0-4F6A-B13A-504F0D19D5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1148" y="4288287"/>
            <a:ext cx="434009" cy="47454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82BEDCD-B19E-4BFC-98CD-8712E00B80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5040" y="1539480"/>
            <a:ext cx="7026960" cy="396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0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DFDC-D4BF-479B-9A1F-233FEEE4E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u="sng" dirty="0"/>
              <a:t>A Bar chart to show the amount of tyres needed at each garage.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029068-E060-4FE9-B0FA-1ED7AEDC4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418" y="1619784"/>
            <a:ext cx="9825584" cy="4586114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CE4290E-8C0E-4EE8-9B37-B0B34DF406E3}"/>
              </a:ext>
            </a:extLst>
          </p:cNvPr>
          <p:cNvSpPr txBox="1">
            <a:spLocks/>
          </p:cNvSpPr>
          <p:nvPr/>
        </p:nvSpPr>
        <p:spPr>
          <a:xfrm>
            <a:off x="5587145" y="6366635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Garages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B38FE35-F718-406A-8CD7-0F0ED43EC2A2}"/>
              </a:ext>
            </a:extLst>
          </p:cNvPr>
          <p:cNvSpPr txBox="1">
            <a:spLocks/>
          </p:cNvSpPr>
          <p:nvPr/>
        </p:nvSpPr>
        <p:spPr>
          <a:xfrm rot="16200000">
            <a:off x="-976491" y="3119555"/>
            <a:ext cx="29272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Number of Tyres needed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470E461-942E-432D-8E82-2A0215574E00}"/>
              </a:ext>
            </a:extLst>
          </p:cNvPr>
          <p:cNvSpPr txBox="1">
            <a:spLocks/>
          </p:cNvSpPr>
          <p:nvPr/>
        </p:nvSpPr>
        <p:spPr>
          <a:xfrm>
            <a:off x="1273130" y="4996596"/>
            <a:ext cx="415786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sz="2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DF0BE8B-7D5B-4C99-BCC5-722EEC9A1426}"/>
              </a:ext>
            </a:extLst>
          </p:cNvPr>
          <p:cNvSpPr txBox="1">
            <a:spLocks/>
          </p:cNvSpPr>
          <p:nvPr/>
        </p:nvSpPr>
        <p:spPr>
          <a:xfrm>
            <a:off x="1196044" y="3974710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12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4B85B34-B492-41AA-8DB7-62B92E3DF132}"/>
              </a:ext>
            </a:extLst>
          </p:cNvPr>
          <p:cNvSpPr txBox="1">
            <a:spLocks/>
          </p:cNvSpPr>
          <p:nvPr/>
        </p:nvSpPr>
        <p:spPr>
          <a:xfrm>
            <a:off x="1196044" y="3016251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20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6697C64-BB89-469F-B8C1-0368D06E1E63}"/>
              </a:ext>
            </a:extLst>
          </p:cNvPr>
          <p:cNvSpPr txBox="1">
            <a:spLocks/>
          </p:cNvSpPr>
          <p:nvPr/>
        </p:nvSpPr>
        <p:spPr>
          <a:xfrm>
            <a:off x="1180896" y="4485653"/>
            <a:ext cx="547545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8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44DFBB6-AEB7-45F4-8655-4430ADF3CEA3}"/>
              </a:ext>
            </a:extLst>
          </p:cNvPr>
          <p:cNvSpPr txBox="1">
            <a:spLocks/>
          </p:cNvSpPr>
          <p:nvPr/>
        </p:nvSpPr>
        <p:spPr>
          <a:xfrm>
            <a:off x="1158484" y="3488122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16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BFE9D46-7310-4B16-A1DF-520F6EFE35B2}"/>
              </a:ext>
            </a:extLst>
          </p:cNvPr>
          <p:cNvSpPr txBox="1">
            <a:spLocks/>
          </p:cNvSpPr>
          <p:nvPr/>
        </p:nvSpPr>
        <p:spPr>
          <a:xfrm>
            <a:off x="1169689" y="2426490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24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39C80B7-4BE9-428E-9AA4-EDB57E6A6707}"/>
              </a:ext>
            </a:extLst>
          </p:cNvPr>
          <p:cNvSpPr txBox="1">
            <a:spLocks/>
          </p:cNvSpPr>
          <p:nvPr/>
        </p:nvSpPr>
        <p:spPr>
          <a:xfrm>
            <a:off x="2943974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Garage 1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5785380-2795-49BB-855A-38AF472B76F3}"/>
              </a:ext>
            </a:extLst>
          </p:cNvPr>
          <p:cNvSpPr txBox="1">
            <a:spLocks/>
          </p:cNvSpPr>
          <p:nvPr/>
        </p:nvSpPr>
        <p:spPr>
          <a:xfrm>
            <a:off x="5179943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Garage 2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A86A83-C949-4645-AE13-74371C5BBB52}"/>
              </a:ext>
            </a:extLst>
          </p:cNvPr>
          <p:cNvSpPr txBox="1">
            <a:spLocks/>
          </p:cNvSpPr>
          <p:nvPr/>
        </p:nvSpPr>
        <p:spPr>
          <a:xfrm>
            <a:off x="7313241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Garage 3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0AFC276-B282-4613-B0A5-095D866B7968}"/>
              </a:ext>
            </a:extLst>
          </p:cNvPr>
          <p:cNvSpPr txBox="1">
            <a:spLocks/>
          </p:cNvSpPr>
          <p:nvPr/>
        </p:nvSpPr>
        <p:spPr>
          <a:xfrm>
            <a:off x="9624525" y="5813924"/>
            <a:ext cx="1832113" cy="39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/>
              <a:t>Garage 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24850C-650B-4348-A869-3EA9C85A58CE}"/>
              </a:ext>
            </a:extLst>
          </p:cNvPr>
          <p:cNvSpPr/>
          <p:nvPr/>
        </p:nvSpPr>
        <p:spPr>
          <a:xfrm>
            <a:off x="3203410" y="3723861"/>
            <a:ext cx="1116799" cy="1961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BC7EE6-8374-41F4-BDA9-5DF37B273FFF}"/>
              </a:ext>
            </a:extLst>
          </p:cNvPr>
          <p:cNvSpPr/>
          <p:nvPr/>
        </p:nvSpPr>
        <p:spPr>
          <a:xfrm>
            <a:off x="5429774" y="3193775"/>
            <a:ext cx="1116799" cy="2491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B67472-8389-474C-9D8E-939C0B106E97}"/>
              </a:ext>
            </a:extLst>
          </p:cNvPr>
          <p:cNvSpPr/>
          <p:nvPr/>
        </p:nvSpPr>
        <p:spPr>
          <a:xfrm>
            <a:off x="7656138" y="4200939"/>
            <a:ext cx="1116799" cy="15018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37D58DB-2469-46DA-B57B-8F5BDB592AAD}"/>
              </a:ext>
            </a:extLst>
          </p:cNvPr>
          <p:cNvSpPr/>
          <p:nvPr/>
        </p:nvSpPr>
        <p:spPr>
          <a:xfrm>
            <a:off x="9836024" y="2716696"/>
            <a:ext cx="1116799" cy="2986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3BAF7690-378A-43EA-A1B7-017E17A1864D}"/>
              </a:ext>
            </a:extLst>
          </p:cNvPr>
          <p:cNvSpPr txBox="1">
            <a:spLocks/>
          </p:cNvSpPr>
          <p:nvPr/>
        </p:nvSpPr>
        <p:spPr>
          <a:xfrm>
            <a:off x="107371" y="1108841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Title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64ECB5C-6221-4290-A877-B975A31A4D52}"/>
              </a:ext>
            </a:extLst>
          </p:cNvPr>
          <p:cNvSpPr txBox="1">
            <a:spLocks/>
          </p:cNvSpPr>
          <p:nvPr/>
        </p:nvSpPr>
        <p:spPr>
          <a:xfrm>
            <a:off x="7313240" y="6366634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What is being tested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667C621-BAEA-474E-911F-33E1BD3D422F}"/>
              </a:ext>
            </a:extLst>
          </p:cNvPr>
          <p:cNvSpPr txBox="1">
            <a:spLocks/>
          </p:cNvSpPr>
          <p:nvPr/>
        </p:nvSpPr>
        <p:spPr>
          <a:xfrm>
            <a:off x="374376" y="5659253"/>
            <a:ext cx="1832113" cy="491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dirty="0">
                <a:solidFill>
                  <a:srgbClr val="FF0000"/>
                </a:solidFill>
              </a:rPr>
              <a:t>Amount of…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77B7E844-299B-42EC-B596-3BD5A1B1B309}"/>
              </a:ext>
            </a:extLst>
          </p:cNvPr>
          <p:cNvSpPr txBox="1">
            <a:spLocks/>
          </p:cNvSpPr>
          <p:nvPr/>
        </p:nvSpPr>
        <p:spPr>
          <a:xfrm>
            <a:off x="1188502" y="4902703"/>
            <a:ext cx="547545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4</a:t>
            </a: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DA282F0F-04C3-4A43-80D1-70EF315E8831}"/>
              </a:ext>
            </a:extLst>
          </p:cNvPr>
          <p:cNvSpPr txBox="1">
            <a:spLocks/>
          </p:cNvSpPr>
          <p:nvPr/>
        </p:nvSpPr>
        <p:spPr>
          <a:xfrm>
            <a:off x="1166090" y="1930009"/>
            <a:ext cx="569957" cy="588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231555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2056-0757-44C0-B221-DB30C050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C000"/>
                </a:solidFill>
              </a:rPr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CDB4-BA9C-411A-BE5F-B2E9E05C3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Which garage needed the least amount of tyres?</a:t>
            </a:r>
          </a:p>
          <a:p>
            <a:pPr marL="514350" indent="-514350">
              <a:buAutoNum type="arabicPeriod"/>
            </a:pPr>
            <a:r>
              <a:rPr lang="en-GB" dirty="0"/>
              <a:t>How many more tyres did Garage 4 need to Garage 2?</a:t>
            </a:r>
          </a:p>
          <a:p>
            <a:pPr marL="514350" indent="-514350">
              <a:buAutoNum type="arabicPeriod"/>
            </a:pPr>
            <a:r>
              <a:rPr lang="en-GB" dirty="0"/>
              <a:t>Did any of the garages needed the same amount of tyres?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Why has the bar chart counted up in 4s each time?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9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2056-0757-44C0-B221-DB30C050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CDB4-BA9C-411A-BE5F-B2E9E05C3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dirty="0"/>
              <a:t>Which garage needed the least amount of tyres?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Garage 3 </a:t>
            </a:r>
          </a:p>
          <a:p>
            <a:pPr marL="514350" indent="-514350">
              <a:buAutoNum type="arabicPeriod"/>
            </a:pPr>
            <a:r>
              <a:rPr lang="en-GB" dirty="0"/>
              <a:t>How many more tyres did Garage 4 need to Garage 2?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4 more tyres</a:t>
            </a:r>
          </a:p>
          <a:p>
            <a:pPr marL="514350" indent="-514350">
              <a:buAutoNum type="arabicPeriod"/>
            </a:pPr>
            <a:r>
              <a:rPr lang="en-GB" dirty="0"/>
              <a:t>Did any of the garages needed the same amount of tyres?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No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dirty="0"/>
              <a:t>Why has the bar chart counted up in 4s each time?</a:t>
            </a:r>
            <a:br>
              <a:rPr lang="en-GB" dirty="0"/>
            </a:br>
            <a:r>
              <a:rPr lang="en-GB" dirty="0">
                <a:solidFill>
                  <a:srgbClr val="FFC000"/>
                </a:solidFill>
              </a:rPr>
              <a:t>The bar chart has counted up in 4s because each tyre is worth 4.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984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Maths Week 6 Lesson 1</vt:lpstr>
      <vt:lpstr>Practise 8 x multiplication as a warm up…</vt:lpstr>
      <vt:lpstr>Practise 8 x multiplication as a warm up…</vt:lpstr>
      <vt:lpstr>Barcharts – Final Session</vt:lpstr>
      <vt:lpstr>Look at the information below:</vt:lpstr>
      <vt:lpstr>A Bar chart to show the amount of tyres needed at each garage.</vt:lpstr>
      <vt:lpstr>Questions:</vt:lpstr>
      <vt:lpstr>Questions: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13</cp:revision>
  <dcterms:created xsi:type="dcterms:W3CDTF">2020-05-13T09:03:08Z</dcterms:created>
  <dcterms:modified xsi:type="dcterms:W3CDTF">2020-05-28T08:08:53Z</dcterms:modified>
</cp:coreProperties>
</file>