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5" r:id="rId2"/>
    <p:sldId id="283" r:id="rId3"/>
    <p:sldId id="280" r:id="rId4"/>
    <p:sldId id="28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1091" autoAdjust="0"/>
  </p:normalViewPr>
  <p:slideViewPr>
    <p:cSldViewPr snapToGrid="0">
      <p:cViewPr varScale="1">
        <p:scale>
          <a:sx n="59" d="100"/>
          <a:sy n="59" d="100"/>
        </p:scale>
        <p:origin x="11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9DF10-5227-4D83-8324-D9FBEBD6484B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8243C-A7B4-4EFF-B526-366D2896B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427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0640-6BD0-40FF-A60D-785314D1617E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638D-98E1-43A1-AD34-E6F6CACAC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19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0640-6BD0-40FF-A60D-785314D1617E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638D-98E1-43A1-AD34-E6F6CACAC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730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0640-6BD0-40FF-A60D-785314D1617E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638D-98E1-43A1-AD34-E6F6CACAC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33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0640-6BD0-40FF-A60D-785314D1617E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638D-98E1-43A1-AD34-E6F6CACAC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471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0640-6BD0-40FF-A60D-785314D1617E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638D-98E1-43A1-AD34-E6F6CACAC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13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0640-6BD0-40FF-A60D-785314D1617E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638D-98E1-43A1-AD34-E6F6CACAC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61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0640-6BD0-40FF-A60D-785314D1617E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638D-98E1-43A1-AD34-E6F6CACAC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56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0640-6BD0-40FF-A60D-785314D1617E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638D-98E1-43A1-AD34-E6F6CACAC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51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0640-6BD0-40FF-A60D-785314D1617E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638D-98E1-43A1-AD34-E6F6CACAC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02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0640-6BD0-40FF-A60D-785314D1617E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638D-98E1-43A1-AD34-E6F6CACAC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2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0640-6BD0-40FF-A60D-785314D1617E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638D-98E1-43A1-AD34-E6F6CACAC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611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B0640-6BD0-40FF-A60D-785314D1617E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5638D-98E1-43A1-AD34-E6F6CACAC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990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Inverted commas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7932" b="29763"/>
          <a:stretch/>
        </p:blipFill>
        <p:spPr>
          <a:xfrm>
            <a:off x="7290662" y="0"/>
            <a:ext cx="4782518" cy="20232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78E1B3-7AF3-49DD-9516-A8690619D6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29" y="1095990"/>
            <a:ext cx="5348968" cy="5066849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C8B032B-E651-4E8D-BFB9-DB2A1EAE4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204" y="2433234"/>
            <a:ext cx="5936795" cy="4424766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Arial Rounded MT Bold" panose="020F0704030504030204" pitchFamily="34" charset="0"/>
              </a:rPr>
              <a:t>You are going to write a short paragraph using speech between these two characters.</a:t>
            </a:r>
          </a:p>
          <a:p>
            <a:r>
              <a:rPr lang="en-GB" sz="4000" dirty="0">
                <a:latin typeface="Arial Rounded MT Bold" panose="020F0704030504030204" pitchFamily="34" charset="0"/>
              </a:rPr>
              <a:t>The </a:t>
            </a:r>
            <a:r>
              <a:rPr lang="en-GB" sz="4000" dirty="0" err="1">
                <a:latin typeface="Arial Rounded MT Bold" panose="020F0704030504030204" pitchFamily="34" charset="0"/>
              </a:rPr>
              <a:t>powerpoint</a:t>
            </a:r>
            <a:r>
              <a:rPr lang="en-GB" sz="4000" dirty="0">
                <a:latin typeface="Arial Rounded MT Bold" panose="020F0704030504030204" pitchFamily="34" charset="0"/>
              </a:rPr>
              <a:t> will help you remember about speech marks.</a:t>
            </a:r>
          </a:p>
        </p:txBody>
      </p:sp>
    </p:spTree>
    <p:extLst>
      <p:ext uri="{BB962C8B-B14F-4D97-AF65-F5344CB8AC3E}">
        <p14:creationId xmlns:p14="http://schemas.microsoft.com/office/powerpoint/2010/main" val="421500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Inverted commas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3234"/>
            <a:ext cx="12192000" cy="4424766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Arial Rounded MT Bold" panose="020F0704030504030204" pitchFamily="34" charset="0"/>
              </a:rPr>
              <a:t>Inverted commas are a punctuation mark. </a:t>
            </a:r>
          </a:p>
          <a:p>
            <a:r>
              <a:rPr lang="en-GB" sz="4000" dirty="0">
                <a:latin typeface="Arial Rounded MT Bold" panose="020F0704030504030204" pitchFamily="34" charset="0"/>
              </a:rPr>
              <a:t>They show speech.</a:t>
            </a:r>
          </a:p>
          <a:p>
            <a:r>
              <a:rPr lang="en-GB" sz="4000" dirty="0">
                <a:latin typeface="Arial Rounded MT Bold" panose="020F0704030504030204" pitchFamily="34" charset="0"/>
              </a:rPr>
              <a:t>Inverted commas are sometimes called speech marks.</a:t>
            </a:r>
          </a:p>
          <a:p>
            <a:r>
              <a:rPr lang="en-GB" sz="4000" dirty="0">
                <a:latin typeface="Arial Rounded MT Bold" panose="020F0704030504030204" pitchFamily="34" charset="0"/>
              </a:rPr>
              <a:t>They go around the writing that is being spoken.</a:t>
            </a:r>
          </a:p>
          <a:p>
            <a:r>
              <a:rPr lang="en-GB" sz="4000" dirty="0">
                <a:latin typeface="Arial Rounded MT Bold" panose="020F0704030504030204" pitchFamily="34" charset="0"/>
              </a:rPr>
              <a:t>You will also know who said the speech too.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7932" b="29763"/>
          <a:stretch/>
        </p:blipFill>
        <p:spPr>
          <a:xfrm>
            <a:off x="7290662" y="0"/>
            <a:ext cx="4782518" cy="202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98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6000" b="1" u="sng" dirty="0">
                <a:latin typeface="Arial Rounded MT Bold" panose="020F0704030504030204" pitchFamily="34" charset="0"/>
              </a:rPr>
              <a:t>Self-assessment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68108"/>
            <a:ext cx="12192000" cy="5489892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4800" dirty="0">
                <a:latin typeface="Arial Rounded MT Bold" panose="020F0704030504030204" pitchFamily="34" charset="0"/>
              </a:rPr>
              <a:t>Do you have </a:t>
            </a:r>
            <a:r>
              <a:rPr lang="en-GB" sz="66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“</a:t>
            </a:r>
            <a:r>
              <a:rPr lang="en-GB" sz="4800" dirty="0">
                <a:latin typeface="Arial Rounded MT Bold" panose="020F0704030504030204" pitchFamily="34" charset="0"/>
              </a:rPr>
              <a:t> that sit </a:t>
            </a:r>
            <a:r>
              <a:rPr lang="en-GB" sz="4800" b="1" u="sng" dirty="0">
                <a:latin typeface="Arial Rounded MT Bold" panose="020F0704030504030204" pitchFamily="34" charset="0"/>
              </a:rPr>
              <a:t>above</a:t>
            </a:r>
            <a:r>
              <a:rPr lang="en-GB" sz="4800" dirty="0">
                <a:latin typeface="Arial Rounded MT Bold" panose="020F0704030504030204" pitchFamily="34" charset="0"/>
              </a:rPr>
              <a:t> the line?</a:t>
            </a:r>
          </a:p>
          <a:p>
            <a:pPr marL="514350" indent="-514350">
              <a:buFont typeface="+mj-lt"/>
              <a:buAutoNum type="arabicPeriod"/>
            </a:pPr>
            <a:endParaRPr lang="en-GB" sz="4800" dirty="0">
              <a:latin typeface="Arial Rounded MT Bold" panose="020F07040305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4800" dirty="0">
                <a:latin typeface="Arial Rounded MT Bold" panose="020F0704030504030204" pitchFamily="34" charset="0"/>
              </a:rPr>
              <a:t>Do you have a </a:t>
            </a:r>
            <a:r>
              <a:rPr lang="en-GB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capital letter</a:t>
            </a:r>
            <a:r>
              <a:rPr lang="en-GB" sz="4800" dirty="0">
                <a:latin typeface="Arial Rounded MT Bold" panose="020F0704030504030204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GB" sz="4800" dirty="0">
              <a:latin typeface="Arial Rounded MT Bold" panose="020F07040305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4800" dirty="0">
                <a:latin typeface="Arial Rounded MT Bold" panose="020F0704030504030204" pitchFamily="34" charset="0"/>
              </a:rPr>
              <a:t>Do you have a sentence?</a:t>
            </a:r>
          </a:p>
          <a:p>
            <a:pPr marL="514350" indent="-514350">
              <a:buFont typeface="+mj-lt"/>
              <a:buAutoNum type="arabicPeriod"/>
            </a:pPr>
            <a:endParaRPr lang="en-GB" sz="4800" dirty="0">
              <a:latin typeface="Arial Rounded MT Bold" panose="020F07040305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4800" dirty="0">
                <a:latin typeface="Arial Rounded MT Bold" panose="020F0704030504030204" pitchFamily="34" charset="0"/>
              </a:rPr>
              <a:t>Do you have a </a:t>
            </a:r>
            <a:r>
              <a:rPr lang="en-GB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comma</a:t>
            </a:r>
            <a:r>
              <a:rPr lang="en-GB" sz="4800" dirty="0">
                <a:latin typeface="Arial Rounded MT Bold" panose="020F0704030504030204" pitchFamily="34" charset="0"/>
              </a:rPr>
              <a:t> </a:t>
            </a:r>
            <a:r>
              <a:rPr lang="en-GB" sz="4800" b="1" u="sng" dirty="0">
                <a:latin typeface="Arial Rounded MT Bold" panose="020F0704030504030204" pitchFamily="34" charset="0"/>
              </a:rPr>
              <a:t>before</a:t>
            </a:r>
            <a:r>
              <a:rPr lang="en-GB" sz="4800" dirty="0">
                <a:latin typeface="Arial Rounded MT Bold" panose="020F0704030504030204" pitchFamily="34" charset="0"/>
              </a:rPr>
              <a:t> the</a:t>
            </a:r>
            <a:r>
              <a:rPr lang="en-GB" sz="4800" b="1" dirty="0">
                <a:latin typeface="Arial Rounded MT Bold" panose="020F0704030504030204" pitchFamily="34" charset="0"/>
              </a:rPr>
              <a:t> </a:t>
            </a:r>
            <a:r>
              <a:rPr lang="en-GB" sz="76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”</a:t>
            </a:r>
            <a:r>
              <a:rPr lang="en-GB" sz="4800" b="1" dirty="0">
                <a:latin typeface="Arial Rounded MT Bold" panose="020F0704030504030204" pitchFamily="34" charset="0"/>
              </a:rPr>
              <a:t> </a:t>
            </a:r>
            <a:r>
              <a:rPr lang="en-GB" sz="4800" dirty="0">
                <a:latin typeface="Arial Rounded MT Bold" panose="020F0704030504030204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GB" sz="4800" dirty="0">
              <a:latin typeface="Arial Rounded MT Bold" panose="020F07040305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4800" dirty="0">
                <a:latin typeface="Arial Rounded MT Bold" panose="020F0704030504030204" pitchFamily="34" charset="0"/>
              </a:rPr>
              <a:t>Do you have </a:t>
            </a:r>
            <a:r>
              <a:rPr lang="en-GB" sz="66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”</a:t>
            </a:r>
            <a:r>
              <a:rPr lang="en-GB" sz="4800" dirty="0">
                <a:latin typeface="Arial Rounded MT Bold" panose="020F0704030504030204" pitchFamily="34" charset="0"/>
              </a:rPr>
              <a:t> that sit </a:t>
            </a:r>
            <a:r>
              <a:rPr lang="en-GB" sz="4800" b="1" u="sng" dirty="0">
                <a:latin typeface="Arial Rounded MT Bold" panose="020F0704030504030204" pitchFamily="34" charset="0"/>
              </a:rPr>
              <a:t>above</a:t>
            </a:r>
            <a:r>
              <a:rPr lang="en-GB" sz="4800" dirty="0">
                <a:latin typeface="Arial Rounded MT Bold" panose="020F0704030504030204" pitchFamily="34" charset="0"/>
              </a:rPr>
              <a:t> the line?</a:t>
            </a:r>
          </a:p>
          <a:p>
            <a:pPr marL="514350" indent="-514350">
              <a:buFont typeface="+mj-lt"/>
              <a:buAutoNum type="arabicPeriod"/>
            </a:pPr>
            <a:endParaRPr lang="en-GB" sz="4800" dirty="0">
              <a:latin typeface="Arial Rounded MT Bold" panose="020F07040305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4800" dirty="0">
                <a:latin typeface="Arial Rounded MT Bold" panose="020F0704030504030204" pitchFamily="34" charset="0"/>
              </a:rPr>
              <a:t>Do you have who said it?</a:t>
            </a:r>
          </a:p>
          <a:p>
            <a:pPr marL="514350" indent="-514350">
              <a:buFont typeface="+mj-lt"/>
              <a:buAutoNum type="arabicPeriod"/>
            </a:pPr>
            <a:endParaRPr lang="en-GB" sz="4800" dirty="0">
              <a:latin typeface="Arial Rounded MT Bold" panose="020F07040305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4800" dirty="0">
                <a:latin typeface="Arial Rounded MT Bold" panose="020F0704030504030204" pitchFamily="34" charset="0"/>
              </a:rPr>
              <a:t>Do you have a </a:t>
            </a:r>
            <a:r>
              <a:rPr lang="en-GB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full stop</a:t>
            </a:r>
            <a:r>
              <a:rPr lang="en-GB" sz="4800" dirty="0">
                <a:latin typeface="Arial Rounded MT Bold" panose="020F0704030504030204" pitchFamily="34" charset="0"/>
              </a:rPr>
              <a:t>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8510" y="2889884"/>
            <a:ext cx="4522792" cy="1804035"/>
          </a:xfrm>
          <a:prstGeom prst="rect">
            <a:avLst/>
          </a:prstGeom>
        </p:spPr>
      </p:pic>
      <p:pic>
        <p:nvPicPr>
          <p:cNvPr id="5" name="Picture 4" descr="Image result for self assessment stam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5960" y="145097"/>
            <a:ext cx="2385382" cy="23609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75000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Inverted commas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7932" b="29763"/>
          <a:stretch/>
        </p:blipFill>
        <p:spPr>
          <a:xfrm>
            <a:off x="7290662" y="0"/>
            <a:ext cx="4782518" cy="20232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78E1B3-7AF3-49DD-9516-A8690619D6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29" y="1095990"/>
            <a:ext cx="5348968" cy="5066849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C8B032B-E651-4E8D-BFB9-DB2A1EAE4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204" y="2433234"/>
            <a:ext cx="5936795" cy="4424766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Arial Rounded MT Bold" panose="020F0704030504030204" pitchFamily="34" charset="0"/>
              </a:rPr>
              <a:t>You are going to write a short paragraph using speech between these two characters.</a:t>
            </a:r>
          </a:p>
          <a:p>
            <a:r>
              <a:rPr lang="en-GB" sz="4000" dirty="0">
                <a:latin typeface="Arial Rounded MT Bold" panose="020F0704030504030204" pitchFamily="34" charset="0"/>
              </a:rPr>
              <a:t>Use the self assessment checklist to help you.</a:t>
            </a:r>
          </a:p>
        </p:txBody>
      </p:sp>
    </p:spTree>
    <p:extLst>
      <p:ext uri="{BB962C8B-B14F-4D97-AF65-F5344CB8AC3E}">
        <p14:creationId xmlns:p14="http://schemas.microsoft.com/office/powerpoint/2010/main" val="214351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152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Office Theme</vt:lpstr>
      <vt:lpstr>Inverted commas</vt:lpstr>
      <vt:lpstr>Inverted commas</vt:lpstr>
      <vt:lpstr>Self-assessment sheet</vt:lpstr>
      <vt:lpstr>Inverted commas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Douglas</dc:creator>
  <cp:lastModifiedBy>Hannah Joiner</cp:lastModifiedBy>
  <cp:revision>32</cp:revision>
  <dcterms:created xsi:type="dcterms:W3CDTF">2020-01-18T09:43:53Z</dcterms:created>
  <dcterms:modified xsi:type="dcterms:W3CDTF">2020-04-15T14:26:43Z</dcterms:modified>
</cp:coreProperties>
</file>