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62" r:id="rId4"/>
    <p:sldId id="274" r:id="rId5"/>
    <p:sldId id="273" r:id="rId6"/>
    <p:sldId id="269"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6" d="100"/>
          <a:sy n="56" d="100"/>
        </p:scale>
        <p:origin x="7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933F9-84BF-4C0B-B5EA-BF9DC17870D0}" type="datetimeFigureOut">
              <a:rPr lang="en-GB" smtClean="0"/>
              <a:t>08/05/2020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FEA66-1A57-4AC4-9F23-017E650CC22C}" type="slidenum">
              <a:rPr lang="en-GB" smtClean="0"/>
              <a:t>‹#›</a:t>
            </a:fld>
            <a:endParaRPr lang="en-GB"/>
          </a:p>
        </p:txBody>
      </p:sp>
    </p:spTree>
    <p:extLst>
      <p:ext uri="{BB962C8B-B14F-4D97-AF65-F5344CB8AC3E}">
        <p14:creationId xmlns:p14="http://schemas.microsoft.com/office/powerpoint/2010/main" val="274717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47DCC-68C2-4187-A2E9-2CB2F8C5A0C0}" type="slidenum">
              <a:rPr lang="en-GB" smtClean="0"/>
              <a:t>2</a:t>
            </a:fld>
            <a:endParaRPr lang="en-GB"/>
          </a:p>
        </p:txBody>
      </p:sp>
    </p:spTree>
    <p:extLst>
      <p:ext uri="{BB962C8B-B14F-4D97-AF65-F5344CB8AC3E}">
        <p14:creationId xmlns:p14="http://schemas.microsoft.com/office/powerpoint/2010/main" val="276842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Middles</a:t>
            </a:r>
          </a:p>
        </p:txBody>
      </p:sp>
      <p:sp>
        <p:nvSpPr>
          <p:cNvPr id="4" name="Slide Number Placeholder 3"/>
          <p:cNvSpPr>
            <a:spLocks noGrp="1"/>
          </p:cNvSpPr>
          <p:nvPr>
            <p:ph type="sldNum" sz="quarter" idx="10"/>
          </p:nvPr>
        </p:nvSpPr>
        <p:spPr/>
        <p:txBody>
          <a:bodyPr/>
          <a:lstStyle/>
          <a:p>
            <a:fld id="{FC4EB3BE-E8B7-412D-AF86-BF8C59B1876E}" type="slidenum">
              <a:rPr lang="en-GB" smtClean="0"/>
              <a:t>6</a:t>
            </a:fld>
            <a:endParaRPr lang="en-GB"/>
          </a:p>
        </p:txBody>
      </p:sp>
    </p:spTree>
    <p:extLst>
      <p:ext uri="{BB962C8B-B14F-4D97-AF65-F5344CB8AC3E}">
        <p14:creationId xmlns:p14="http://schemas.microsoft.com/office/powerpoint/2010/main" val="122294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921F-976B-47C2-B20E-9D9245D05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A99AEE-B23D-43C9-A0F5-F2DB88EA6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12AEC3-B34F-494B-A772-5956E56F82FB}"/>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5" name="Footer Placeholder 4">
            <a:extLst>
              <a:ext uri="{FF2B5EF4-FFF2-40B4-BE49-F238E27FC236}">
                <a16:creationId xmlns:a16="http://schemas.microsoft.com/office/drawing/2014/main" id="{4FD89187-44E5-409C-BEAA-B2300C71C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D9F39A-A855-489F-BBC0-CBD05FE81BAB}"/>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269555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2CF5-D869-4FEB-AC44-600EEB17C4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05EE65-E768-40D7-8DAA-C1A00A75E7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DD0CC9-812A-4553-9718-74D38915C650}"/>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5" name="Footer Placeholder 4">
            <a:extLst>
              <a:ext uri="{FF2B5EF4-FFF2-40B4-BE49-F238E27FC236}">
                <a16:creationId xmlns:a16="http://schemas.microsoft.com/office/drawing/2014/main" id="{35321C86-61E5-46BB-9C81-65D8D1FD7F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25CE5-A454-4167-B95F-D19C3926F2E6}"/>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375816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47A71-CADD-4843-A435-262C6EA1F0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0768F-D148-4443-AB68-CA0280185F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374CCA-1436-4E89-B618-DAA5623DE42A}"/>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5" name="Footer Placeholder 4">
            <a:extLst>
              <a:ext uri="{FF2B5EF4-FFF2-40B4-BE49-F238E27FC236}">
                <a16:creationId xmlns:a16="http://schemas.microsoft.com/office/drawing/2014/main" id="{D7A90880-FD1C-499D-8534-C1D95E0BBA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4B27F0-8F97-462B-B7B7-6255130CA51C}"/>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3794347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7915F06-E973-4C7A-A466-E0DA9AB18272}" type="slidenum">
              <a:rPr lang="en-GB" altLang="en-US"/>
              <a:pPr>
                <a:defRPr/>
              </a:pPr>
              <a:t>‹#›</a:t>
            </a:fld>
            <a:endParaRPr lang="en-GB" altLang="en-US" dirty="0"/>
          </a:p>
        </p:txBody>
      </p:sp>
    </p:spTree>
    <p:extLst>
      <p:ext uri="{BB962C8B-B14F-4D97-AF65-F5344CB8AC3E}">
        <p14:creationId xmlns:p14="http://schemas.microsoft.com/office/powerpoint/2010/main" val="172656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6602-B3D1-4809-AAD2-4DB2E8286D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DEC6A6-BB26-4161-B20F-43BE3AE138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D96616-2F35-45FA-BE81-AFEAB2233AAF}"/>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5" name="Footer Placeholder 4">
            <a:extLst>
              <a:ext uri="{FF2B5EF4-FFF2-40B4-BE49-F238E27FC236}">
                <a16:creationId xmlns:a16="http://schemas.microsoft.com/office/drawing/2014/main" id="{689FF365-AE83-459F-8638-C907757C09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7245E1-9E08-4F66-B980-AA31F38D51CA}"/>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217352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5FEC-AF34-4D8A-BC7A-E6C6134959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8BEF9C-5ECA-4C46-8A95-FC26AF722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3D9A11-FFAB-43BB-AB12-3C763F040FA9}"/>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5" name="Footer Placeholder 4">
            <a:extLst>
              <a:ext uri="{FF2B5EF4-FFF2-40B4-BE49-F238E27FC236}">
                <a16:creationId xmlns:a16="http://schemas.microsoft.com/office/drawing/2014/main" id="{E7D8AAAD-D638-46B8-A959-C80CCCB8A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30EB9A-9E14-4769-9B71-9A5834E397F4}"/>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294492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351-320B-4046-86CB-980A7518D8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432104-FDDF-4015-A6D9-D9C1C4669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54C71B-8E54-46D4-B186-91BA45AEDF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A42774-01C3-47B1-8BEE-E5773FFBA34F}"/>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6" name="Footer Placeholder 5">
            <a:extLst>
              <a:ext uri="{FF2B5EF4-FFF2-40B4-BE49-F238E27FC236}">
                <a16:creationId xmlns:a16="http://schemas.microsoft.com/office/drawing/2014/main" id="{C3729A48-817C-4165-9CA0-8A75A394B9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3ACA8A-F114-4FE8-A285-42C70B34A4D8}"/>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399644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DA6A-C36A-4192-93C8-23EB2D5A58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780D00-4F39-4D8A-9683-164853D314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FDFB59-4B60-472E-BB32-549BD54B15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718B90-F6DA-4582-816C-214DD0C75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2D1C13-4A83-4A47-90EA-75DDCE2DD8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9E2EDA-F510-42A1-B97C-EC3C58BC6DAE}"/>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8" name="Footer Placeholder 7">
            <a:extLst>
              <a:ext uri="{FF2B5EF4-FFF2-40B4-BE49-F238E27FC236}">
                <a16:creationId xmlns:a16="http://schemas.microsoft.com/office/drawing/2014/main" id="{EFE5D8F1-20BF-4641-9878-DC994017A2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3F8B6A-90C6-48C8-A830-8AC35740E9DF}"/>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117058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CDCF7-67F8-4549-A4EA-009CDF7266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000D7C-17DA-439B-957A-7D9673B84B8D}"/>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4" name="Footer Placeholder 3">
            <a:extLst>
              <a:ext uri="{FF2B5EF4-FFF2-40B4-BE49-F238E27FC236}">
                <a16:creationId xmlns:a16="http://schemas.microsoft.com/office/drawing/2014/main" id="{AA96EE99-C62C-4328-9B20-5821B1BA76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EDC077-F6CA-496B-B462-B64DB1D8DD19}"/>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282268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29E21-0893-485B-ACF1-CE128EAC10D9}"/>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3" name="Footer Placeholder 2">
            <a:extLst>
              <a:ext uri="{FF2B5EF4-FFF2-40B4-BE49-F238E27FC236}">
                <a16:creationId xmlns:a16="http://schemas.microsoft.com/office/drawing/2014/main" id="{400001CA-A933-4B33-A639-E22C5449AC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D68631-C97A-40CA-911F-9A5F4A2CBB0C}"/>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92246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5EBD-B47C-42B7-8109-C378D0399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7A97F7-2654-404E-9F74-42FDF7D9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CA1657-676A-42E1-B4BD-2C1C3AA2E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ABE53A-1336-42FF-9C96-38FF4B2E64B0}"/>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6" name="Footer Placeholder 5">
            <a:extLst>
              <a:ext uri="{FF2B5EF4-FFF2-40B4-BE49-F238E27FC236}">
                <a16:creationId xmlns:a16="http://schemas.microsoft.com/office/drawing/2014/main" id="{31FE9279-0309-4E36-9143-8BF9829A9B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D7A41-C447-4040-940B-945449C83D8B}"/>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30007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F242-7F8E-4192-BDEA-E9CAEE3FB9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B459CD-C45E-47DE-96E8-F26F7F9D0C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F6D332-BADB-4D39-BD1D-F1C9D718E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E283C2-5943-48BC-9CD8-2D5E076BE16C}"/>
              </a:ext>
            </a:extLst>
          </p:cNvPr>
          <p:cNvSpPr>
            <a:spLocks noGrp="1"/>
          </p:cNvSpPr>
          <p:nvPr>
            <p:ph type="dt" sz="half" idx="10"/>
          </p:nvPr>
        </p:nvSpPr>
        <p:spPr/>
        <p:txBody>
          <a:bodyPr/>
          <a:lstStyle/>
          <a:p>
            <a:fld id="{9C1C0554-12E0-4ACF-9999-E2F35258B924}" type="datetimeFigureOut">
              <a:rPr lang="en-GB" smtClean="0"/>
              <a:t>08/05/2020</a:t>
            </a:fld>
            <a:endParaRPr lang="en-GB"/>
          </a:p>
        </p:txBody>
      </p:sp>
      <p:sp>
        <p:nvSpPr>
          <p:cNvPr id="6" name="Footer Placeholder 5">
            <a:extLst>
              <a:ext uri="{FF2B5EF4-FFF2-40B4-BE49-F238E27FC236}">
                <a16:creationId xmlns:a16="http://schemas.microsoft.com/office/drawing/2014/main" id="{DC6D30ED-71F3-4309-AA49-ABF41E0195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E66E2-AE0E-4114-9CFA-808CB6A6DA33}"/>
              </a:ext>
            </a:extLst>
          </p:cNvPr>
          <p:cNvSpPr>
            <a:spLocks noGrp="1"/>
          </p:cNvSpPr>
          <p:nvPr>
            <p:ph type="sldNum" sz="quarter" idx="12"/>
          </p:nvPr>
        </p:nvSpPr>
        <p:spPr/>
        <p:txBody>
          <a:bodyPr/>
          <a:lstStyle/>
          <a:p>
            <a:fld id="{569AE7E0-67EE-498E-A917-76DEFD981E2C}" type="slidenum">
              <a:rPr lang="en-GB" smtClean="0"/>
              <a:t>‹#›</a:t>
            </a:fld>
            <a:endParaRPr lang="en-GB"/>
          </a:p>
        </p:txBody>
      </p:sp>
    </p:spTree>
    <p:extLst>
      <p:ext uri="{BB962C8B-B14F-4D97-AF65-F5344CB8AC3E}">
        <p14:creationId xmlns:p14="http://schemas.microsoft.com/office/powerpoint/2010/main" val="326445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83EF6-9510-4E71-9259-42B07E075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F68A35-98BD-4663-ACB3-FB8B87773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C1DA8E-8E04-419F-A8CC-C6EB6FD6A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C0554-12E0-4ACF-9999-E2F35258B924}" type="datetimeFigureOut">
              <a:rPr lang="en-GB" smtClean="0"/>
              <a:t>08/05/2020</a:t>
            </a:fld>
            <a:endParaRPr lang="en-GB"/>
          </a:p>
        </p:txBody>
      </p:sp>
      <p:sp>
        <p:nvSpPr>
          <p:cNvPr id="5" name="Footer Placeholder 4">
            <a:extLst>
              <a:ext uri="{FF2B5EF4-FFF2-40B4-BE49-F238E27FC236}">
                <a16:creationId xmlns:a16="http://schemas.microsoft.com/office/drawing/2014/main" id="{878A4AAA-0BCD-46CE-831B-A4D0574A5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D404FE-2E87-45D2-A41F-06F826A51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AE7E0-67EE-498E-A917-76DEFD981E2C}" type="slidenum">
              <a:rPr lang="en-GB" smtClean="0"/>
              <a:t>‹#›</a:t>
            </a:fld>
            <a:endParaRPr lang="en-GB"/>
          </a:p>
        </p:txBody>
      </p:sp>
    </p:spTree>
    <p:extLst>
      <p:ext uri="{BB962C8B-B14F-4D97-AF65-F5344CB8AC3E}">
        <p14:creationId xmlns:p14="http://schemas.microsoft.com/office/powerpoint/2010/main" val="2896585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_mdgTR5ZyD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B053C-D4C8-49EA-BCC2-7302E0D466AE}"/>
              </a:ext>
            </a:extLst>
          </p:cNvPr>
          <p:cNvSpPr txBox="1"/>
          <p:nvPr/>
        </p:nvSpPr>
        <p:spPr>
          <a:xfrm>
            <a:off x="2483141" y="198783"/>
            <a:ext cx="6526635" cy="369332"/>
          </a:xfrm>
          <a:prstGeom prst="rect">
            <a:avLst/>
          </a:prstGeom>
          <a:noFill/>
        </p:spPr>
        <p:txBody>
          <a:bodyPr wrap="square" rtlCol="0">
            <a:spAutoFit/>
          </a:bodyPr>
          <a:lstStyle/>
          <a:p>
            <a:pPr algn="ctr"/>
            <a:r>
              <a:rPr lang="en-GB" dirty="0"/>
              <a:t>You are going to watch a short advert. </a:t>
            </a:r>
          </a:p>
        </p:txBody>
      </p:sp>
      <p:graphicFrame>
        <p:nvGraphicFramePr>
          <p:cNvPr id="2" name="Table 1">
            <a:extLst>
              <a:ext uri="{FF2B5EF4-FFF2-40B4-BE49-F238E27FC236}">
                <a16:creationId xmlns:a16="http://schemas.microsoft.com/office/drawing/2014/main" id="{53736A75-2A97-4505-9719-F5C8009FD7CE}"/>
              </a:ext>
            </a:extLst>
          </p:cNvPr>
          <p:cNvGraphicFramePr>
            <a:graphicFrameLocks noGrp="1"/>
          </p:cNvGraphicFramePr>
          <p:nvPr>
            <p:extLst>
              <p:ext uri="{D42A27DB-BD31-4B8C-83A1-F6EECF244321}">
                <p14:modId xmlns:p14="http://schemas.microsoft.com/office/powerpoint/2010/main" val="2284196287"/>
              </p:ext>
            </p:extLst>
          </p:nvPr>
        </p:nvGraphicFramePr>
        <p:xfrm>
          <a:off x="3125423" y="6139786"/>
          <a:ext cx="7048500" cy="307404"/>
        </p:xfrm>
        <a:graphic>
          <a:graphicData uri="http://schemas.openxmlformats.org/drawingml/2006/table">
            <a:tbl>
              <a:tblPr>
                <a:tableStyleId>{5C22544A-7EE6-4342-B048-85BDC9FD1C3A}</a:tableStyleId>
              </a:tblPr>
              <a:tblGrid>
                <a:gridCol w="7048500">
                  <a:extLst>
                    <a:ext uri="{9D8B030D-6E8A-4147-A177-3AD203B41FA5}">
                      <a16:colId xmlns:a16="http://schemas.microsoft.com/office/drawing/2014/main" val="2080797802"/>
                    </a:ext>
                  </a:extLst>
                </a:gridCol>
              </a:tblGrid>
              <a:tr h="0">
                <a:tc>
                  <a:txBody>
                    <a:bodyPr/>
                    <a:lstStyle/>
                    <a:p>
                      <a:pPr>
                        <a:lnSpc>
                          <a:spcPct val="115000"/>
                        </a:lnSpc>
                        <a:spcAft>
                          <a:spcPts val="0"/>
                        </a:spcAft>
                      </a:pPr>
                      <a:r>
                        <a:rPr lang="en-GB" sz="1100" u="sng" dirty="0">
                          <a:effectLst/>
                          <a:hlinkClick r:id="rId2"/>
                        </a:rPr>
                        <a:t>https://www.youtube.com/watch?v=_mdgTR5ZyDs</a:t>
                      </a:r>
                      <a:r>
                        <a:rPr lang="en-GB"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872115349"/>
                  </a:ext>
                </a:extLst>
              </a:tr>
            </a:tbl>
          </a:graphicData>
        </a:graphic>
      </p:graphicFrame>
      <p:pic>
        <p:nvPicPr>
          <p:cNvPr id="4" name="Picture 3">
            <a:extLst>
              <a:ext uri="{FF2B5EF4-FFF2-40B4-BE49-F238E27FC236}">
                <a16:creationId xmlns:a16="http://schemas.microsoft.com/office/drawing/2014/main" id="{59EAB73C-6FC1-4F5C-ACF4-A1C57E6B1537}"/>
              </a:ext>
            </a:extLst>
          </p:cNvPr>
          <p:cNvPicPr>
            <a:picLocks noChangeAspect="1"/>
          </p:cNvPicPr>
          <p:nvPr/>
        </p:nvPicPr>
        <p:blipFill rotWithShape="1">
          <a:blip r:embed="rId3"/>
          <a:srcRect l="16552" t="24220" r="39726" b="37615"/>
          <a:stretch/>
        </p:blipFill>
        <p:spPr>
          <a:xfrm>
            <a:off x="1648960" y="1400961"/>
            <a:ext cx="8594013" cy="4219663"/>
          </a:xfrm>
          <a:prstGeom prst="rect">
            <a:avLst/>
          </a:prstGeom>
        </p:spPr>
      </p:pic>
    </p:spTree>
    <p:extLst>
      <p:ext uri="{BB962C8B-B14F-4D97-AF65-F5344CB8AC3E}">
        <p14:creationId xmlns:p14="http://schemas.microsoft.com/office/powerpoint/2010/main" val="118672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marL="0" indent="0" algn="ctr">
              <a:buNone/>
            </a:pPr>
            <a:r>
              <a:rPr lang="en-GB" sz="6600" b="1" dirty="0">
                <a:latin typeface="Arial Rounded MT Bold" panose="020F0704030504030204" pitchFamily="34" charset="0"/>
              </a:rPr>
              <a:t>I am </a:t>
            </a:r>
            <a:r>
              <a:rPr lang="en-GB" sz="6600" b="1" dirty="0">
                <a:solidFill>
                  <a:srgbClr val="FF0000"/>
                </a:solidFill>
                <a:latin typeface="Arial Rounded MT Bold" panose="020F0704030504030204" pitchFamily="34" charset="0"/>
              </a:rPr>
              <a:t>investigating</a:t>
            </a:r>
            <a:r>
              <a:rPr lang="en-GB" sz="6600" b="1" dirty="0">
                <a:latin typeface="Arial Rounded MT Bold" panose="020F0704030504030204" pitchFamily="34" charset="0"/>
              </a:rPr>
              <a:t> the </a:t>
            </a:r>
            <a:r>
              <a:rPr lang="en-GB" sz="6600" b="1" dirty="0">
                <a:solidFill>
                  <a:srgbClr val="FF0000"/>
                </a:solidFill>
                <a:latin typeface="Arial Rounded MT Bold" panose="020F0704030504030204" pitchFamily="34" charset="0"/>
              </a:rPr>
              <a:t>features</a:t>
            </a:r>
            <a:r>
              <a:rPr lang="en-GB" sz="6600" b="1" dirty="0">
                <a:latin typeface="Arial Rounded MT Bold" panose="020F0704030504030204" pitchFamily="34" charset="0"/>
              </a:rPr>
              <a:t> of persuasive writing.</a:t>
            </a:r>
          </a:p>
          <a:p>
            <a:pPr marL="0" indent="0" algn="ctr">
              <a:buNone/>
            </a:pPr>
            <a:endParaRPr lang="en-GB" sz="4800" dirty="0">
              <a:latin typeface="Arial Rounded MT Bold" panose="020F0704030504030204" pitchFamily="34" charset="0"/>
            </a:endParaRPr>
          </a:p>
          <a:p>
            <a:pPr marL="0" indent="0" algn="ctr">
              <a:buNone/>
            </a:pPr>
            <a:endParaRPr lang="en-GB" sz="4800" dirty="0">
              <a:latin typeface="Arial Rounded MT Bold" panose="020F0704030504030204" pitchFamily="34" charset="0"/>
            </a:endParaRPr>
          </a:p>
          <a:p>
            <a:pPr marL="0" indent="0">
              <a:buNone/>
            </a:pPr>
            <a:r>
              <a:rPr lang="en-GB" sz="4800" dirty="0">
                <a:latin typeface="Arial Rounded MT Bold" panose="020F0704030504030204" pitchFamily="34" charset="0"/>
              </a:rPr>
              <a:t>I am going to do this by completing a </a:t>
            </a:r>
            <a:r>
              <a:rPr lang="en-GB" sz="4800" dirty="0" err="1">
                <a:latin typeface="Arial Rounded MT Bold" panose="020F0704030504030204" pitchFamily="34" charset="0"/>
              </a:rPr>
              <a:t>ThinkChart</a:t>
            </a:r>
            <a:r>
              <a:rPr lang="en-GB" sz="4800" dirty="0">
                <a:latin typeface="Arial Rounded MT Bold" panose="020F0704030504030204" pitchFamily="34" charset="0"/>
              </a:rPr>
              <a:t> to find examples and features.</a:t>
            </a:r>
          </a:p>
        </p:txBody>
      </p:sp>
      <p:pic>
        <p:nvPicPr>
          <p:cNvPr id="5" name="Picture 4"/>
          <p:cNvPicPr>
            <a:picLocks noChangeAspect="1"/>
          </p:cNvPicPr>
          <p:nvPr/>
        </p:nvPicPr>
        <p:blipFill>
          <a:blip r:embed="rId3"/>
          <a:stretch>
            <a:fillRect/>
          </a:stretch>
        </p:blipFill>
        <p:spPr>
          <a:xfrm>
            <a:off x="430530" y="1892905"/>
            <a:ext cx="3135630" cy="2488595"/>
          </a:xfrm>
          <a:prstGeom prst="rect">
            <a:avLst/>
          </a:prstGeom>
        </p:spPr>
      </p:pic>
    </p:spTree>
    <p:extLst>
      <p:ext uri="{BB962C8B-B14F-4D97-AF65-F5344CB8AC3E}">
        <p14:creationId xmlns:p14="http://schemas.microsoft.com/office/powerpoint/2010/main" val="150702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507" t="648" r="21197" b="1566"/>
          <a:stretch/>
        </p:blipFill>
        <p:spPr>
          <a:xfrm>
            <a:off x="411480" y="665138"/>
            <a:ext cx="3352800" cy="3217138"/>
          </a:xfrm>
          <a:prstGeom prst="rect">
            <a:avLst/>
          </a:prstGeom>
        </p:spPr>
      </p:pic>
      <p:pic>
        <p:nvPicPr>
          <p:cNvPr id="5" name="Picture 4"/>
          <p:cNvPicPr>
            <a:picLocks noChangeAspect="1"/>
          </p:cNvPicPr>
          <p:nvPr/>
        </p:nvPicPr>
        <p:blipFill rotWithShape="1">
          <a:blip r:embed="rId3"/>
          <a:srcRect l="22474" t="11041" r="22592" b="12291"/>
          <a:stretch/>
        </p:blipFill>
        <p:spPr>
          <a:xfrm rot="16200000">
            <a:off x="8264832" y="611712"/>
            <a:ext cx="3665220" cy="2875908"/>
          </a:xfrm>
          <a:prstGeom prst="rect">
            <a:avLst/>
          </a:prstGeom>
        </p:spPr>
      </p:pic>
      <p:pic>
        <p:nvPicPr>
          <p:cNvPr id="6" name="Picture 5"/>
          <p:cNvPicPr>
            <a:picLocks noChangeAspect="1"/>
          </p:cNvPicPr>
          <p:nvPr/>
        </p:nvPicPr>
        <p:blipFill rotWithShape="1">
          <a:blip r:embed="rId4"/>
          <a:srcRect l="27052" r="26520"/>
          <a:stretch/>
        </p:blipFill>
        <p:spPr>
          <a:xfrm>
            <a:off x="4709160" y="338862"/>
            <a:ext cx="2926080" cy="3543414"/>
          </a:xfrm>
          <a:prstGeom prst="rect">
            <a:avLst/>
          </a:prstGeom>
        </p:spPr>
      </p:pic>
      <p:sp>
        <p:nvSpPr>
          <p:cNvPr id="7" name="TextBox 6"/>
          <p:cNvSpPr txBox="1"/>
          <p:nvPr/>
        </p:nvSpPr>
        <p:spPr>
          <a:xfrm>
            <a:off x="411480" y="4145280"/>
            <a:ext cx="3352800" cy="1631216"/>
          </a:xfrm>
          <a:prstGeom prst="rect">
            <a:avLst/>
          </a:prstGeom>
          <a:noFill/>
          <a:ln w="57150">
            <a:solidFill>
              <a:schemeClr val="tx1"/>
            </a:solidFill>
          </a:ln>
        </p:spPr>
        <p:txBody>
          <a:bodyPr wrap="square" rtlCol="0">
            <a:spAutoFit/>
          </a:bodyPr>
          <a:lstStyle/>
          <a:p>
            <a:r>
              <a:rPr lang="en-GB" sz="2000" dirty="0"/>
              <a:t>________________________________________________________________________________________________________________________</a:t>
            </a:r>
          </a:p>
        </p:txBody>
      </p:sp>
      <p:sp>
        <p:nvSpPr>
          <p:cNvPr id="8" name="TextBox 7"/>
          <p:cNvSpPr txBox="1"/>
          <p:nvPr/>
        </p:nvSpPr>
        <p:spPr>
          <a:xfrm>
            <a:off x="4416261" y="4145280"/>
            <a:ext cx="3352800" cy="1631216"/>
          </a:xfrm>
          <a:prstGeom prst="rect">
            <a:avLst/>
          </a:prstGeom>
          <a:noFill/>
          <a:ln w="57150">
            <a:solidFill>
              <a:schemeClr val="tx1"/>
            </a:solidFill>
          </a:ln>
        </p:spPr>
        <p:txBody>
          <a:bodyPr wrap="square" rtlCol="0">
            <a:spAutoFit/>
          </a:bodyPr>
          <a:lstStyle/>
          <a:p>
            <a:r>
              <a:rPr lang="en-GB" sz="2000" dirty="0"/>
              <a:t>________________________________________________________________________________________________________________________</a:t>
            </a:r>
          </a:p>
        </p:txBody>
      </p:sp>
      <p:sp>
        <p:nvSpPr>
          <p:cNvPr id="9" name="TextBox 8"/>
          <p:cNvSpPr txBox="1"/>
          <p:nvPr/>
        </p:nvSpPr>
        <p:spPr>
          <a:xfrm>
            <a:off x="8421042" y="4145280"/>
            <a:ext cx="3352800" cy="1631216"/>
          </a:xfrm>
          <a:prstGeom prst="rect">
            <a:avLst/>
          </a:prstGeom>
          <a:noFill/>
          <a:ln w="57150">
            <a:solidFill>
              <a:schemeClr val="tx1"/>
            </a:solidFill>
          </a:ln>
        </p:spPr>
        <p:txBody>
          <a:bodyPr wrap="square" rtlCol="0">
            <a:spAutoFit/>
          </a:bodyPr>
          <a:lstStyle/>
          <a:p>
            <a:r>
              <a:rPr lang="en-GB" sz="2000" dirty="0"/>
              <a:t>________________________________________________________________________________________________________________________</a:t>
            </a:r>
          </a:p>
        </p:txBody>
      </p:sp>
      <p:sp>
        <p:nvSpPr>
          <p:cNvPr id="2" name="TextBox 1">
            <a:extLst>
              <a:ext uri="{FF2B5EF4-FFF2-40B4-BE49-F238E27FC236}">
                <a16:creationId xmlns:a16="http://schemas.microsoft.com/office/drawing/2014/main" id="{DAFD4E0C-137E-4715-898E-3E60B2A0049A}"/>
              </a:ext>
            </a:extLst>
          </p:cNvPr>
          <p:cNvSpPr txBox="1"/>
          <p:nvPr/>
        </p:nvSpPr>
        <p:spPr>
          <a:xfrm>
            <a:off x="545284" y="5964572"/>
            <a:ext cx="11341916" cy="646331"/>
          </a:xfrm>
          <a:prstGeom prst="rect">
            <a:avLst/>
          </a:prstGeom>
          <a:noFill/>
        </p:spPr>
        <p:txBody>
          <a:bodyPr wrap="square" rtlCol="0">
            <a:spAutoFit/>
          </a:bodyPr>
          <a:lstStyle/>
          <a:p>
            <a:r>
              <a:rPr lang="en-GB" dirty="0"/>
              <a:t>Can you identify what the pigeon is doing on each of these pictures to be persuasive? (HINT: We have looked at this before)!</a:t>
            </a:r>
          </a:p>
        </p:txBody>
      </p:sp>
    </p:spTree>
    <p:extLst>
      <p:ext uri="{BB962C8B-B14F-4D97-AF65-F5344CB8AC3E}">
        <p14:creationId xmlns:p14="http://schemas.microsoft.com/office/powerpoint/2010/main" val="11570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69F9-1167-477B-8648-08484E4F2E18}"/>
              </a:ext>
            </a:extLst>
          </p:cNvPr>
          <p:cNvSpPr>
            <a:spLocks noGrp="1"/>
          </p:cNvSpPr>
          <p:nvPr>
            <p:ph type="title"/>
          </p:nvPr>
        </p:nvSpPr>
        <p:spPr/>
        <p:txBody>
          <a:bodyPr>
            <a:normAutofit fontScale="90000"/>
          </a:bodyPr>
          <a:lstStyle/>
          <a:p>
            <a:r>
              <a:rPr lang="en-GB" dirty="0"/>
              <a:t>The next slide will show you a piece of persuasive writing on why we should wear trainers to school.</a:t>
            </a:r>
          </a:p>
        </p:txBody>
      </p:sp>
      <p:sp>
        <p:nvSpPr>
          <p:cNvPr id="3" name="Text Placeholder 2">
            <a:extLst>
              <a:ext uri="{FF2B5EF4-FFF2-40B4-BE49-F238E27FC236}">
                <a16:creationId xmlns:a16="http://schemas.microsoft.com/office/drawing/2014/main" id="{666C5231-8939-4561-AC79-29DB5838B29C}"/>
              </a:ext>
            </a:extLst>
          </p:cNvPr>
          <p:cNvSpPr>
            <a:spLocks noGrp="1"/>
          </p:cNvSpPr>
          <p:nvPr>
            <p:ph type="body" idx="1"/>
          </p:nvPr>
        </p:nvSpPr>
        <p:spPr/>
        <p:txBody>
          <a:bodyPr/>
          <a:lstStyle/>
          <a:p>
            <a:r>
              <a:rPr lang="en-GB" dirty="0"/>
              <a:t>Can you spot any of the techniques of persuasion?</a:t>
            </a:r>
          </a:p>
        </p:txBody>
      </p:sp>
    </p:spTree>
    <p:extLst>
      <p:ext uri="{BB962C8B-B14F-4D97-AF65-F5344CB8AC3E}">
        <p14:creationId xmlns:p14="http://schemas.microsoft.com/office/powerpoint/2010/main" val="140173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3024"/>
            <a:ext cx="12192000" cy="6845935"/>
          </a:xfrm>
        </p:spPr>
        <p:txBody>
          <a:bodyPr>
            <a:normAutofit fontScale="77500" lnSpcReduction="20000"/>
          </a:bodyPr>
          <a:lstStyle/>
          <a:p>
            <a:pPr marL="0" lvl="0" indent="0" algn="ctr">
              <a:buNone/>
            </a:pPr>
            <a:r>
              <a:rPr lang="en-GB" b="1" u="sng" dirty="0">
                <a:latin typeface="SassoonCRInfant" panose="02010503020300020003" pitchFamily="2" charset="0"/>
              </a:rPr>
              <a:t>Why children should be allowed to wear trainers at school</a:t>
            </a:r>
            <a:br>
              <a:rPr lang="en-GB" b="1" u="sng" dirty="0">
                <a:latin typeface="SassoonCRInfant" panose="02010503020300020003" pitchFamily="2" charset="0"/>
              </a:rPr>
            </a:br>
            <a:endParaRPr lang="en-GB" b="1" u="sng" dirty="0">
              <a:latin typeface="SassoonCRInfant" panose="02010503020300020003" pitchFamily="2" charset="0"/>
            </a:endParaRPr>
          </a:p>
          <a:p>
            <a:pPr marL="0" lvl="0" indent="0">
              <a:buNone/>
            </a:pPr>
            <a:r>
              <a:rPr lang="en-GB" dirty="0">
                <a:latin typeface="SassoonCRInfant" panose="02010503020300020003" pitchFamily="2" charset="0"/>
              </a:rPr>
              <a:t>Children at Featherstone Primary School wear bright, red jumpers. They were smart trousers. They also wear black shoes. These shoes are uncomfortable and are not very good for playtime or dinner time. Children should be allowed to wear trainers to school so that they are comfortable in school and can have a nice day learning and playing.</a:t>
            </a:r>
          </a:p>
          <a:p>
            <a:pPr marL="0" lvl="0" indent="0">
              <a:buNone/>
            </a:pPr>
            <a:endParaRPr lang="en-GB" dirty="0">
              <a:latin typeface="SassoonCRInfant" panose="02010503020300020003" pitchFamily="2" charset="0"/>
            </a:endParaRPr>
          </a:p>
          <a:p>
            <a:pPr marL="0" indent="0">
              <a:buNone/>
            </a:pPr>
            <a:r>
              <a:rPr lang="en-GB" dirty="0">
                <a:latin typeface="SassoonCRInfant" panose="02010503020300020003" pitchFamily="2" charset="0"/>
              </a:rPr>
              <a:t>School shoes cost a lot of money and are extremely expensive. Therefore, parents get incredibly angry with their children when the shoes break or get ruined. The shoes break because children run around a lot at playtime and smart shoes are no good for that. Would you like your shoes to break and your parents to get angry with you? Children should be allowed to wear trainers at school!</a:t>
            </a:r>
          </a:p>
          <a:p>
            <a:pPr marL="0" indent="0">
              <a:buNone/>
            </a:pPr>
            <a:endParaRPr lang="en-GB" dirty="0">
              <a:latin typeface="SassoonCRInfant" panose="02010503020300020003" pitchFamily="2" charset="0"/>
            </a:endParaRPr>
          </a:p>
          <a:p>
            <a:pPr marL="0" indent="0">
              <a:buNone/>
            </a:pPr>
            <a:r>
              <a:rPr lang="en-GB" dirty="0">
                <a:latin typeface="SassoonCRInfant" panose="02010503020300020003" pitchFamily="2" charset="0"/>
              </a:rPr>
              <a:t>Children grow up. They grow up fast. Parents sometimes cannot keep up with buying their children new shoes all of the time. Consequently, children have to wear shoes that are ridiculously small for them. Trainers are more flexible, cheaper and last longer so children need them as part of their school uniform. </a:t>
            </a:r>
          </a:p>
          <a:p>
            <a:pPr marL="0" indent="0">
              <a:buNone/>
            </a:pPr>
            <a:endParaRPr lang="en-GB" dirty="0">
              <a:latin typeface="SassoonCRInfant" panose="02010503020300020003" pitchFamily="2" charset="0"/>
            </a:endParaRPr>
          </a:p>
          <a:p>
            <a:pPr marL="0" indent="0">
              <a:buNone/>
            </a:pPr>
            <a:r>
              <a:rPr lang="en-GB" dirty="0">
                <a:latin typeface="SassoonCRInfant" panose="02010503020300020003" pitchFamily="2" charset="0"/>
              </a:rPr>
              <a:t>It is a fact that children sometimes lose things especially when they are getting changed for P.E. If children wore their trainers to school already, then they definitely would stand a chance of not losing their footwear. As a result, their parents would be happier. Children would also be happier because they would have spent all day in comfy, trendy trainers. Do you want to be happy in the clothes you wear?</a:t>
            </a:r>
            <a:endParaRPr lang="en-GB" dirty="0"/>
          </a:p>
          <a:p>
            <a:pPr marL="0" indent="0">
              <a:buNone/>
            </a:pPr>
            <a:endParaRPr lang="en-GB" dirty="0">
              <a:latin typeface="SassoonCRInfant" panose="02010503020300020003" pitchFamily="2" charset="0"/>
            </a:endParaRPr>
          </a:p>
          <a:p>
            <a:pPr marL="0" indent="0">
              <a:buNone/>
            </a:pPr>
            <a:r>
              <a:rPr lang="en-GB" dirty="0">
                <a:latin typeface="SassoonCRInfant" panose="02010503020300020003" pitchFamily="2" charset="0"/>
              </a:rPr>
              <a:t>Trainers in Featherstone’s school uniform are a good idea. A good idea because they are comfier, cheaper and they last longer and I have proven this.</a:t>
            </a:r>
          </a:p>
        </p:txBody>
      </p:sp>
    </p:spTree>
    <p:extLst>
      <p:ext uri="{BB962C8B-B14F-4D97-AF65-F5344CB8AC3E}">
        <p14:creationId xmlns:p14="http://schemas.microsoft.com/office/powerpoint/2010/main" val="133796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89" name="Group 137"/>
          <p:cNvGraphicFramePr>
            <a:graphicFrameLocks noGrp="1"/>
          </p:cNvGraphicFramePr>
          <p:nvPr>
            <p:ph/>
            <p:extLst/>
          </p:nvPr>
        </p:nvGraphicFramePr>
        <p:xfrm>
          <a:off x="188686" y="332802"/>
          <a:ext cx="11872683" cy="6293490"/>
        </p:xfrm>
        <a:graphic>
          <a:graphicData uri="http://schemas.openxmlformats.org/drawingml/2006/table">
            <a:tbl>
              <a:tblPr/>
              <a:tblGrid>
                <a:gridCol w="1997685">
                  <a:extLst>
                    <a:ext uri="{9D8B030D-6E8A-4147-A177-3AD203B41FA5}">
                      <a16:colId xmlns:a16="http://schemas.microsoft.com/office/drawing/2014/main" val="20000"/>
                    </a:ext>
                  </a:extLst>
                </a:gridCol>
                <a:gridCol w="1997685">
                  <a:extLst>
                    <a:ext uri="{9D8B030D-6E8A-4147-A177-3AD203B41FA5}">
                      <a16:colId xmlns:a16="http://schemas.microsoft.com/office/drawing/2014/main" val="20001"/>
                    </a:ext>
                  </a:extLst>
                </a:gridCol>
                <a:gridCol w="1997685">
                  <a:extLst>
                    <a:ext uri="{9D8B030D-6E8A-4147-A177-3AD203B41FA5}">
                      <a16:colId xmlns:a16="http://schemas.microsoft.com/office/drawing/2014/main" val="20002"/>
                    </a:ext>
                  </a:extLst>
                </a:gridCol>
                <a:gridCol w="1997685">
                  <a:extLst>
                    <a:ext uri="{9D8B030D-6E8A-4147-A177-3AD203B41FA5}">
                      <a16:colId xmlns:a16="http://schemas.microsoft.com/office/drawing/2014/main" val="20003"/>
                    </a:ext>
                  </a:extLst>
                </a:gridCol>
                <a:gridCol w="1997685">
                  <a:extLst>
                    <a:ext uri="{9D8B030D-6E8A-4147-A177-3AD203B41FA5}">
                      <a16:colId xmlns:a16="http://schemas.microsoft.com/office/drawing/2014/main" val="20004"/>
                    </a:ext>
                  </a:extLst>
                </a:gridCol>
                <a:gridCol w="1884258">
                  <a:extLst>
                    <a:ext uri="{9D8B030D-6E8A-4147-A177-3AD203B41FA5}">
                      <a16:colId xmlns:a16="http://schemas.microsoft.com/office/drawing/2014/main" val="20005"/>
                    </a:ext>
                  </a:extLst>
                </a:gridCol>
              </a:tblGrid>
              <a:tr h="6293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Persuasive Writing: Why children should be allowed to wear trainers at school.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Physical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Physical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Strength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Rounded MT Bold" panose="020F0704030504030204" pitchFamily="34" charset="0"/>
                          <a:cs typeface="Arial" panose="020B0604020202020204" pitchFamily="34" charset="0"/>
                        </a:rPr>
                        <a:t>Weakness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So What?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Introduction / opening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What do you really like about this piece of persuasive writing? What is successful?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What do you dislike about this piece of persuasive writing? What is not very successful or could be better?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When you do your own piece of persuasive writing, what are you going to make sure you do / include?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Present tense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41577013"/>
                  </a:ext>
                </a:extLst>
              </a:tr>
              <a:tr h="62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Rhetorical questions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Powerful and strong verbs (doing words)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Powerful and strong adjectives (describing words)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Adverbs of manner (words that end in –</a:t>
                      </a:r>
                      <a:r>
                        <a:rPr kumimoji="0" lang="en-GB" altLang="en-US" sz="1000" b="0" i="0" u="none" strike="noStrike" cap="none" normalizeH="0" baseline="0" dirty="0" err="1">
                          <a:ln>
                            <a:noFill/>
                          </a:ln>
                          <a:solidFill>
                            <a:schemeClr val="tx1"/>
                          </a:solidFill>
                          <a:effectLst/>
                          <a:latin typeface="Arial Rounded MT Bold" panose="020F0704030504030204" pitchFamily="34" charset="0"/>
                          <a:cs typeface="Arial" panose="020B0604020202020204" pitchFamily="34" charset="0"/>
                        </a:rPr>
                        <a:t>ly</a:t>
                      </a: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Conjunctions of cause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Repeated words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2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Closing paragraph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6195" name="Picture 2" descr="http://static.bigstockphoto.com/thumbs/9/6/2/large/26916.jpg"/>
          <p:cNvPicPr>
            <a:picLocks noChangeAspect="1" noChangeArrowheads="1"/>
          </p:cNvPicPr>
          <p:nvPr/>
        </p:nvPicPr>
        <p:blipFill>
          <a:blip r:embed="rId3" cstate="print">
            <a:extLst>
              <a:ext uri="{28A0092B-C50C-407E-A947-70E740481C1C}">
                <a14:useLocalDpi xmlns:a14="http://schemas.microsoft.com/office/drawing/2010/main" val="0"/>
              </a:ext>
            </a:extLst>
          </a:blip>
          <a:srcRect t="35867" r="59135" b="39301"/>
          <a:stretch>
            <a:fillRect/>
          </a:stretch>
        </p:blipFill>
        <p:spPr bwMode="auto">
          <a:xfrm>
            <a:off x="2256256" y="621128"/>
            <a:ext cx="677928" cy="3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6" name="TextBox 5"/>
          <p:cNvSpPr txBox="1">
            <a:spLocks noChangeArrowheads="1"/>
          </p:cNvSpPr>
          <p:nvPr/>
        </p:nvSpPr>
        <p:spPr bwMode="auto">
          <a:xfrm>
            <a:off x="2934184" y="548681"/>
            <a:ext cx="12961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000" dirty="0">
                <a:solidFill>
                  <a:srgbClr val="FF0000"/>
                </a:solidFill>
                <a:latin typeface="Arial Rounded MT Bold" panose="020F0704030504030204" pitchFamily="34" charset="0"/>
              </a:rPr>
              <a:t>WHAT?</a:t>
            </a:r>
          </a:p>
          <a:p>
            <a:pPr algn="ctr">
              <a:spcBef>
                <a:spcPct val="0"/>
              </a:spcBef>
              <a:buNone/>
            </a:pPr>
            <a:r>
              <a:rPr lang="en-GB" altLang="en-US" sz="1000" dirty="0">
                <a:latin typeface="Arial Rounded MT Bold" panose="020F0704030504030204" pitchFamily="34" charset="0"/>
              </a:rPr>
              <a:t>What do you see?</a:t>
            </a:r>
          </a:p>
        </p:txBody>
      </p:sp>
      <p:pic>
        <p:nvPicPr>
          <p:cNvPr id="6206" name="Picture 425"/>
          <p:cNvPicPr>
            <a:picLocks noChangeAspect="1" noChangeArrowheads="1"/>
          </p:cNvPicPr>
          <p:nvPr/>
        </p:nvPicPr>
        <p:blipFill>
          <a:blip r:embed="rId4" cstate="print">
            <a:extLst>
              <a:ext uri="{28A0092B-C50C-407E-A947-70E740481C1C}">
                <a14:useLocalDpi xmlns:a14="http://schemas.microsoft.com/office/drawing/2010/main" val="0"/>
              </a:ext>
            </a:extLst>
          </a:blip>
          <a:srcRect l="8708" t="4613" r="58185" b="68977"/>
          <a:stretch>
            <a:fillRect/>
          </a:stretch>
        </p:blipFill>
        <p:spPr bwMode="auto">
          <a:xfrm>
            <a:off x="6257782" y="401966"/>
            <a:ext cx="524018" cy="52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7" name="Picture 426"/>
          <p:cNvPicPr>
            <a:picLocks noChangeAspect="1" noChangeArrowheads="1"/>
          </p:cNvPicPr>
          <p:nvPr/>
        </p:nvPicPr>
        <p:blipFill>
          <a:blip r:embed="rId5" cstate="print">
            <a:extLst>
              <a:ext uri="{28A0092B-C50C-407E-A947-70E740481C1C}">
                <a14:useLocalDpi xmlns:a14="http://schemas.microsoft.com/office/drawing/2010/main" val="0"/>
              </a:ext>
            </a:extLst>
          </a:blip>
          <a:srcRect l="57108" t="4411" r="8139" b="68814"/>
          <a:stretch>
            <a:fillRect/>
          </a:stretch>
        </p:blipFill>
        <p:spPr bwMode="auto">
          <a:xfrm>
            <a:off x="8231853" y="401966"/>
            <a:ext cx="557616" cy="5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8" name="Picture 4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14122" y="401966"/>
            <a:ext cx="570756" cy="52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9868" y="1052737"/>
            <a:ext cx="499816" cy="49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6468" y="6009569"/>
            <a:ext cx="569726" cy="5697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stretch>
            <a:fillRect/>
          </a:stretch>
        </p:blipFill>
        <p:spPr>
          <a:xfrm>
            <a:off x="1227017" y="1676400"/>
            <a:ext cx="902667" cy="503237"/>
          </a:xfrm>
          <a:prstGeom prst="rect">
            <a:avLst/>
          </a:prstGeom>
        </p:spPr>
      </p:pic>
      <p:pic>
        <p:nvPicPr>
          <p:cNvPr id="4" name="Picture 3"/>
          <p:cNvPicPr>
            <a:picLocks noChangeAspect="1"/>
          </p:cNvPicPr>
          <p:nvPr/>
        </p:nvPicPr>
        <p:blipFill rotWithShape="1">
          <a:blip r:embed="rId10"/>
          <a:srcRect l="9696" r="28707"/>
          <a:stretch/>
        </p:blipFill>
        <p:spPr>
          <a:xfrm>
            <a:off x="1694560" y="2272395"/>
            <a:ext cx="435124" cy="530475"/>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1466" y="3066582"/>
            <a:ext cx="418218" cy="456653"/>
          </a:xfrm>
          <a:prstGeom prst="rect">
            <a:avLst/>
          </a:prstGeom>
        </p:spPr>
      </p:pic>
      <p:pic>
        <p:nvPicPr>
          <p:cNvPr id="8" name="Picture 7"/>
          <p:cNvPicPr>
            <a:picLocks noChangeAspect="1"/>
          </p:cNvPicPr>
          <p:nvPr/>
        </p:nvPicPr>
        <p:blipFill rotWithShape="1">
          <a:blip r:embed="rId12"/>
          <a:srcRect b="10138"/>
          <a:stretch/>
        </p:blipFill>
        <p:spPr>
          <a:xfrm>
            <a:off x="1514256" y="3684948"/>
            <a:ext cx="615428" cy="406400"/>
          </a:xfrm>
          <a:prstGeom prst="rect">
            <a:avLst/>
          </a:prstGeom>
        </p:spPr>
      </p:pic>
      <p:sp>
        <p:nvSpPr>
          <p:cNvPr id="9" name="TextBox 8"/>
          <p:cNvSpPr txBox="1"/>
          <p:nvPr/>
        </p:nvSpPr>
        <p:spPr>
          <a:xfrm>
            <a:off x="1629868" y="4253061"/>
            <a:ext cx="768710" cy="461665"/>
          </a:xfrm>
          <a:prstGeom prst="rect">
            <a:avLst/>
          </a:prstGeom>
          <a:noFill/>
        </p:spPr>
        <p:txBody>
          <a:bodyPr wrap="square" rtlCol="0">
            <a:spAutoFit/>
          </a:bodyPr>
          <a:lstStyle/>
          <a:p>
            <a:r>
              <a:rPr lang="en-GB" sz="2400" b="1" dirty="0">
                <a:solidFill>
                  <a:srgbClr val="FF0000"/>
                </a:solidFill>
                <a:latin typeface="SassoonCRInfant" panose="02010503020300020003" pitchFamily="2" charset="0"/>
              </a:rPr>
              <a:t>-</a:t>
            </a:r>
            <a:r>
              <a:rPr lang="en-GB" sz="2400" b="1" dirty="0" err="1">
                <a:solidFill>
                  <a:srgbClr val="FF0000"/>
                </a:solidFill>
                <a:latin typeface="SassoonCRInfant" panose="02010503020300020003" pitchFamily="2" charset="0"/>
              </a:rPr>
              <a:t>ly</a:t>
            </a:r>
            <a:endParaRPr lang="en-GB" sz="2400" b="1" dirty="0">
              <a:solidFill>
                <a:srgbClr val="FF0000"/>
              </a:solidFill>
              <a:latin typeface="SassoonCRInfant" panose="02010503020300020003" pitchFamily="2" charset="0"/>
            </a:endParaRPr>
          </a:p>
        </p:txBody>
      </p:sp>
      <p:pic>
        <p:nvPicPr>
          <p:cNvPr id="10" name="Picture 9"/>
          <p:cNvPicPr>
            <a:picLocks noChangeAspect="1"/>
          </p:cNvPicPr>
          <p:nvPr/>
        </p:nvPicPr>
        <p:blipFill rotWithShape="1">
          <a:blip r:embed="rId13"/>
          <a:srcRect t="7303" b="12546"/>
          <a:stretch/>
        </p:blipFill>
        <p:spPr>
          <a:xfrm>
            <a:off x="1371600" y="4930434"/>
            <a:ext cx="758084" cy="382168"/>
          </a:xfrm>
          <a:prstGeom prst="rect">
            <a:avLst/>
          </a:prstGeom>
        </p:spPr>
      </p:pic>
      <p:pic>
        <p:nvPicPr>
          <p:cNvPr id="11" name="Picture 10"/>
          <p:cNvPicPr>
            <a:picLocks noChangeAspect="1"/>
          </p:cNvPicPr>
          <p:nvPr/>
        </p:nvPicPr>
        <p:blipFill>
          <a:blip r:embed="rId14"/>
          <a:stretch>
            <a:fillRect/>
          </a:stretch>
        </p:blipFill>
        <p:spPr>
          <a:xfrm>
            <a:off x="1514256" y="5420052"/>
            <a:ext cx="583892" cy="482067"/>
          </a:xfrm>
          <a:prstGeom prst="rect">
            <a:avLst/>
          </a:prstGeom>
        </p:spPr>
      </p:pic>
      <p:pic>
        <p:nvPicPr>
          <p:cNvPr id="28" name="Picture 2" descr="http://static.bigstockphoto.com/thumbs/9/6/2/large/26916.jpg"/>
          <p:cNvPicPr>
            <a:picLocks noChangeAspect="1" noChangeArrowheads="1"/>
          </p:cNvPicPr>
          <p:nvPr/>
        </p:nvPicPr>
        <p:blipFill>
          <a:blip r:embed="rId3" cstate="print">
            <a:extLst>
              <a:ext uri="{28A0092B-C50C-407E-A947-70E740481C1C}">
                <a14:useLocalDpi xmlns:a14="http://schemas.microsoft.com/office/drawing/2010/main" val="0"/>
              </a:ext>
            </a:extLst>
          </a:blip>
          <a:srcRect t="35867" r="59135" b="39301"/>
          <a:stretch>
            <a:fillRect/>
          </a:stretch>
        </p:blipFill>
        <p:spPr bwMode="auto">
          <a:xfrm>
            <a:off x="4230327" y="635824"/>
            <a:ext cx="677928" cy="3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p:cNvSpPr txBox="1">
            <a:spLocks noChangeArrowheads="1"/>
          </p:cNvSpPr>
          <p:nvPr/>
        </p:nvSpPr>
        <p:spPr bwMode="auto">
          <a:xfrm>
            <a:off x="4908255" y="576077"/>
            <a:ext cx="12961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000" dirty="0">
                <a:solidFill>
                  <a:srgbClr val="FF0000"/>
                </a:solidFill>
                <a:latin typeface="Arial Rounded MT Bold" panose="020F0704030504030204" pitchFamily="34" charset="0"/>
              </a:rPr>
              <a:t>WHAT?</a:t>
            </a:r>
          </a:p>
          <a:p>
            <a:pPr algn="ctr">
              <a:spcBef>
                <a:spcPct val="0"/>
              </a:spcBef>
              <a:buNone/>
            </a:pPr>
            <a:r>
              <a:rPr lang="en-GB" altLang="en-US" sz="1000" dirty="0">
                <a:latin typeface="Arial Rounded MT Bold" panose="020F0704030504030204" pitchFamily="34" charset="0"/>
              </a:rPr>
              <a:t>What do you see?</a:t>
            </a:r>
          </a:p>
        </p:txBody>
      </p:sp>
    </p:spTree>
    <p:extLst>
      <p:ext uri="{BB962C8B-B14F-4D97-AF65-F5344CB8AC3E}">
        <p14:creationId xmlns:p14="http://schemas.microsoft.com/office/powerpoint/2010/main" val="298044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C390-454F-4C8C-B8F5-773B4C13F289}"/>
              </a:ext>
            </a:extLst>
          </p:cNvPr>
          <p:cNvSpPr>
            <a:spLocks noGrp="1"/>
          </p:cNvSpPr>
          <p:nvPr>
            <p:ph type="title"/>
          </p:nvPr>
        </p:nvSpPr>
        <p:spPr/>
        <p:txBody>
          <a:bodyPr/>
          <a:lstStyle/>
          <a:p>
            <a:r>
              <a:rPr lang="en-GB" dirty="0"/>
              <a:t>You are going to write an advert to persuade people to buy the Nike football boots.</a:t>
            </a:r>
          </a:p>
        </p:txBody>
      </p:sp>
      <p:pic>
        <p:nvPicPr>
          <p:cNvPr id="4" name="Picture 3">
            <a:extLst>
              <a:ext uri="{FF2B5EF4-FFF2-40B4-BE49-F238E27FC236}">
                <a16:creationId xmlns:a16="http://schemas.microsoft.com/office/drawing/2014/main" id="{E4BEC07A-C004-4D7C-92C7-717EC18F9FEE}"/>
              </a:ext>
            </a:extLst>
          </p:cNvPr>
          <p:cNvPicPr>
            <a:picLocks noChangeAspect="1"/>
          </p:cNvPicPr>
          <p:nvPr/>
        </p:nvPicPr>
        <p:blipFill rotWithShape="1">
          <a:blip r:embed="rId2"/>
          <a:srcRect l="16552" t="24220" r="39726" b="37615"/>
          <a:stretch/>
        </p:blipFill>
        <p:spPr>
          <a:xfrm>
            <a:off x="1690905" y="1954634"/>
            <a:ext cx="8594013" cy="4219663"/>
          </a:xfrm>
          <a:prstGeom prst="rect">
            <a:avLst/>
          </a:prstGeom>
        </p:spPr>
      </p:pic>
    </p:spTree>
    <p:extLst>
      <p:ext uri="{BB962C8B-B14F-4D97-AF65-F5344CB8AC3E}">
        <p14:creationId xmlns:p14="http://schemas.microsoft.com/office/powerpoint/2010/main" val="2806781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276</Words>
  <Application>Microsoft Office PowerPoint</Application>
  <PresentationFormat>Widescreen</PresentationFormat>
  <Paragraphs>49</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Rounded MT Bold</vt:lpstr>
      <vt:lpstr>Calibri</vt:lpstr>
      <vt:lpstr>Calibri Light</vt:lpstr>
      <vt:lpstr>SassoonCRInfant</vt:lpstr>
      <vt:lpstr>Office Theme</vt:lpstr>
      <vt:lpstr>PowerPoint Presentation</vt:lpstr>
      <vt:lpstr>PowerPoint Presentation</vt:lpstr>
      <vt:lpstr>PowerPoint Presentation</vt:lpstr>
      <vt:lpstr>The next slide will show you a piece of persuasive writing on why we should wear trainers to school.</vt:lpstr>
      <vt:lpstr>PowerPoint Presentation</vt:lpstr>
      <vt:lpstr>PowerPoint Presentation</vt:lpstr>
      <vt:lpstr>You are going to write an advert to persuade people to buy the Nike football boots.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Joiner</dc:creator>
  <cp:lastModifiedBy>Jay Lacey</cp:lastModifiedBy>
  <cp:revision>10</cp:revision>
  <dcterms:created xsi:type="dcterms:W3CDTF">2020-04-14T13:24:04Z</dcterms:created>
  <dcterms:modified xsi:type="dcterms:W3CDTF">2020-05-08T10:15:09Z</dcterms:modified>
</cp:coreProperties>
</file>