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369" r:id="rId5"/>
    <p:sldId id="398" r:id="rId6"/>
    <p:sldId id="470" r:id="rId7"/>
    <p:sldId id="442" r:id="rId8"/>
    <p:sldId id="471" r:id="rId9"/>
    <p:sldId id="264" r:id="rId10"/>
    <p:sldId id="272" r:id="rId11"/>
    <p:sldId id="274" r:id="rId12"/>
    <p:sldId id="275" r:id="rId13"/>
    <p:sldId id="474" r:id="rId14"/>
    <p:sldId id="472" r:id="rId15"/>
    <p:sldId id="473" r:id="rId16"/>
    <p:sldId id="475" r:id="rId17"/>
    <p:sldId id="476" r:id="rId18"/>
    <p:sldId id="271" r:id="rId19"/>
    <p:sldId id="4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659F-ADFD-49D0-801A-76B44AC326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E1CD-E2A6-4D49-B008-7E0FF2C9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3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83BF32D-E7F8-4A5D-894F-9485722774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6771E818-ED75-4124-BE5D-7EE4A3396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Please make it so that the word in a box is the only thing that comes up at first (except the Week 1: Thursday), then the definition, then each blue activity box one at a time clockwise. 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FD64306-6B28-4D5A-87C4-FEDD06882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1C1CB2FE-08A9-4369-9AA6-C8BB081AEF65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D3305E9A-5CAA-4F1F-ADF2-3050D108A4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E6FF6C8-96CF-4BDD-969D-F0C89B44BF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D4BDC334-5D93-47F2-AA7F-4B4D70E44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B5C62538-D017-46C0-9058-605B39012BC1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>
            <a:extLst>
              <a:ext uri="{FF2B5EF4-FFF2-40B4-BE49-F238E27FC236}">
                <a16:creationId xmlns:a16="http://schemas.microsoft.com/office/drawing/2014/main" id="{741313CC-9CB3-44E8-80F8-8D8233BD35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Notes Placeholder 2">
            <a:extLst>
              <a:ext uri="{FF2B5EF4-FFF2-40B4-BE49-F238E27FC236}">
                <a16:creationId xmlns:a16="http://schemas.microsoft.com/office/drawing/2014/main" id="{361DE767-C8CE-4DD8-8715-9C7A04641F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86724" name="Slide Number Placeholder 3">
            <a:extLst>
              <a:ext uri="{FF2B5EF4-FFF2-40B4-BE49-F238E27FC236}">
                <a16:creationId xmlns:a16="http://schemas.microsoft.com/office/drawing/2014/main" id="{D7395707-4D1F-458F-AF25-B114B78B9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6682EF3E-2A40-48C3-B33E-AA12E9150FC2}" type="slidenum">
              <a:rPr lang="en-GB" altLang="en-US" smtClean="0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>
            <a:extLst>
              <a:ext uri="{FF2B5EF4-FFF2-40B4-BE49-F238E27FC236}">
                <a16:creationId xmlns:a16="http://schemas.microsoft.com/office/drawing/2014/main" id="{45807B7B-C974-42A2-B082-7A86B87CA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>
            <a:extLst>
              <a:ext uri="{FF2B5EF4-FFF2-40B4-BE49-F238E27FC236}">
                <a16:creationId xmlns:a16="http://schemas.microsoft.com/office/drawing/2014/main" id="{33AD7EC3-E0B8-438C-ACEB-75E8CB0333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09924" name="Slide Number Placeholder 3">
            <a:extLst>
              <a:ext uri="{FF2B5EF4-FFF2-40B4-BE49-F238E27FC236}">
                <a16:creationId xmlns:a16="http://schemas.microsoft.com/office/drawing/2014/main" id="{3E2CA67F-C63A-4ED1-98A3-BA30C76A7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E9C5DBA9-2B39-4391-A0A0-96A0440992B1}" type="slidenum">
              <a:rPr lang="en-GB" altLang="en-US" smtClean="0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1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5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08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75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7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45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4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5049986-0B1B-4C37-BF62-0D7F0522BA00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806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5049986-0B1B-4C37-BF62-0D7F0522BA00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668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5049986-0B1B-4C37-BF62-0D7F0522BA00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39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85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5049986-0B1B-4C37-BF62-0D7F0522BA00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546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3F88ECD-4F82-4E24-889D-62422AD548D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999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3F88ECD-4F82-4E24-889D-62422AD548D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6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3F88ECD-4F82-4E24-889D-62422AD548D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889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3F88ECD-4F82-4E24-889D-62422AD548D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17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5434359-AE2E-4E97-B414-13E9B6773CB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095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5434359-AE2E-4E97-B414-13E9B6773CB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240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9ADEEAB-3864-45A2-9A4A-99443D7D9DC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56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9ADEEAB-3864-45A2-9A4A-99443D7D9DC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024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9ADEEAB-3864-45A2-9A4A-99443D7D9DC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39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3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8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0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9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3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0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7C8C-64E4-4F5D-8344-34B885C9335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0915EB-A6EC-4343-9646-4196D1392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86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10F4-E5BC-49B8-977D-3868688505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Monday 1</a:t>
            </a:r>
            <a:r>
              <a:rPr lang="en-GB" baseline="30000" dirty="0"/>
              <a:t>st</a:t>
            </a:r>
            <a:r>
              <a:rPr lang="en-GB" dirty="0"/>
              <a:t> June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9051-3AF7-4392-9E2D-45105CED91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Grammar recap</a:t>
            </a:r>
          </a:p>
        </p:txBody>
      </p:sp>
    </p:spTree>
    <p:extLst>
      <p:ext uri="{BB962C8B-B14F-4D97-AF65-F5344CB8AC3E}">
        <p14:creationId xmlns:p14="http://schemas.microsoft.com/office/powerpoint/2010/main" val="29300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43AF8E7-8167-4AA4-B060-81A7076C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anose="020B0604020202020204" pitchFamily="2" charset="0"/>
              </a:rPr>
              <a:t>‘a’ or ‘an’?</a:t>
            </a:r>
            <a:endParaRPr lang="en-GB" altLang="en-US"/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364EDCD2-8042-43E4-B39E-F2CAD722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4" y="1968501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47C02543-8C6F-4A1C-9091-5B5328EF1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3035301"/>
            <a:ext cx="227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envelope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F619FF71-B948-490D-99F6-98AE49D4D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4" y="4208464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rabbit</a:t>
            </a: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6C08763D-46F2-4650-89DE-AB425D2A3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1838325"/>
            <a:ext cx="2046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11271" name="TextBox 6">
            <a:extLst>
              <a:ext uri="{FF2B5EF4-FFF2-40B4-BE49-F238E27FC236}">
                <a16:creationId xmlns:a16="http://schemas.microsoft.com/office/drawing/2014/main" id="{73906F37-BC0D-4F5A-BB44-71CE81C6E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4" y="3051176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pencil</a:t>
            </a:r>
          </a:p>
        </p:txBody>
      </p:sp>
      <p:sp>
        <p:nvSpPr>
          <p:cNvPr id="11272" name="TextBox 7">
            <a:extLst>
              <a:ext uri="{FF2B5EF4-FFF2-40B4-BE49-F238E27FC236}">
                <a16:creationId xmlns:a16="http://schemas.microsoft.com/office/drawing/2014/main" id="{16D1BBBE-EBBE-46A1-9293-71DA65117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4208464"/>
            <a:ext cx="2046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apple</a:t>
            </a:r>
          </a:p>
        </p:txBody>
      </p:sp>
      <p:sp>
        <p:nvSpPr>
          <p:cNvPr id="11273" name="Rectangle 8">
            <a:extLst>
              <a:ext uri="{FF2B5EF4-FFF2-40B4-BE49-F238E27FC236}">
                <a16:creationId xmlns:a16="http://schemas.microsoft.com/office/drawing/2014/main" id="{8B68974F-B03F-4114-9943-A9071960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5354638"/>
            <a:ext cx="8210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Usually, we put ‘a’ before words that start with a consonant and ‘an’ before words that start with a vowel.</a:t>
            </a:r>
          </a:p>
        </p:txBody>
      </p:sp>
      <p:pic>
        <p:nvPicPr>
          <p:cNvPr id="11274" name="Picture 9">
            <a:extLst>
              <a:ext uri="{FF2B5EF4-FFF2-40B4-BE49-F238E27FC236}">
                <a16:creationId xmlns:a16="http://schemas.microsoft.com/office/drawing/2014/main" id="{A444DBBE-04BC-4C01-BC14-1C3CC74A2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992564"/>
            <a:ext cx="9207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>
            <a:extLst>
              <a:ext uri="{FF2B5EF4-FFF2-40B4-BE49-F238E27FC236}">
                <a16:creationId xmlns:a16="http://schemas.microsoft.com/office/drawing/2014/main" id="{DDCD5BAC-85A6-4625-8871-0107BAEA1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914651"/>
            <a:ext cx="11239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>
            <a:extLst>
              <a:ext uri="{FF2B5EF4-FFF2-40B4-BE49-F238E27FC236}">
                <a16:creationId xmlns:a16="http://schemas.microsoft.com/office/drawing/2014/main" id="{B2038759-FBE5-4E50-A5BC-A03B72492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1477964"/>
            <a:ext cx="9699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>
            <a:extLst>
              <a:ext uri="{FF2B5EF4-FFF2-40B4-BE49-F238E27FC236}">
                <a16:creationId xmlns:a16="http://schemas.microsoft.com/office/drawing/2014/main" id="{5AAFC028-8102-466F-BA0F-B4F1B0CB3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921126"/>
            <a:ext cx="11223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>
            <a:extLst>
              <a:ext uri="{FF2B5EF4-FFF2-40B4-BE49-F238E27FC236}">
                <a16:creationId xmlns:a16="http://schemas.microsoft.com/office/drawing/2014/main" id="{20FAD2FA-9CC3-46C0-BACF-84F99ADA0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984">
            <a:off x="2630488" y="2700338"/>
            <a:ext cx="9207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6">
            <a:extLst>
              <a:ext uri="{FF2B5EF4-FFF2-40B4-BE49-F238E27FC236}">
                <a16:creationId xmlns:a16="http://schemas.microsoft.com/office/drawing/2014/main" id="{60406578-FBD2-42E7-A1CA-734D309CC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489076"/>
            <a:ext cx="10334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FEC2CA-CF22-4670-B62A-F201BF14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1860550"/>
            <a:ext cx="74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0E8C19-5D6B-4865-B335-300D977D8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8" y="2922588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83BEB2-8F61-4F82-9158-5D86C877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4106863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782CDC-0BAB-465E-8A8C-A8008C44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8" y="1739900"/>
            <a:ext cx="74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D6B392-41EE-4A70-9AD1-185F1CD3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2928939"/>
            <a:ext cx="742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B6486-1DB7-4785-A51B-699E4C517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4106863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0C2BD91-4149-4DA8-AE39-A46774B8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anose="020B0604020202020204" pitchFamily="2" charset="0"/>
              </a:rPr>
              <a:t>‘a’ or ‘an’?</a:t>
            </a:r>
            <a:endParaRPr lang="en-GB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BE7C5-DDB5-4854-AC9E-CF4F885A0409}"/>
              </a:ext>
            </a:extLst>
          </p:cNvPr>
          <p:cNvSpPr/>
          <p:nvPr/>
        </p:nvSpPr>
        <p:spPr>
          <a:xfrm>
            <a:off x="2279650" y="1606551"/>
            <a:ext cx="7632700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Which sounds correct?</a:t>
            </a: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It was </a:t>
            </a:r>
            <a:r>
              <a:rPr lang="en-GB" sz="2400" b="1" dirty="0">
                <a:solidFill>
                  <a:srgbClr val="F08115"/>
                </a:solidFill>
                <a:latin typeface="Twinkl" pitchFamily="50" charset="0"/>
                <a:cs typeface="Arial" panose="020B0604020202020204" pitchFamily="34" charset="0"/>
              </a:rPr>
              <a:t>a unique</a:t>
            </a:r>
            <a:r>
              <a:rPr lang="en-GB" sz="2400" dirty="0">
                <a:solidFill>
                  <a:srgbClr val="FF0000"/>
                </a:solidFill>
                <a:latin typeface="Twinkl" pitchFamily="50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painting.</a:t>
            </a:r>
          </a:p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It was </a:t>
            </a:r>
            <a:r>
              <a:rPr lang="en-GB" sz="2400" b="1" dirty="0">
                <a:solidFill>
                  <a:srgbClr val="00A7E8"/>
                </a:solidFill>
                <a:latin typeface="Twinkl" pitchFamily="50" charset="0"/>
                <a:cs typeface="Arial" panose="020B0604020202020204" pitchFamily="34" charset="0"/>
              </a:rPr>
              <a:t>an unique</a:t>
            </a:r>
            <a:r>
              <a:rPr lang="en-GB" sz="2400" dirty="0">
                <a:solidFill>
                  <a:srgbClr val="00689E"/>
                </a:solidFill>
                <a:latin typeface="Twinkl" pitchFamily="50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painting.</a:t>
            </a:r>
          </a:p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GB" sz="2000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Although ‘</a:t>
            </a:r>
            <a:r>
              <a:rPr lang="en-GB" sz="2000" b="1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unique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’ starts with a vowel, the letter ‘</a:t>
            </a:r>
            <a:r>
              <a:rPr lang="en-GB" sz="2000" b="1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u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’ makes the ‘</a:t>
            </a:r>
            <a:r>
              <a:rPr lang="en-GB" sz="2000" b="1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’ </a:t>
            </a:r>
            <a:r>
              <a:rPr lang="en-GB" sz="2000" b="1" dirty="0">
                <a:solidFill>
                  <a:schemeClr val="accent6"/>
                </a:solidFill>
                <a:latin typeface="Twinkl" pitchFamily="50" charset="0"/>
                <a:cs typeface="Arial" panose="020B0604020202020204" pitchFamily="34" charset="0"/>
              </a:rPr>
              <a:t>sound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, so ‘</a:t>
            </a:r>
            <a:r>
              <a:rPr lang="en-GB" sz="2000" b="1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a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’ is used instead of ‘</a:t>
            </a:r>
            <a:r>
              <a:rPr lang="en-GB" sz="2000" b="1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an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34A039DA-9F8E-486D-9DAE-0B621CB0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6" y="1606550"/>
            <a:ext cx="18891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1F02B82-E5C0-47B1-A25C-C7921049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anose="020B0604020202020204" pitchFamily="2" charset="0"/>
              </a:rPr>
              <a:t>‘a’ or ‘an’?</a:t>
            </a:r>
            <a:endParaRPr lang="en-GB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33FAC-7660-4E4D-B134-283A228E0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606550"/>
            <a:ext cx="76327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Which sounds correct?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It was </a:t>
            </a:r>
            <a:r>
              <a:rPr lang="en-GB" altLang="en-US" sz="2400" b="1">
                <a:solidFill>
                  <a:srgbClr val="F08115"/>
                </a:solidFill>
                <a:cs typeface="Arial" panose="020B0604020202020204" pitchFamily="34" charset="0"/>
              </a:rPr>
              <a:t>a honest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mistake.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It was </a:t>
            </a:r>
            <a:r>
              <a:rPr lang="en-GB" altLang="en-US" sz="2400" b="1">
                <a:solidFill>
                  <a:srgbClr val="00A7E8"/>
                </a:solidFill>
                <a:cs typeface="Arial" panose="020B0604020202020204" pitchFamily="34" charset="0"/>
              </a:rPr>
              <a:t>an honest</a:t>
            </a:r>
            <a:r>
              <a:rPr lang="en-GB" altLang="en-US" sz="2400">
                <a:solidFill>
                  <a:srgbClr val="00689E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mistake.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Although ‘</a:t>
            </a:r>
            <a:r>
              <a:rPr lang="en-GB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honest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’ starts with a consonant, the letter ‘</a:t>
            </a:r>
            <a:r>
              <a:rPr lang="en-GB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h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’ makes the short ‘</a:t>
            </a:r>
            <a:r>
              <a:rPr lang="en-GB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o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’ </a:t>
            </a:r>
            <a:r>
              <a:rPr lang="en-GB" altLang="en-US" sz="2000" b="1">
                <a:solidFill>
                  <a:srgbClr val="7030A0"/>
                </a:solidFill>
                <a:cs typeface="Arial" panose="020B0604020202020204" pitchFamily="34" charset="0"/>
              </a:rPr>
              <a:t>sound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, so ‘</a:t>
            </a:r>
            <a:r>
              <a:rPr lang="en-GB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an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’ is used instead of ‘</a:t>
            </a:r>
            <a:r>
              <a:rPr lang="en-GB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B4F2-318F-44B4-BDCA-87AE43A5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786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3 Grammar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Adverbs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Prepositions</a:t>
            </a:r>
          </a:p>
        </p:txBody>
      </p:sp>
    </p:spTree>
    <p:extLst>
      <p:ext uri="{BB962C8B-B14F-4D97-AF65-F5344CB8AC3E}">
        <p14:creationId xmlns:p14="http://schemas.microsoft.com/office/powerpoint/2010/main" val="90503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1C8894C0-E5AF-430F-A64A-D6889628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/>
              <a:t>What is an Adverb?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D87A6C4A-C41A-44F4-95DA-9E3FDC379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316039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/>
              <a:t>An adverb is something that tells you where, why or how</a:t>
            </a:r>
            <a:br>
              <a:rPr lang="en-GB" altLang="en-US"/>
            </a:br>
            <a:r>
              <a:rPr lang="en-GB" altLang="en-US"/>
              <a:t>something is done. For example: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1542E-E30B-4796-823C-A69779771F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03700" y="2105026"/>
            <a:ext cx="4883150" cy="739775"/>
            <a:chOff x="1268478" y="4763111"/>
            <a:chExt cx="3265951" cy="4951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4ED572-7C50-4610-8E01-5D135E81B7CC}"/>
                </a:ext>
              </a:extLst>
            </p:cNvPr>
            <p:cNvSpPr/>
            <p:nvPr/>
          </p:nvSpPr>
          <p:spPr>
            <a:xfrm>
              <a:off x="1268478" y="4763111"/>
              <a:ext cx="3011130" cy="495108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9F430E5-E1A8-4BF7-A07F-38253107B525}"/>
                </a:ext>
              </a:extLst>
            </p:cNvPr>
            <p:cNvSpPr/>
            <p:nvPr/>
          </p:nvSpPr>
          <p:spPr>
            <a:xfrm>
              <a:off x="4039652" y="4763111"/>
              <a:ext cx="494777" cy="495108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784268-8A3C-451F-9919-61B28D949968}"/>
              </a:ext>
            </a:extLst>
          </p:cNvPr>
          <p:cNvGrpSpPr>
            <a:grpSpLocks/>
          </p:cNvGrpSpPr>
          <p:nvPr/>
        </p:nvGrpSpPr>
        <p:grpSpPr bwMode="auto">
          <a:xfrm>
            <a:off x="3116264" y="3028950"/>
            <a:ext cx="5653087" cy="742950"/>
            <a:chOff x="755652" y="4761470"/>
            <a:chExt cx="3780417" cy="4967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B03BEA-90D2-4905-9433-725FAB31A030}"/>
                </a:ext>
              </a:extLst>
            </p:cNvPr>
            <p:cNvSpPr/>
            <p:nvPr/>
          </p:nvSpPr>
          <p:spPr>
            <a:xfrm>
              <a:off x="755652" y="4763593"/>
              <a:ext cx="3523506" cy="494626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374199-A230-4404-85BB-788FFDCD16D4}"/>
                </a:ext>
              </a:extLst>
            </p:cNvPr>
            <p:cNvSpPr/>
            <p:nvPr/>
          </p:nvSpPr>
          <p:spPr>
            <a:xfrm>
              <a:off x="4039232" y="4761470"/>
              <a:ext cx="496837" cy="496749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C3E922D-35E5-42DE-9B8B-65E44687A9EA}"/>
              </a:ext>
            </a:extLst>
          </p:cNvPr>
          <p:cNvSpPr>
            <a:spLocks/>
          </p:cNvSpPr>
          <p:nvPr/>
        </p:nvSpPr>
        <p:spPr bwMode="auto">
          <a:xfrm>
            <a:off x="4502151" y="2216150"/>
            <a:ext cx="35607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/>
              <a:t>Camilla crossed the road </a:t>
            </a:r>
            <a:r>
              <a:rPr lang="en-GB" altLang="en-US" b="1">
                <a:solidFill>
                  <a:srgbClr val="0070C0"/>
                </a:solidFill>
              </a:rPr>
              <a:t>safely</a:t>
            </a:r>
            <a:r>
              <a:rPr lang="en-GB" altLang="en-US"/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F27E9F-8F93-4E62-B122-BF2AD4B03B2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84539" y="3978275"/>
            <a:ext cx="6300787" cy="742950"/>
            <a:chOff x="755652" y="4761470"/>
            <a:chExt cx="4215086" cy="49674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88ABAB-C151-4790-9AC6-87969B5B0956}"/>
                </a:ext>
              </a:extLst>
            </p:cNvPr>
            <p:cNvSpPr/>
            <p:nvPr/>
          </p:nvSpPr>
          <p:spPr>
            <a:xfrm>
              <a:off x="755652" y="4763593"/>
              <a:ext cx="4010120" cy="494626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CC62F15-290C-46AD-8B06-367954560428}"/>
                </a:ext>
              </a:extLst>
            </p:cNvPr>
            <p:cNvSpPr/>
            <p:nvPr/>
          </p:nvSpPr>
          <p:spPr>
            <a:xfrm>
              <a:off x="4473721" y="4761470"/>
              <a:ext cx="497017" cy="496749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9332FC-A6D0-4FF2-A64A-06FDF317DA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48676" y="1339851"/>
            <a:ext cx="1471613" cy="1922463"/>
            <a:chOff x="755650" y="3043857"/>
            <a:chExt cx="1471231" cy="192333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8090A6-06D6-45CA-887C-DA39E9877CBC}"/>
                </a:ext>
              </a:extLst>
            </p:cNvPr>
            <p:cNvSpPr/>
            <p:nvPr/>
          </p:nvSpPr>
          <p:spPr>
            <a:xfrm>
              <a:off x="755650" y="3493324"/>
              <a:ext cx="1466469" cy="1465926"/>
            </a:xfrm>
            <a:prstGeom prst="ellipse">
              <a:avLst/>
            </a:prstGeom>
            <a:solidFill>
              <a:srgbClr val="02A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01D3B4-5179-42FE-861D-2141CDEC0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72"/>
            <a:stretch/>
          </p:blipFill>
          <p:spPr>
            <a:xfrm>
              <a:off x="763888" y="3501081"/>
              <a:ext cx="1462993" cy="1466110"/>
            </a:xfrm>
            <a:prstGeom prst="ellipse">
              <a:avLst/>
            </a:prstGeom>
          </p:spPr>
        </p:pic>
        <p:pic>
          <p:nvPicPr>
            <p:cNvPr id="9237" name="Picture 10">
              <a:extLst>
                <a:ext uri="{FF2B5EF4-FFF2-40B4-BE49-F238E27FC236}">
                  <a16:creationId xmlns:a16="http://schemas.microsoft.com/office/drawing/2014/main" id="{9250FE79-A9BC-46C1-8454-BD0F49456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40"/>
            <a:stretch>
              <a:fillRect/>
            </a:stretch>
          </p:blipFill>
          <p:spPr bwMode="auto">
            <a:xfrm>
              <a:off x="763888" y="3043857"/>
              <a:ext cx="1462993" cy="860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43637DC-7503-4135-9E9D-C376DC62815B}"/>
              </a:ext>
            </a:extLst>
          </p:cNvPr>
          <p:cNvSpPr>
            <a:spLocks/>
          </p:cNvSpPr>
          <p:nvPr/>
        </p:nvSpPr>
        <p:spPr bwMode="auto">
          <a:xfrm>
            <a:off x="3600451" y="3141663"/>
            <a:ext cx="4987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r" eaLnBrk="1" hangingPunct="1"/>
            <a:r>
              <a:rPr lang="en-GB" altLang="en-US"/>
              <a:t>Saffie’s horse </a:t>
            </a:r>
            <a:r>
              <a:rPr lang="en-GB" altLang="en-US" b="1">
                <a:solidFill>
                  <a:srgbClr val="0070C0"/>
                </a:solidFill>
              </a:rPr>
              <a:t>bravely </a:t>
            </a:r>
            <a:r>
              <a:rPr lang="en-GB" altLang="en-US"/>
              <a:t>jumped over the hurdle.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06F8A6-9C3F-4BCC-B7A7-C4B7076A129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79650" y="2563814"/>
            <a:ext cx="1474788" cy="1487487"/>
            <a:chOff x="7069141" y="3531441"/>
            <a:chExt cx="1474944" cy="14875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54178C-46CB-4911-980A-0A9DE5DCAD2D}"/>
                </a:ext>
              </a:extLst>
            </p:cNvPr>
            <p:cNvSpPr/>
            <p:nvPr/>
          </p:nvSpPr>
          <p:spPr>
            <a:xfrm>
              <a:off x="7073905" y="3552079"/>
              <a:ext cx="1465417" cy="1466922"/>
            </a:xfrm>
            <a:prstGeom prst="ellipse">
              <a:avLst/>
            </a:prstGeom>
            <a:solidFill>
              <a:srgbClr val="02A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BDC9F3-9807-4F51-8909-ED247AEF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638" y="3531441"/>
              <a:ext cx="1470447" cy="1487560"/>
            </a:xfrm>
            <a:prstGeom prst="ellipse">
              <a:avLst/>
            </a:prstGeom>
          </p:spPr>
        </p:pic>
        <p:pic>
          <p:nvPicPr>
            <p:cNvPr id="9234" name="Picture 22">
              <a:extLst>
                <a:ext uri="{FF2B5EF4-FFF2-40B4-BE49-F238E27FC236}">
                  <a16:creationId xmlns:a16="http://schemas.microsoft.com/office/drawing/2014/main" id="{F1F90B30-3185-414C-92B5-31843FA72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71"/>
            <a:stretch>
              <a:fillRect/>
            </a:stretch>
          </p:blipFill>
          <p:spPr bwMode="auto">
            <a:xfrm>
              <a:off x="7069141" y="3531441"/>
              <a:ext cx="1470447" cy="77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3042B26-339D-4E32-B38F-6B08E8A69A5C}"/>
              </a:ext>
            </a:extLst>
          </p:cNvPr>
          <p:cNvSpPr>
            <a:spLocks/>
          </p:cNvSpPr>
          <p:nvPr/>
        </p:nvSpPr>
        <p:spPr bwMode="auto">
          <a:xfrm>
            <a:off x="3478213" y="4092576"/>
            <a:ext cx="5148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/>
              <a:t>The Moroccan man rode his camel </a:t>
            </a:r>
            <a:r>
              <a:rPr lang="en-GB" altLang="en-US" b="1">
                <a:solidFill>
                  <a:srgbClr val="0070C0"/>
                </a:solidFill>
              </a:rPr>
              <a:t>everywhere</a:t>
            </a:r>
            <a:r>
              <a:rPr lang="en-GB" altLang="en-US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E087EB-4D5E-4F45-BFEC-77D1BF21F8D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42325" y="3529014"/>
            <a:ext cx="1466850" cy="1468437"/>
            <a:chOff x="755650" y="4256481"/>
            <a:chExt cx="1466336" cy="146887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F7C33B-A4F4-4A3B-B160-EAA8EC895B45}"/>
                </a:ext>
              </a:extLst>
            </p:cNvPr>
            <p:cNvSpPr/>
            <p:nvPr/>
          </p:nvSpPr>
          <p:spPr>
            <a:xfrm>
              <a:off x="755650" y="4259657"/>
              <a:ext cx="1466336" cy="1465703"/>
            </a:xfrm>
            <a:prstGeom prst="ellipse">
              <a:avLst/>
            </a:prstGeom>
            <a:solidFill>
              <a:srgbClr val="02A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9231" name="Picture 32">
              <a:extLst>
                <a:ext uri="{FF2B5EF4-FFF2-40B4-BE49-F238E27FC236}">
                  <a16:creationId xmlns:a16="http://schemas.microsoft.com/office/drawing/2014/main" id="{C37FA41C-91C1-4D5E-A058-8A78093D9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4551" y="4256481"/>
              <a:ext cx="1368793" cy="1385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50BBAB6-40FD-4D82-BA44-78CD36AE0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5265738"/>
            <a:ext cx="5911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ctr" eaLnBrk="1" hangingPunct="1"/>
            <a:r>
              <a:rPr lang="en-GB" altLang="en-US"/>
              <a:t>Many adverbs end in –ly but </a:t>
            </a:r>
            <a:r>
              <a:rPr lang="en-GB" altLang="en-US" b="1"/>
              <a:t>not all of them</a:t>
            </a:r>
            <a:r>
              <a:rPr lang="en-GB" altLang="en-US"/>
              <a:t>. Similarly, not all words which end in –ly are adverbs.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8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A6D5514-1564-4FD4-AAEE-A4D1F73A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/>
              <a:t>Spot the Adverbs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F05B9D-F287-4D24-84C6-E557D77DA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393826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/>
              <a:t>Read the sentences below and spot the adverb that says how, why or when the verb was done.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208FED9-2A9B-407F-8896-7518C11F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9" y="2387600"/>
            <a:ext cx="644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Make sure you climb the ladder safely.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F7DDE2-79F2-4D25-9027-67167AC8E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4" y="3414713"/>
            <a:ext cx="547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Let’s go to the cinema today.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B3F7274-9448-4110-B49D-CFBF2C135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4440239"/>
            <a:ext cx="5226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Usually my parcels arrive on time.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F3FDB2E-8421-4C2C-9D02-484D45C49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5468938"/>
            <a:ext cx="580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She looked at her friend cautiously.</a:t>
            </a:r>
          </a:p>
        </p:txBody>
      </p:sp>
      <p:pic>
        <p:nvPicPr>
          <p:cNvPr id="11272" name="Picture 7">
            <a:extLst>
              <a:ext uri="{FF2B5EF4-FFF2-40B4-BE49-F238E27FC236}">
                <a16:creationId xmlns:a16="http://schemas.microsoft.com/office/drawing/2014/main" id="{A4505B59-CA32-4674-B1F0-9F258ECE9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9" y="2249488"/>
            <a:ext cx="6556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>
            <a:extLst>
              <a:ext uri="{FF2B5EF4-FFF2-40B4-BE49-F238E27FC236}">
                <a16:creationId xmlns:a16="http://schemas.microsoft.com/office/drawing/2014/main" id="{3485A1C6-445F-4DDF-A6DB-D372EAFE6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r="16017"/>
          <a:stretch>
            <a:fillRect/>
          </a:stretch>
        </p:blipFill>
        <p:spPr bwMode="auto">
          <a:xfrm>
            <a:off x="8356601" y="2768601"/>
            <a:ext cx="12811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>
            <a:extLst>
              <a:ext uri="{FF2B5EF4-FFF2-40B4-BE49-F238E27FC236}">
                <a16:creationId xmlns:a16="http://schemas.microsoft.com/office/drawing/2014/main" id="{399427D9-7742-4B11-B419-14BEBF7D9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6" y="4086226"/>
            <a:ext cx="9255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>
            <a:extLst>
              <a:ext uri="{FF2B5EF4-FFF2-40B4-BE49-F238E27FC236}">
                <a16:creationId xmlns:a16="http://schemas.microsoft.com/office/drawing/2014/main" id="{601DDEED-1BD8-43C1-A266-72E990981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6" y="4740276"/>
            <a:ext cx="10382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4C3F4E71-D023-4A7C-9247-A3B00BF2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9" y="2387600"/>
            <a:ext cx="644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Make sure you climb the ladder </a:t>
            </a:r>
            <a:r>
              <a:rPr lang="en-GB" altLang="en-US" sz="2000" b="1" dirty="0">
                <a:solidFill>
                  <a:schemeClr val="accent4"/>
                </a:solidFill>
              </a:rPr>
              <a:t>safely</a:t>
            </a:r>
            <a:r>
              <a:rPr lang="en-GB" alt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2E136F5-D896-41F6-9D19-3E686D20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4" y="3414713"/>
            <a:ext cx="547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Let’s go to the cinema </a:t>
            </a:r>
            <a:r>
              <a:rPr lang="en-GB" altLang="en-US" sz="2000" b="1" dirty="0">
                <a:solidFill>
                  <a:schemeClr val="accent4"/>
                </a:solidFill>
              </a:rPr>
              <a:t>today</a:t>
            </a:r>
            <a:r>
              <a:rPr lang="en-GB" alt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1AF6939-CAE5-401A-9CF5-5940B6FB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4440239"/>
            <a:ext cx="5226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2000" b="1" dirty="0">
                <a:solidFill>
                  <a:schemeClr val="accent4"/>
                </a:solidFill>
              </a:rPr>
              <a:t>Usually</a:t>
            </a:r>
            <a:r>
              <a:rPr lang="en-GB" altLang="en-US" sz="2000" dirty="0">
                <a:solidFill>
                  <a:schemeClr val="accent4"/>
                </a:solidFill>
              </a:rPr>
              <a:t> </a:t>
            </a:r>
            <a:r>
              <a:rPr lang="en-GB" altLang="en-US" sz="2000" dirty="0">
                <a:solidFill>
                  <a:schemeClr val="tx1"/>
                </a:solidFill>
              </a:rPr>
              <a:t>my parcels arrive on time.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A63F052-09A8-4A30-82D5-85B397859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5468938"/>
            <a:ext cx="580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She looked at her friend </a:t>
            </a:r>
            <a:r>
              <a:rPr lang="en-GB" altLang="en-US" sz="2000" b="1" dirty="0">
                <a:solidFill>
                  <a:schemeClr val="accent4"/>
                </a:solidFill>
              </a:rPr>
              <a:t>cautiously</a:t>
            </a:r>
            <a:r>
              <a:rPr lang="en-GB" alt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4AB10AA7-7A1F-4948-BA05-C598FB42E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1392239"/>
            <a:ext cx="7745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Did you notice that not all of the adverbs ended in –ly?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0AA60D4B-06C2-454E-9901-AF096B035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/>
              <a:t>Where Is Everything?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9D45AC9-9676-4D73-A538-C109BED66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258888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ctr" eaLnBrk="1" hangingPunct="1"/>
            <a:r>
              <a:rPr lang="en-GB" altLang="en-US"/>
              <a:t>Look at this bedroom scene. Talk to your partner and describe</a:t>
            </a:r>
            <a:br>
              <a:rPr lang="en-GB" altLang="en-US"/>
            </a:br>
            <a:r>
              <a:rPr lang="en-GB" altLang="en-US" b="1">
                <a:solidFill>
                  <a:srgbClr val="0070C0"/>
                </a:solidFill>
              </a:rPr>
              <a:t>where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everything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is</a:t>
            </a:r>
            <a:r>
              <a:rPr lang="en-GB" altLang="en-US"/>
              <a:t>.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3969F8C6-1B81-4A8E-B3F7-671E2564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035176"/>
            <a:ext cx="5875338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9FF7158-7AE8-4485-9FE3-69C8E4FE5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/>
              <a:t>Where Is Everything?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163FB5B4-C5A7-4AEB-A465-E0A15928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258888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ctr" eaLnBrk="1" hangingPunct="1"/>
            <a:r>
              <a:rPr lang="en-GB" altLang="en-US"/>
              <a:t>Look at this bedroom scene. Talk to your partner and describe</a:t>
            </a:r>
            <a:br>
              <a:rPr lang="en-GB" altLang="en-US"/>
            </a:br>
            <a:r>
              <a:rPr lang="en-GB" altLang="en-US" b="1">
                <a:solidFill>
                  <a:srgbClr val="0070C0"/>
                </a:solidFill>
              </a:rPr>
              <a:t>where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everything</a:t>
            </a:r>
            <a:r>
              <a:rPr lang="en-GB" altLang="en-US"/>
              <a:t> </a:t>
            </a:r>
            <a:r>
              <a:rPr lang="en-GB" altLang="en-US" b="1">
                <a:solidFill>
                  <a:srgbClr val="0070C0"/>
                </a:solidFill>
              </a:rPr>
              <a:t>is</a:t>
            </a:r>
            <a:r>
              <a:rPr lang="en-GB" altLang="en-US"/>
              <a:t>.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F900E695-1DDC-48E9-8167-B8D5F8AC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035176"/>
            <a:ext cx="5875338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">
            <a:extLst>
              <a:ext uri="{FF2B5EF4-FFF2-40B4-BE49-F238E27FC236}">
                <a16:creationId xmlns:a16="http://schemas.microsoft.com/office/drawing/2014/main" id="{8A6F1F72-826A-459A-9DA9-B3DD5C57B206}"/>
              </a:ext>
            </a:extLst>
          </p:cNvPr>
          <p:cNvSpPr/>
          <p:nvPr/>
        </p:nvSpPr>
        <p:spPr>
          <a:xfrm>
            <a:off x="3575051" y="4895851"/>
            <a:ext cx="485775" cy="485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B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BAF00"/>
                </a:solidFill>
              </a:rPr>
              <a:t>1</a:t>
            </a:r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id="{336ABB00-4064-4DD2-9F0C-3AF3F64B3D97}"/>
              </a:ext>
            </a:extLst>
          </p:cNvPr>
          <p:cNvSpPr/>
          <p:nvPr/>
        </p:nvSpPr>
        <p:spPr>
          <a:xfrm>
            <a:off x="5848351" y="3048001"/>
            <a:ext cx="485775" cy="485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B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BAF00"/>
                </a:solidFill>
              </a:rPr>
              <a:t>2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3689B652-3A08-4CCA-9446-8F849D4B2277}"/>
              </a:ext>
            </a:extLst>
          </p:cNvPr>
          <p:cNvSpPr/>
          <p:nvPr/>
        </p:nvSpPr>
        <p:spPr>
          <a:xfrm>
            <a:off x="6721476" y="3995739"/>
            <a:ext cx="487363" cy="485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B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BAF00"/>
                </a:solidFill>
              </a:rPr>
              <a:t>3</a:t>
            </a:r>
          </a:p>
        </p:txBody>
      </p:sp>
      <p:sp>
        <p:nvSpPr>
          <p:cNvPr id="11" name="4">
            <a:extLst>
              <a:ext uri="{FF2B5EF4-FFF2-40B4-BE49-F238E27FC236}">
                <a16:creationId xmlns:a16="http://schemas.microsoft.com/office/drawing/2014/main" id="{7A657965-F4E2-4CB8-A0F4-676127BC25FC}"/>
              </a:ext>
            </a:extLst>
          </p:cNvPr>
          <p:cNvSpPr/>
          <p:nvPr/>
        </p:nvSpPr>
        <p:spPr>
          <a:xfrm>
            <a:off x="8482014" y="4564064"/>
            <a:ext cx="485775" cy="485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B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BAF00"/>
                </a:solidFill>
              </a:rPr>
              <a:t>4</a:t>
            </a:r>
          </a:p>
        </p:txBody>
      </p:sp>
      <p:grpSp>
        <p:nvGrpSpPr>
          <p:cNvPr id="18" name="Next to">
            <a:extLst>
              <a:ext uri="{FF2B5EF4-FFF2-40B4-BE49-F238E27FC236}">
                <a16:creationId xmlns:a16="http://schemas.microsoft.com/office/drawing/2014/main" id="{F20EB17E-2F5A-4FA7-BF99-CE994D44800C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4895850"/>
            <a:ext cx="2535238" cy="927100"/>
            <a:chOff x="2050721" y="4895594"/>
            <a:chExt cx="2535962" cy="9267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265D55-1570-411E-B600-28A3B86B8234}"/>
                </a:ext>
              </a:extLst>
            </p:cNvPr>
            <p:cNvSpPr/>
            <p:nvPr/>
          </p:nvSpPr>
          <p:spPr>
            <a:xfrm>
              <a:off x="2400071" y="5138392"/>
              <a:ext cx="2186612" cy="683960"/>
            </a:xfrm>
            <a:prstGeom prst="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The phone is </a:t>
              </a:r>
              <a:r>
                <a:rPr lang="en-GB" b="1" dirty="0">
                  <a:solidFill>
                    <a:schemeClr val="tx1"/>
                  </a:solidFill>
                </a:rPr>
                <a:t>next to</a:t>
              </a:r>
              <a:r>
                <a:rPr lang="en-GB" dirty="0">
                  <a:solidFill>
                    <a:schemeClr val="tx1"/>
                  </a:solidFill>
                </a:rPr>
                <a:t> the bed.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09D660-AF1D-49BD-B945-81C23830CDA0}"/>
                </a:ext>
              </a:extLst>
            </p:cNvPr>
            <p:cNvSpPr/>
            <p:nvPr/>
          </p:nvSpPr>
          <p:spPr>
            <a:xfrm>
              <a:off x="2050721" y="4895594"/>
              <a:ext cx="485914" cy="4855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rgbClr val="FBAF00"/>
                  </a:solidFill>
                </a:rPr>
                <a:t>×</a:t>
              </a:r>
            </a:p>
          </p:txBody>
        </p:sp>
      </p:grpSp>
      <p:grpSp>
        <p:nvGrpSpPr>
          <p:cNvPr id="24" name="In front of">
            <a:extLst>
              <a:ext uri="{FF2B5EF4-FFF2-40B4-BE49-F238E27FC236}">
                <a16:creationId xmlns:a16="http://schemas.microsoft.com/office/drawing/2014/main" id="{6F21F6AF-DECD-49EF-A6AA-AB3C4483246A}"/>
              </a:ext>
            </a:extLst>
          </p:cNvPr>
          <p:cNvGrpSpPr>
            <a:grpSpLocks/>
          </p:cNvGrpSpPr>
          <p:nvPr/>
        </p:nvGrpSpPr>
        <p:grpSpPr bwMode="auto">
          <a:xfrm>
            <a:off x="3443289" y="3048001"/>
            <a:ext cx="2890837" cy="809625"/>
            <a:chOff x="1919416" y="3043585"/>
            <a:chExt cx="2890835" cy="8094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8B2914-F234-41E6-B658-AAFA3820CFAA}"/>
                </a:ext>
              </a:extLst>
            </p:cNvPr>
            <p:cNvSpPr/>
            <p:nvPr/>
          </p:nvSpPr>
          <p:spPr>
            <a:xfrm>
              <a:off x="1919416" y="3168963"/>
              <a:ext cx="2647948" cy="684023"/>
            </a:xfrm>
            <a:prstGeom prst="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24000"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The lamp is </a:t>
              </a:r>
              <a:r>
                <a:rPr lang="en-GB" b="1" dirty="0">
                  <a:solidFill>
                    <a:schemeClr val="tx1"/>
                  </a:solidFill>
                </a:rPr>
                <a:t>in front of </a:t>
              </a:r>
              <a:r>
                <a:rPr lang="en-GB" dirty="0">
                  <a:solidFill>
                    <a:schemeClr val="tx1"/>
                  </a:solidFill>
                </a:rPr>
                <a:t>the window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AD7D72-0155-417C-9F5C-FBAD9B2F2D6D}"/>
                </a:ext>
              </a:extLst>
            </p:cNvPr>
            <p:cNvSpPr/>
            <p:nvPr/>
          </p:nvSpPr>
          <p:spPr>
            <a:xfrm>
              <a:off x="4324476" y="3043585"/>
              <a:ext cx="485775" cy="4856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rgbClr val="FBAF00"/>
                  </a:solidFill>
                </a:rPr>
                <a:t>×</a:t>
              </a:r>
            </a:p>
          </p:txBody>
        </p:sp>
      </p:grpSp>
      <p:grpSp>
        <p:nvGrpSpPr>
          <p:cNvPr id="25" name="Under">
            <a:extLst>
              <a:ext uri="{FF2B5EF4-FFF2-40B4-BE49-F238E27FC236}">
                <a16:creationId xmlns:a16="http://schemas.microsoft.com/office/drawing/2014/main" id="{4A9ABFFC-7485-451A-9747-E1DF9DF12CA9}"/>
              </a:ext>
            </a:extLst>
          </p:cNvPr>
          <p:cNvGrpSpPr>
            <a:grpSpLocks/>
          </p:cNvGrpSpPr>
          <p:nvPr/>
        </p:nvGrpSpPr>
        <p:grpSpPr bwMode="auto">
          <a:xfrm>
            <a:off x="4475164" y="3984626"/>
            <a:ext cx="2733675" cy="842963"/>
            <a:chOff x="2950843" y="3995349"/>
            <a:chExt cx="2733264" cy="8423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CCFD29-D362-4145-B098-338D5F3F2F96}"/>
                </a:ext>
              </a:extLst>
            </p:cNvPr>
            <p:cNvSpPr/>
            <p:nvPr/>
          </p:nvSpPr>
          <p:spPr>
            <a:xfrm>
              <a:off x="2950843" y="4153978"/>
              <a:ext cx="2409463" cy="683691"/>
            </a:xfrm>
            <a:prstGeom prst="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24000"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The desk is </a:t>
              </a:r>
              <a:r>
                <a:rPr lang="en-GB" b="1" dirty="0">
                  <a:solidFill>
                    <a:schemeClr val="tx1"/>
                  </a:solidFill>
                </a:rPr>
                <a:t>under</a:t>
              </a:r>
              <a:r>
                <a:rPr lang="en-GB" dirty="0">
                  <a:solidFill>
                    <a:schemeClr val="tx1"/>
                  </a:solidFill>
                </a:rPr>
                <a:t> the window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68DDF9-9BFF-4186-8530-C5680D6C71EA}"/>
                </a:ext>
              </a:extLst>
            </p:cNvPr>
            <p:cNvSpPr/>
            <p:nvPr/>
          </p:nvSpPr>
          <p:spPr>
            <a:xfrm>
              <a:off x="5198405" y="3995349"/>
              <a:ext cx="485702" cy="4854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rgbClr val="FBAF00"/>
                  </a:solidFill>
                </a:rPr>
                <a:t>×</a:t>
              </a:r>
            </a:p>
          </p:txBody>
        </p:sp>
      </p:grpSp>
      <p:grpSp>
        <p:nvGrpSpPr>
          <p:cNvPr id="26" name="On">
            <a:extLst>
              <a:ext uri="{FF2B5EF4-FFF2-40B4-BE49-F238E27FC236}">
                <a16:creationId xmlns:a16="http://schemas.microsoft.com/office/drawing/2014/main" id="{1D680061-A707-4B4E-96BD-4892D4504B3A}"/>
              </a:ext>
            </a:extLst>
          </p:cNvPr>
          <p:cNvGrpSpPr>
            <a:grpSpLocks/>
          </p:cNvGrpSpPr>
          <p:nvPr/>
        </p:nvGrpSpPr>
        <p:grpSpPr bwMode="auto">
          <a:xfrm>
            <a:off x="6380164" y="4557713"/>
            <a:ext cx="2587625" cy="1009650"/>
            <a:chOff x="4855926" y="4569195"/>
            <a:chExt cx="2588416" cy="10097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C48403-4859-446F-821B-D9CE7CF23E5B}"/>
                </a:ext>
              </a:extLst>
            </p:cNvPr>
            <p:cNvSpPr/>
            <p:nvPr/>
          </p:nvSpPr>
          <p:spPr>
            <a:xfrm>
              <a:off x="4855926" y="4894678"/>
              <a:ext cx="2408973" cy="684310"/>
            </a:xfrm>
            <a:prstGeom prst="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24000"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The guitar is </a:t>
              </a:r>
              <a:r>
                <a:rPr lang="en-GB" b="1" dirty="0">
                  <a:solidFill>
                    <a:schemeClr val="tx1"/>
                  </a:solidFill>
                </a:rPr>
                <a:t>on</a:t>
              </a:r>
              <a:r>
                <a:rPr lang="en-GB" dirty="0">
                  <a:solidFill>
                    <a:schemeClr val="tx1"/>
                  </a:solidFill>
                </a:rPr>
                <a:t> the chair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C778B8-FC06-48AC-B8DB-FB29A4307FB6}"/>
                </a:ext>
              </a:extLst>
            </p:cNvPr>
            <p:cNvSpPr/>
            <p:nvPr/>
          </p:nvSpPr>
          <p:spPr>
            <a:xfrm>
              <a:off x="6958419" y="4569195"/>
              <a:ext cx="485923" cy="4858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B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rgbClr val="FBAF00"/>
                  </a:solidFill>
                </a:rPr>
                <a:t>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E2B87EA4-6594-495F-B529-DD3B2EBC5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/>
              <a:t>Preposition Mind Map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1B9E3569-F011-4A18-83AB-5D7F5870C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3620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algn="ctr" eaLnBrk="1" hangingPunct="1"/>
            <a:r>
              <a:rPr lang="en-GB" altLang="en-US"/>
              <a:t>How many different words or phrases (</a:t>
            </a:r>
            <a:r>
              <a:rPr lang="en-GB" altLang="en-US" b="1">
                <a:solidFill>
                  <a:srgbClr val="0070C0"/>
                </a:solidFill>
              </a:rPr>
              <a:t>prepositions</a:t>
            </a:r>
            <a:r>
              <a:rPr lang="en-GB" altLang="en-US"/>
              <a:t>) can you think of to describe </a:t>
            </a:r>
            <a:r>
              <a:rPr lang="en-GB" altLang="en-US" b="1">
                <a:solidFill>
                  <a:srgbClr val="E6007E"/>
                </a:solidFill>
              </a:rPr>
              <a:t>time</a:t>
            </a:r>
            <a:r>
              <a:rPr lang="en-GB" altLang="en-US"/>
              <a:t>, </a:t>
            </a:r>
            <a:r>
              <a:rPr lang="en-GB" altLang="en-US" b="1">
                <a:solidFill>
                  <a:srgbClr val="E6007E"/>
                </a:solidFill>
              </a:rPr>
              <a:t>place</a:t>
            </a:r>
            <a:r>
              <a:rPr lang="en-GB" altLang="en-US"/>
              <a:t> or </a:t>
            </a:r>
            <a:r>
              <a:rPr lang="en-GB" altLang="en-US" b="1">
                <a:solidFill>
                  <a:srgbClr val="E6007E"/>
                </a:solidFill>
              </a:rPr>
              <a:t>movement</a:t>
            </a:r>
            <a:r>
              <a:rPr lang="en-GB" altLang="en-US"/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6FFEE-1DBB-4E0D-BC7E-6C9E9F1E9260}"/>
              </a:ext>
            </a:extLst>
          </p:cNvPr>
          <p:cNvCxnSpPr/>
          <p:nvPr/>
        </p:nvCxnSpPr>
        <p:spPr>
          <a:xfrm flipV="1">
            <a:off x="6880226" y="2667000"/>
            <a:ext cx="530225" cy="922338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184D707-3EB9-4D43-A8EE-7EA6AD285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2190750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under</a:t>
            </a:r>
            <a:endParaRPr lang="en-GB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8DCF9C-4972-400E-927A-F2AF4843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4" y="22812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before</a:t>
            </a: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13ECB3-E4A1-47A4-B617-A141E5A62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6" y="2759075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at six o’clock</a:t>
            </a:r>
            <a:endParaRPr lang="en-GB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79C309-E761-406F-AAE5-1C9B31A4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025" y="344963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after</a:t>
            </a:r>
            <a:endParaRPr lang="en-GB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C81C97-A430-4401-8091-EA1F7298B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275" y="4025900"/>
            <a:ext cx="94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toward</a:t>
            </a:r>
            <a:endParaRPr lang="en-GB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774D0-56B9-45A1-9A6E-B965A5ACF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8076" y="4646613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in</a:t>
            </a:r>
            <a:endParaRPr lang="en-GB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14663B-C9CF-4EB1-BD43-15E924084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9" y="5265738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above</a:t>
            </a:r>
            <a:endParaRPr lang="en-GB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88F562-34E0-4186-99B8-177B52756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553085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with</a:t>
            </a:r>
            <a:endParaRPr lang="en-GB" alt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1370B8-C2F7-485D-80D1-C55B2C78C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5346700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off</a:t>
            </a:r>
            <a:endParaRPr lang="en-GB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D33C12-5DEA-4C15-A585-65AE222D2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9" y="5626100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during</a:t>
            </a:r>
            <a:endParaRPr lang="en-GB" alt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2A2836-05A0-44FC-97C0-35673312E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9" y="5353050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beside</a:t>
            </a:r>
            <a:endParaRPr lang="en-GB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33F6AA-C781-4C9A-A50C-60842A9F5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6" y="4887913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above</a:t>
            </a:r>
            <a:endParaRPr lang="en-GB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7983BE-A29B-400C-8827-1F4A54E9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4237038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on</a:t>
            </a:r>
            <a:endParaRPr lang="en-GB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D082C1-92AB-4334-BAEB-6272A03D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3419475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through</a:t>
            </a:r>
            <a:endParaRPr lang="en-GB" alt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84F98F-E13D-41A8-BCFB-D69831BCE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1" y="2693988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below</a:t>
            </a:r>
            <a:endParaRPr lang="en-GB" alt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B7ABB5-AB27-460F-BD2C-07F50343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9" y="2281238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pitchFamily="2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70C0"/>
                </a:solidFill>
              </a:rPr>
              <a:t>across</a:t>
            </a:r>
            <a:endParaRPr lang="en-GB" alt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96F333-7F63-4119-81E0-9777DA6DD69A}"/>
              </a:ext>
            </a:extLst>
          </p:cNvPr>
          <p:cNvCxnSpPr/>
          <p:nvPr/>
        </p:nvCxnSpPr>
        <p:spPr>
          <a:xfrm flipV="1">
            <a:off x="7326313" y="3127376"/>
            <a:ext cx="842962" cy="796925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B87B43-98E3-4ABA-9D16-9921E817B2E6}"/>
              </a:ext>
            </a:extLst>
          </p:cNvPr>
          <p:cNvCxnSpPr/>
          <p:nvPr/>
        </p:nvCxnSpPr>
        <p:spPr>
          <a:xfrm flipV="1">
            <a:off x="7391401" y="3756026"/>
            <a:ext cx="1044575" cy="417513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DBB513-4C37-43E5-B5F0-F7F1DCAE2159}"/>
              </a:ext>
            </a:extLst>
          </p:cNvPr>
          <p:cNvCxnSpPr/>
          <p:nvPr/>
        </p:nvCxnSpPr>
        <p:spPr>
          <a:xfrm flipV="1">
            <a:off x="7410451" y="4244975"/>
            <a:ext cx="1179513" cy="114300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27874B-1EFD-4EA9-A73C-878649C2FDA4}"/>
              </a:ext>
            </a:extLst>
          </p:cNvPr>
          <p:cNvCxnSpPr/>
          <p:nvPr/>
        </p:nvCxnSpPr>
        <p:spPr>
          <a:xfrm>
            <a:off x="7321551" y="4460876"/>
            <a:ext cx="1268413" cy="384175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3C0474-B536-4982-91E6-74C6CF27C20F}"/>
              </a:ext>
            </a:extLst>
          </p:cNvPr>
          <p:cNvCxnSpPr/>
          <p:nvPr/>
        </p:nvCxnSpPr>
        <p:spPr>
          <a:xfrm>
            <a:off x="7172326" y="4506913"/>
            <a:ext cx="1020763" cy="749300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D271F37-4D10-4EB2-A219-06D329D2C134}"/>
              </a:ext>
            </a:extLst>
          </p:cNvPr>
          <p:cNvCxnSpPr/>
          <p:nvPr/>
        </p:nvCxnSpPr>
        <p:spPr>
          <a:xfrm>
            <a:off x="6810375" y="4522788"/>
            <a:ext cx="730250" cy="927100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F857671-7B37-4C7F-84E0-D3858D130B38}"/>
              </a:ext>
            </a:extLst>
          </p:cNvPr>
          <p:cNvCxnSpPr/>
          <p:nvPr/>
        </p:nvCxnSpPr>
        <p:spPr>
          <a:xfrm>
            <a:off x="6475413" y="4554538"/>
            <a:ext cx="150812" cy="711200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79592B-FC11-498C-B215-B3BDF3124CC3}"/>
              </a:ext>
            </a:extLst>
          </p:cNvPr>
          <p:cNvCxnSpPr/>
          <p:nvPr/>
        </p:nvCxnSpPr>
        <p:spPr>
          <a:xfrm flipH="1">
            <a:off x="5649913" y="4600576"/>
            <a:ext cx="120650" cy="930275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E9831E6-2541-4B7F-827C-45419000ED25}"/>
              </a:ext>
            </a:extLst>
          </p:cNvPr>
          <p:cNvCxnSpPr/>
          <p:nvPr/>
        </p:nvCxnSpPr>
        <p:spPr>
          <a:xfrm flipH="1">
            <a:off x="4711700" y="4460876"/>
            <a:ext cx="446088" cy="804863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C3E6ED-CC52-40BD-B3AE-B017C8846178}"/>
              </a:ext>
            </a:extLst>
          </p:cNvPr>
          <p:cNvCxnSpPr/>
          <p:nvPr/>
        </p:nvCxnSpPr>
        <p:spPr>
          <a:xfrm flipH="1">
            <a:off x="3940175" y="4211638"/>
            <a:ext cx="744538" cy="652462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1312DC-2BA3-4AB9-8AAF-DD7DF542A713}"/>
              </a:ext>
            </a:extLst>
          </p:cNvPr>
          <p:cNvCxnSpPr/>
          <p:nvPr/>
        </p:nvCxnSpPr>
        <p:spPr>
          <a:xfrm flipH="1">
            <a:off x="3530601" y="4094164"/>
            <a:ext cx="1077913" cy="325437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514006F-E9D9-4AD6-A0AE-64A5D19B16A7}"/>
              </a:ext>
            </a:extLst>
          </p:cNvPr>
          <p:cNvCxnSpPr>
            <a:endCxn id="28" idx="3"/>
          </p:cNvCxnSpPr>
          <p:nvPr/>
        </p:nvCxnSpPr>
        <p:spPr>
          <a:xfrm flipH="1" flipV="1">
            <a:off x="3779264" y="3604141"/>
            <a:ext cx="1013401" cy="255072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D81BDC-3286-471C-8A4E-0E3A064B3EF1}"/>
              </a:ext>
            </a:extLst>
          </p:cNvPr>
          <p:cNvCxnSpPr/>
          <p:nvPr/>
        </p:nvCxnSpPr>
        <p:spPr>
          <a:xfrm flipH="1" flipV="1">
            <a:off x="4191000" y="3038475"/>
            <a:ext cx="966788" cy="496888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D69C06-4391-4AA1-8E71-5A3F4E999299}"/>
              </a:ext>
            </a:extLst>
          </p:cNvPr>
          <p:cNvCxnSpPr>
            <a:endCxn id="30" idx="2"/>
          </p:cNvCxnSpPr>
          <p:nvPr/>
        </p:nvCxnSpPr>
        <p:spPr>
          <a:xfrm flipH="1" flipV="1">
            <a:off x="4898118" y="2650570"/>
            <a:ext cx="540658" cy="714930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EFC48C4-03A0-4282-8485-D86826AC2B67}"/>
              </a:ext>
            </a:extLst>
          </p:cNvPr>
          <p:cNvCxnSpPr/>
          <p:nvPr/>
        </p:nvCxnSpPr>
        <p:spPr>
          <a:xfrm flipV="1">
            <a:off x="6019801" y="2562225"/>
            <a:ext cx="136525" cy="725488"/>
          </a:xfrm>
          <a:prstGeom prst="line">
            <a:avLst/>
          </a:prstGeom>
          <a:ln w="28575">
            <a:solidFill>
              <a:srgbClr val="E6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00" name="Group 8">
            <a:extLst>
              <a:ext uri="{FF2B5EF4-FFF2-40B4-BE49-F238E27FC236}">
                <a16:creationId xmlns:a16="http://schemas.microsoft.com/office/drawing/2014/main" id="{FEFC5DA7-4EFF-4E43-A76A-944493D32F5D}"/>
              </a:ext>
            </a:extLst>
          </p:cNvPr>
          <p:cNvGrpSpPr>
            <a:grpSpLocks/>
          </p:cNvGrpSpPr>
          <p:nvPr/>
        </p:nvGrpSpPr>
        <p:grpSpPr bwMode="auto">
          <a:xfrm>
            <a:off x="4327526" y="3001963"/>
            <a:ext cx="3527425" cy="1801812"/>
            <a:chOff x="2567940" y="3062978"/>
            <a:chExt cx="3528060" cy="1801773"/>
          </a:xfrm>
        </p:grpSpPr>
        <p:pic>
          <p:nvPicPr>
            <p:cNvPr id="11301" name="Picture 7">
              <a:extLst>
                <a:ext uri="{FF2B5EF4-FFF2-40B4-BE49-F238E27FC236}">
                  <a16:creationId xmlns:a16="http://schemas.microsoft.com/office/drawing/2014/main" id="{0B8256EE-4117-415B-AAEF-553D033B3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940" y="3062978"/>
              <a:ext cx="3528060" cy="180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2" name="Title 20">
              <a:extLst>
                <a:ext uri="{FF2B5EF4-FFF2-40B4-BE49-F238E27FC236}">
                  <a16:creationId xmlns:a16="http://schemas.microsoft.com/office/drawing/2014/main" id="{78CC598B-0566-4C24-A96E-6906A9A09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757" y="3816455"/>
              <a:ext cx="2638426" cy="542185"/>
            </a:xfrm>
            <a:prstGeom prst="roundRect">
              <a:avLst>
                <a:gd name="adj" fmla="val 9639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000" tIns="72000" rIns="36000" bIns="72000" anchor="ctr" anchorCtr="1"/>
            <a:lstStyle>
              <a:lvl1pPr>
                <a:defRPr>
                  <a:solidFill>
                    <a:schemeClr val="tx1"/>
                  </a:solidFill>
                  <a:latin typeface="Twinkl" panose="020B0604020202020204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anose="020B0604020202020204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anose="020B0604020202020204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anose="020B0604020202020204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anose="020B0604020202020204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B0604020202020204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B0604020202020204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B0604020202020204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anose="020B0604020202020204" pitchFamily="2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en-US" sz="2800" b="1">
                  <a:solidFill>
                    <a:srgbClr val="1C1C1C"/>
                  </a:solidFill>
                  <a:latin typeface="Twinkl SemiBold" pitchFamily="2" charset="0"/>
                </a:rPr>
                <a:t>Prepositions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2699-2DFD-4614-87DB-EEF96751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that we’ve had a quick recap…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Can you complete your activity mat?</a:t>
            </a:r>
          </a:p>
        </p:txBody>
      </p:sp>
    </p:spTree>
    <p:extLst>
      <p:ext uri="{BB962C8B-B14F-4D97-AF65-F5344CB8AC3E}">
        <p14:creationId xmlns:p14="http://schemas.microsoft.com/office/powerpoint/2010/main" val="287794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5311-1C49-4500-9CD9-9145F24B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 the next 2 days we are going to be revising and practising our Year 3 Grammar skills.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Each day, we will go over the skills in our </a:t>
            </a:r>
            <a:r>
              <a:rPr lang="en-GB" dirty="0" err="1"/>
              <a:t>Powerpoint</a:t>
            </a:r>
            <a:r>
              <a:rPr lang="en-GB" dirty="0"/>
              <a:t> and then you will have a mixed bag of grammar questions to answer as your activity.</a:t>
            </a:r>
          </a:p>
        </p:txBody>
      </p:sp>
    </p:spTree>
    <p:extLst>
      <p:ext uri="{BB962C8B-B14F-4D97-AF65-F5344CB8AC3E}">
        <p14:creationId xmlns:p14="http://schemas.microsoft.com/office/powerpoint/2010/main" val="56959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B4F2-318F-44B4-BDCA-87AE43A5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786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3 Spellings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week I would like you to practise these</a:t>
            </a:r>
            <a:br>
              <a:rPr lang="en-GB" dirty="0"/>
            </a:br>
            <a:r>
              <a:rPr lang="en-GB" dirty="0"/>
              <a:t>10 spellings.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Let’s explore a few in more detail.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5C1F5C-1253-41D3-8E69-5F5053470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112115"/>
              </p:ext>
            </p:extLst>
          </p:nvPr>
        </p:nvGraphicFramePr>
        <p:xfrm>
          <a:off x="3452427" y="2069072"/>
          <a:ext cx="512340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3402">
                  <a:extLst>
                    <a:ext uri="{9D8B030D-6E8A-4147-A177-3AD203B41FA5}">
                      <a16:colId xmlns:a16="http://schemas.microsoft.com/office/drawing/2014/main" val="3801131522"/>
                    </a:ext>
                  </a:extLst>
                </a:gridCol>
              </a:tblGrid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Year 3 statutory spelling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6521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believe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62631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687236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18810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remember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635734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circle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94027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62345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gym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57793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naughty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21750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  <a:r>
                        <a:rPr lang="en-GB"/>
                        <a:t>otatoes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28742"/>
                  </a:ext>
                </a:extLst>
              </a:tr>
              <a:tr h="294525">
                <a:tc>
                  <a:txBody>
                    <a:bodyPr/>
                    <a:lstStyle/>
                    <a:p>
                      <a:r>
                        <a:rPr lang="en-GB" dirty="0"/>
                        <a:t>breathe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97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65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>
            <a:extLst>
              <a:ext uri="{FF2B5EF4-FFF2-40B4-BE49-F238E27FC236}">
                <a16:creationId xmlns:a16="http://schemas.microsoft.com/office/drawing/2014/main" id="{E98EA840-C69E-4936-9C27-21965908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37" y="1446573"/>
            <a:ext cx="13192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on the word to see the meaning</a:t>
            </a:r>
          </a:p>
        </p:txBody>
      </p:sp>
      <p:sp>
        <p:nvSpPr>
          <p:cNvPr id="4" name="Word">
            <a:extLst>
              <a:ext uri="{FF2B5EF4-FFF2-40B4-BE49-F238E27FC236}">
                <a16:creationId xmlns:a16="http://schemas.microsoft.com/office/drawing/2014/main" id="{FFB37F4E-39E1-4915-B0F8-7EC67E3B3312}"/>
              </a:ext>
            </a:extLst>
          </p:cNvPr>
          <p:cNvSpPr/>
          <p:nvPr/>
        </p:nvSpPr>
        <p:spPr>
          <a:xfrm>
            <a:off x="3997325" y="915194"/>
            <a:ext cx="4197350" cy="92233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F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GB" sz="3600" b="1" dirty="0"/>
              <a:t>believe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69F85D-14D1-413F-A16C-0043A432DCB4}"/>
              </a:ext>
            </a:extLst>
          </p:cNvPr>
          <p:cNvSpPr/>
          <p:nvPr/>
        </p:nvSpPr>
        <p:spPr>
          <a:xfrm>
            <a:off x="3997324" y="1837531"/>
            <a:ext cx="4197350" cy="1184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GB" b="1" dirty="0"/>
              <a:t>Syllables: </a:t>
            </a:r>
            <a:r>
              <a:rPr lang="en-GB" dirty="0"/>
              <a:t>2 </a:t>
            </a:r>
            <a:r>
              <a:rPr lang="en-GB" sz="1200" dirty="0"/>
              <a:t>(be-</a:t>
            </a:r>
            <a:r>
              <a:rPr lang="en-GB" sz="1200" dirty="0" err="1"/>
              <a:t>lieve</a:t>
            </a:r>
            <a:r>
              <a:rPr lang="en-GB" sz="1200" dirty="0"/>
              <a:t>)</a:t>
            </a:r>
          </a:p>
          <a:p>
            <a:pPr algn="ctr">
              <a:defRPr/>
            </a:pPr>
            <a:r>
              <a:rPr lang="en-GB" b="1" dirty="0"/>
              <a:t>Definition: </a:t>
            </a:r>
            <a:r>
              <a:rPr lang="en-GB" dirty="0"/>
              <a:t>To accept that something </a:t>
            </a:r>
            <a:br>
              <a:rPr lang="en-GB" dirty="0"/>
            </a:br>
            <a:r>
              <a:rPr lang="en-GB" dirty="0"/>
              <a:t>is true.</a:t>
            </a:r>
          </a:p>
        </p:txBody>
      </p:sp>
      <p:sp>
        <p:nvSpPr>
          <p:cNvPr id="13" name="Word">
            <a:extLst>
              <a:ext uri="{FF2B5EF4-FFF2-40B4-BE49-F238E27FC236}">
                <a16:creationId xmlns:a16="http://schemas.microsoft.com/office/drawing/2014/main" id="{8F3E8AA0-3ABB-4F8A-BD94-E7B000B9D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295" y="4810558"/>
            <a:ext cx="3919538" cy="1470025"/>
          </a:xfrm>
          <a:prstGeom prst="rect">
            <a:avLst/>
          </a:prstGeom>
          <a:solidFill>
            <a:srgbClr val="80C1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Question Time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Write a question using this word.</a:t>
            </a:r>
          </a:p>
        </p:txBody>
      </p:sp>
      <p:sp>
        <p:nvSpPr>
          <p:cNvPr id="15" name="Word">
            <a:extLst>
              <a:ext uri="{FF2B5EF4-FFF2-40B4-BE49-F238E27FC236}">
                <a16:creationId xmlns:a16="http://schemas.microsoft.com/office/drawing/2014/main" id="{586CBACA-38E1-4904-ADAD-3BE0A9828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906" y="4810558"/>
            <a:ext cx="3919537" cy="1470025"/>
          </a:xfrm>
          <a:prstGeom prst="rect">
            <a:avLst/>
          </a:prstGeom>
          <a:solidFill>
            <a:srgbClr val="80C1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Words Within Words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How many other words can you make out of the word?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2">
            <a:extLst>
              <a:ext uri="{FF2B5EF4-FFF2-40B4-BE49-F238E27FC236}">
                <a16:creationId xmlns:a16="http://schemas.microsoft.com/office/drawing/2014/main" id="{1DE75372-3E66-4098-B074-1198A3800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535" y="1608485"/>
            <a:ext cx="13192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on the word to see the meaning</a:t>
            </a:r>
          </a:p>
        </p:txBody>
      </p:sp>
      <p:sp>
        <p:nvSpPr>
          <p:cNvPr id="4" name="Word">
            <a:extLst>
              <a:ext uri="{FF2B5EF4-FFF2-40B4-BE49-F238E27FC236}">
                <a16:creationId xmlns:a16="http://schemas.microsoft.com/office/drawing/2014/main" id="{14DDF24E-0724-435C-9FEE-FC1BED2874C7}"/>
              </a:ext>
            </a:extLst>
          </p:cNvPr>
          <p:cNvSpPr/>
          <p:nvPr/>
        </p:nvSpPr>
        <p:spPr>
          <a:xfrm>
            <a:off x="3997325" y="1248316"/>
            <a:ext cx="4197350" cy="92233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F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GB" sz="3600" b="1" dirty="0"/>
              <a:t>weight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491AB2-9598-4B36-A556-E8B9012EC818}"/>
              </a:ext>
            </a:extLst>
          </p:cNvPr>
          <p:cNvSpPr/>
          <p:nvPr/>
        </p:nvSpPr>
        <p:spPr>
          <a:xfrm>
            <a:off x="3997325" y="2209354"/>
            <a:ext cx="4197350" cy="1184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GB" b="1" dirty="0"/>
              <a:t>Syllables: </a:t>
            </a:r>
            <a:r>
              <a:rPr lang="en-GB" dirty="0"/>
              <a:t>1 </a:t>
            </a:r>
            <a:r>
              <a:rPr lang="en-GB" sz="1200" dirty="0"/>
              <a:t>(weight)</a:t>
            </a:r>
          </a:p>
          <a:p>
            <a:pPr algn="ctr">
              <a:defRPr/>
            </a:pPr>
            <a:r>
              <a:rPr lang="en-GB" b="1" dirty="0"/>
              <a:t>Definition: </a:t>
            </a:r>
            <a:r>
              <a:rPr lang="en-GB" dirty="0"/>
              <a:t>Something’s relative mass or the quantity of matter it contains.</a:t>
            </a:r>
          </a:p>
        </p:txBody>
      </p:sp>
      <p:sp>
        <p:nvSpPr>
          <p:cNvPr id="13" name="Word">
            <a:extLst>
              <a:ext uri="{FF2B5EF4-FFF2-40B4-BE49-F238E27FC236}">
                <a16:creationId xmlns:a16="http://schemas.microsoft.com/office/drawing/2014/main" id="{A7A403E1-3D00-4D14-A27D-72D31AF4C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386" y="4634515"/>
            <a:ext cx="3919538" cy="1470025"/>
          </a:xfrm>
          <a:prstGeom prst="rect">
            <a:avLst/>
          </a:prstGeom>
          <a:solidFill>
            <a:srgbClr val="80C1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News Narration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Write and perform a radio or TV news story of no more than three sentences using this word.</a:t>
            </a:r>
          </a:p>
        </p:txBody>
      </p:sp>
      <p:sp>
        <p:nvSpPr>
          <p:cNvPr id="17" name="Word">
            <a:extLst>
              <a:ext uri="{FF2B5EF4-FFF2-40B4-BE49-F238E27FC236}">
                <a16:creationId xmlns:a16="http://schemas.microsoft.com/office/drawing/2014/main" id="{F85C6AB8-EE3C-4ACB-9AE8-DEABC8C7E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365" y="4634515"/>
            <a:ext cx="3919537" cy="1470025"/>
          </a:xfrm>
          <a:prstGeom prst="rect">
            <a:avLst/>
          </a:prstGeom>
          <a:solidFill>
            <a:srgbClr val="80C1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Translate Task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Find out what the word ‘weight’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is in Polish.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Box 2">
            <a:extLst>
              <a:ext uri="{FF2B5EF4-FFF2-40B4-BE49-F238E27FC236}">
                <a16:creationId xmlns:a16="http://schemas.microsoft.com/office/drawing/2014/main" id="{D07AFC57-983A-418C-A3ED-6E39804CC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2801939"/>
            <a:ext cx="13192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on the word to see the meaning</a:t>
            </a:r>
          </a:p>
        </p:txBody>
      </p:sp>
      <p:sp>
        <p:nvSpPr>
          <p:cNvPr id="4" name="Word">
            <a:extLst>
              <a:ext uri="{FF2B5EF4-FFF2-40B4-BE49-F238E27FC236}">
                <a16:creationId xmlns:a16="http://schemas.microsoft.com/office/drawing/2014/main" id="{83811A5F-D302-47A0-BB7F-BA28F1B7CB4D}"/>
              </a:ext>
            </a:extLst>
          </p:cNvPr>
          <p:cNvSpPr/>
          <p:nvPr/>
        </p:nvSpPr>
        <p:spPr>
          <a:xfrm>
            <a:off x="3997325" y="2322514"/>
            <a:ext cx="4197350" cy="92233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F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GB" sz="3600" b="1" dirty="0"/>
              <a:t>potatoes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089FEF-A797-44CE-ADBD-0362A35E143C}"/>
              </a:ext>
            </a:extLst>
          </p:cNvPr>
          <p:cNvSpPr/>
          <p:nvPr/>
        </p:nvSpPr>
        <p:spPr>
          <a:xfrm>
            <a:off x="3997325" y="3282951"/>
            <a:ext cx="4197350" cy="1184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GB" b="1" dirty="0"/>
              <a:t>Syllables: </a:t>
            </a:r>
            <a:r>
              <a:rPr lang="en-GB" dirty="0"/>
              <a:t>3 </a:t>
            </a:r>
            <a:r>
              <a:rPr lang="en-GB" sz="1200" dirty="0"/>
              <a:t>(</a:t>
            </a:r>
            <a:r>
              <a:rPr lang="en-GB" sz="1200" dirty="0" err="1"/>
              <a:t>po</a:t>
            </a:r>
            <a:r>
              <a:rPr lang="en-GB" sz="1200" dirty="0"/>
              <a:t>-</a:t>
            </a:r>
            <a:r>
              <a:rPr lang="en-GB" sz="1200" dirty="0" err="1"/>
              <a:t>ta</a:t>
            </a:r>
            <a:r>
              <a:rPr lang="en-GB" sz="1200" dirty="0"/>
              <a:t>-toes)</a:t>
            </a:r>
          </a:p>
          <a:p>
            <a:pPr algn="ctr">
              <a:defRPr/>
            </a:pPr>
            <a:r>
              <a:rPr lang="en-GB" b="1" dirty="0"/>
              <a:t>Definition: </a:t>
            </a:r>
            <a:r>
              <a:rPr lang="en-GB" dirty="0"/>
              <a:t>Starchy plant tubers which are cooked and eaten as vegetables.</a:t>
            </a:r>
          </a:p>
        </p:txBody>
      </p:sp>
      <p:sp>
        <p:nvSpPr>
          <p:cNvPr id="13" name="Word">
            <a:extLst>
              <a:ext uri="{FF2B5EF4-FFF2-40B4-BE49-F238E27FC236}">
                <a16:creationId xmlns:a16="http://schemas.microsoft.com/office/drawing/2014/main" id="{7F75AEE4-480F-4DF0-BF21-16A98A1A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549276"/>
            <a:ext cx="3919538" cy="1470025"/>
          </a:xfrm>
          <a:prstGeom prst="rect">
            <a:avLst/>
          </a:prstGeom>
          <a:solidFill>
            <a:srgbClr val="80C1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Sense-sations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might you think, feel,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smell, see and taste whilst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eating mashed potatoes? </a:t>
            </a:r>
          </a:p>
        </p:txBody>
      </p:sp>
      <p:sp>
        <p:nvSpPr>
          <p:cNvPr id="285703" name="TextBox 13">
            <a:extLst>
              <a:ext uri="{FF2B5EF4-FFF2-40B4-BE49-F238E27FC236}">
                <a16:creationId xmlns:a16="http://schemas.microsoft.com/office/drawing/2014/main" id="{2EDD0D25-F9AC-4EB0-BD10-B73BA06B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88" y="23813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Week 21: Tuesday</a:t>
            </a:r>
          </a:p>
        </p:txBody>
      </p:sp>
      <p:sp>
        <p:nvSpPr>
          <p:cNvPr id="10" name="Word">
            <a:extLst>
              <a:ext uri="{FF2B5EF4-FFF2-40B4-BE49-F238E27FC236}">
                <a16:creationId xmlns:a16="http://schemas.microsoft.com/office/drawing/2014/main" id="{5F59660E-ED2D-488D-B42A-FC7FF264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205" y="549276"/>
            <a:ext cx="3919538" cy="1470025"/>
          </a:xfrm>
          <a:prstGeom prst="rect">
            <a:avLst/>
          </a:prstGeom>
          <a:solidFill>
            <a:srgbClr val="80C1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Noun Phrase Notion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expand the noun into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three different noun phrases?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Box 2">
            <a:extLst>
              <a:ext uri="{FF2B5EF4-FFF2-40B4-BE49-F238E27FC236}">
                <a16:creationId xmlns:a16="http://schemas.microsoft.com/office/drawing/2014/main" id="{6C86D9EC-EA59-4EDF-A8D3-6BA59C30B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333" y="1407317"/>
            <a:ext cx="13192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on the word to see the meaning</a:t>
            </a:r>
          </a:p>
        </p:txBody>
      </p:sp>
      <p:sp>
        <p:nvSpPr>
          <p:cNvPr id="4" name="Word">
            <a:extLst>
              <a:ext uri="{FF2B5EF4-FFF2-40B4-BE49-F238E27FC236}">
                <a16:creationId xmlns:a16="http://schemas.microsoft.com/office/drawing/2014/main" id="{C0146557-6BC8-4C17-A7D4-487E79F1A49E}"/>
              </a:ext>
            </a:extLst>
          </p:cNvPr>
          <p:cNvSpPr/>
          <p:nvPr/>
        </p:nvSpPr>
        <p:spPr>
          <a:xfrm>
            <a:off x="4166000" y="1228465"/>
            <a:ext cx="4197350" cy="922337"/>
          </a:xfrm>
          <a:prstGeom prst="rect">
            <a:avLst/>
          </a:prstGeom>
          <a:solidFill>
            <a:schemeClr val="accent3"/>
          </a:solidFill>
          <a:ln w="38100">
            <a:solidFill>
              <a:srgbClr val="00B0F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GB" sz="3600" b="1" dirty="0"/>
              <a:t>strength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1DE97-C642-4322-B7B9-CFE55A5D529B}"/>
              </a:ext>
            </a:extLst>
          </p:cNvPr>
          <p:cNvSpPr/>
          <p:nvPr/>
        </p:nvSpPr>
        <p:spPr>
          <a:xfrm>
            <a:off x="4166000" y="2150802"/>
            <a:ext cx="4197350" cy="1184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en-GB" b="1" dirty="0"/>
              <a:t>Syllables: </a:t>
            </a:r>
            <a:r>
              <a:rPr lang="en-GB" dirty="0"/>
              <a:t>1 </a:t>
            </a:r>
            <a:r>
              <a:rPr lang="en-GB" sz="1200" dirty="0"/>
              <a:t>(strength)</a:t>
            </a:r>
          </a:p>
          <a:p>
            <a:pPr algn="ctr">
              <a:defRPr/>
            </a:pPr>
            <a:r>
              <a:rPr lang="en-GB" b="1" dirty="0"/>
              <a:t>Definition: </a:t>
            </a:r>
            <a:r>
              <a:rPr lang="en-GB" dirty="0"/>
              <a:t>The quality or state of being physically strong.</a:t>
            </a:r>
          </a:p>
        </p:txBody>
      </p:sp>
      <p:sp>
        <p:nvSpPr>
          <p:cNvPr id="16" name="Word">
            <a:extLst>
              <a:ext uri="{FF2B5EF4-FFF2-40B4-BE49-F238E27FC236}">
                <a16:creationId xmlns:a16="http://schemas.microsoft.com/office/drawing/2014/main" id="{407D8E66-C2BB-44B5-A05F-CBAA63F59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287" y="4070733"/>
            <a:ext cx="3914775" cy="1470025"/>
          </a:xfrm>
          <a:prstGeom prst="rect">
            <a:avLst/>
          </a:prstGeom>
          <a:solidFill>
            <a:srgbClr val="80C1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Simple Sketch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Draw a character showing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their strength.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B4F2-318F-44B4-BDCA-87AE43A5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786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3 Grammar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Consonants and vowels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Articles  - Using a or an</a:t>
            </a:r>
          </a:p>
        </p:txBody>
      </p:sp>
    </p:spTree>
    <p:extLst>
      <p:ext uri="{BB962C8B-B14F-4D97-AF65-F5344CB8AC3E}">
        <p14:creationId xmlns:p14="http://schemas.microsoft.com/office/powerpoint/2010/main" val="192136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299F7526-2AB7-48BA-9279-2373C4EE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anose="020B0604020202020204" pitchFamily="2" charset="0"/>
              </a:rPr>
              <a:t>Consonant or Vowel?</a:t>
            </a:r>
            <a:endParaRPr lang="en-GB" altLang="en-US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219DAF1-105B-4D87-AD13-4DB6F51C8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514476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Sort the letters of the alphabet into two groups: </a:t>
            </a:r>
            <a:r>
              <a:rPr lang="en-GB" altLang="en-US" b="1">
                <a:solidFill>
                  <a:srgbClr val="F08115"/>
                </a:solidFill>
                <a:cs typeface="Arial" panose="020B0604020202020204" pitchFamily="34" charset="0"/>
              </a:rPr>
              <a:t>consonants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en-GB" altLang="en-US" b="1">
                <a:solidFill>
                  <a:srgbClr val="00A7E8"/>
                </a:solidFill>
                <a:cs typeface="Arial" panose="020B0604020202020204" pitchFamily="34" charset="0"/>
              </a:rPr>
              <a:t>vowels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id="{2E7FB193-CC01-42B5-8FBD-F79DC1E8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249B0-4B8D-4E29-99AB-93F426D8A46C}"/>
              </a:ext>
            </a:extLst>
          </p:cNvPr>
          <p:cNvSpPr/>
          <p:nvPr/>
        </p:nvSpPr>
        <p:spPr>
          <a:xfrm>
            <a:off x="2362201" y="3963988"/>
            <a:ext cx="3635375" cy="1993900"/>
          </a:xfrm>
          <a:prstGeom prst="rect">
            <a:avLst/>
          </a:prstGeom>
          <a:solidFill>
            <a:srgbClr val="FE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5BFDD4-8C81-4C0D-8E31-91F304618F69}"/>
              </a:ext>
            </a:extLst>
          </p:cNvPr>
          <p:cNvSpPr/>
          <p:nvPr/>
        </p:nvSpPr>
        <p:spPr>
          <a:xfrm>
            <a:off x="6192839" y="3963988"/>
            <a:ext cx="3635375" cy="1993900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91E21-A6DA-411D-9119-D81E3F41F78B}"/>
              </a:ext>
            </a:extLst>
          </p:cNvPr>
          <p:cNvSpPr/>
          <p:nvPr/>
        </p:nvSpPr>
        <p:spPr>
          <a:xfrm>
            <a:off x="2362201" y="3963989"/>
            <a:ext cx="3635375" cy="409575"/>
          </a:xfrm>
          <a:prstGeom prst="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Consonants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45E397-4C8B-47ED-8B6F-BC8FFF84C928}"/>
              </a:ext>
            </a:extLst>
          </p:cNvPr>
          <p:cNvSpPr/>
          <p:nvPr/>
        </p:nvSpPr>
        <p:spPr>
          <a:xfrm>
            <a:off x="6192839" y="3963989"/>
            <a:ext cx="3635375" cy="409575"/>
          </a:xfrm>
          <a:prstGeom prst="rect">
            <a:avLst/>
          </a:prstGeom>
          <a:solidFill>
            <a:srgbClr val="017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Vowels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8BE0633D-319A-426B-8CE7-A2B5A795B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4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c">
            <a:extLst>
              <a:ext uri="{FF2B5EF4-FFF2-40B4-BE49-F238E27FC236}">
                <a16:creationId xmlns:a16="http://schemas.microsoft.com/office/drawing/2014/main" id="{5F4B329C-4AD5-47A4-960B-EFC97FF2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8EE624BE-2DCC-4448-A157-468F5CE7A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9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6" name="e">
            <a:extLst>
              <a:ext uri="{FF2B5EF4-FFF2-40B4-BE49-F238E27FC236}">
                <a16:creationId xmlns:a16="http://schemas.microsoft.com/office/drawing/2014/main" id="{A1B41C3B-D136-44C4-BF60-43A819F9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7" name="f">
            <a:extLst>
              <a:ext uri="{FF2B5EF4-FFF2-40B4-BE49-F238E27FC236}">
                <a16:creationId xmlns:a16="http://schemas.microsoft.com/office/drawing/2014/main" id="{A005B1AC-1E78-406B-8CC3-4BD718103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8" name="g">
            <a:extLst>
              <a:ext uri="{FF2B5EF4-FFF2-40B4-BE49-F238E27FC236}">
                <a16:creationId xmlns:a16="http://schemas.microsoft.com/office/drawing/2014/main" id="{A6D5FCE0-5773-48E2-A03D-9FB37253C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9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9" name="h">
            <a:extLst>
              <a:ext uri="{FF2B5EF4-FFF2-40B4-BE49-F238E27FC236}">
                <a16:creationId xmlns:a16="http://schemas.microsoft.com/office/drawing/2014/main" id="{82D76D1F-8998-4C46-95E3-404EF709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0" name="i">
            <a:extLst>
              <a:ext uri="{FF2B5EF4-FFF2-40B4-BE49-F238E27FC236}">
                <a16:creationId xmlns:a16="http://schemas.microsoft.com/office/drawing/2014/main" id="{8AB7C879-60CC-4596-995F-8472C74FC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2043113"/>
            <a:ext cx="622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2" name="j">
            <a:extLst>
              <a:ext uri="{FF2B5EF4-FFF2-40B4-BE49-F238E27FC236}">
                <a16:creationId xmlns:a16="http://schemas.microsoft.com/office/drawing/2014/main" id="{D07CF8D0-4797-4021-AAA3-D527E7528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3" name="k">
            <a:extLst>
              <a:ext uri="{FF2B5EF4-FFF2-40B4-BE49-F238E27FC236}">
                <a16:creationId xmlns:a16="http://schemas.microsoft.com/office/drawing/2014/main" id="{1FEFA577-235C-45DD-9D53-24767C363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139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l">
            <a:extLst>
              <a:ext uri="{FF2B5EF4-FFF2-40B4-BE49-F238E27FC236}">
                <a16:creationId xmlns:a16="http://schemas.microsoft.com/office/drawing/2014/main" id="{DA8F5F6F-B470-42C6-9B4C-01776056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4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68D7E4FA-BD4C-4EC0-848E-F9E5B429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4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n">
            <a:extLst>
              <a:ext uri="{FF2B5EF4-FFF2-40B4-BE49-F238E27FC236}">
                <a16:creationId xmlns:a16="http://schemas.microsoft.com/office/drawing/2014/main" id="{9C4C8604-2C19-4169-A26C-92903621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514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7" name="o">
            <a:extLst>
              <a:ext uri="{FF2B5EF4-FFF2-40B4-BE49-F238E27FC236}">
                <a16:creationId xmlns:a16="http://schemas.microsoft.com/office/drawing/2014/main" id="{A5E44849-8DB7-4FD2-9A64-ED28D7D8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2835276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8" name="p">
            <a:extLst>
              <a:ext uri="{FF2B5EF4-FFF2-40B4-BE49-F238E27FC236}">
                <a16:creationId xmlns:a16="http://schemas.microsoft.com/office/drawing/2014/main" id="{2DCB0FDB-8EB6-4687-9CDF-7DF9770D8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4" y="2835276"/>
            <a:ext cx="62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9" name="q">
            <a:extLst>
              <a:ext uri="{FF2B5EF4-FFF2-40B4-BE49-F238E27FC236}">
                <a16:creationId xmlns:a16="http://schemas.microsoft.com/office/drawing/2014/main" id="{A77F86B7-74A3-4966-8E02-38CA8165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4" y="2835276"/>
            <a:ext cx="62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0" name="r">
            <a:extLst>
              <a:ext uri="{FF2B5EF4-FFF2-40B4-BE49-F238E27FC236}">
                <a16:creationId xmlns:a16="http://schemas.microsoft.com/office/drawing/2014/main" id="{FD07294B-4372-4F25-A12F-827D84405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835276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1" name="s">
            <a:extLst>
              <a:ext uri="{FF2B5EF4-FFF2-40B4-BE49-F238E27FC236}">
                <a16:creationId xmlns:a16="http://schemas.microsoft.com/office/drawing/2014/main" id="{43E1DFB9-215B-4304-830F-B482AA1E1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2835276"/>
            <a:ext cx="622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t">
            <a:extLst>
              <a:ext uri="{FF2B5EF4-FFF2-40B4-BE49-F238E27FC236}">
                <a16:creationId xmlns:a16="http://schemas.microsoft.com/office/drawing/2014/main" id="{F9040D2A-B945-4E66-B64F-81D889BDC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264" y="2835276"/>
            <a:ext cx="62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3" name="u">
            <a:extLst>
              <a:ext uri="{FF2B5EF4-FFF2-40B4-BE49-F238E27FC236}">
                <a16:creationId xmlns:a16="http://schemas.microsoft.com/office/drawing/2014/main" id="{3757AE89-8EC6-4A1F-8DF3-5DD42941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2835276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4" name="v">
            <a:extLst>
              <a:ext uri="{FF2B5EF4-FFF2-40B4-BE49-F238E27FC236}">
                <a16:creationId xmlns:a16="http://schemas.microsoft.com/office/drawing/2014/main" id="{F5E9D8F3-EACA-4BDD-A4C4-E6EC369E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2835276"/>
            <a:ext cx="622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5" name="w">
            <a:extLst>
              <a:ext uri="{FF2B5EF4-FFF2-40B4-BE49-F238E27FC236}">
                <a16:creationId xmlns:a16="http://schemas.microsoft.com/office/drawing/2014/main" id="{999187A3-C05B-4409-BA42-9938D32A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425" y="2835276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6" name="x">
            <a:extLst>
              <a:ext uri="{FF2B5EF4-FFF2-40B4-BE49-F238E27FC236}">
                <a16:creationId xmlns:a16="http://schemas.microsoft.com/office/drawing/2014/main" id="{EF96E6DA-EA7B-48D1-A59D-189F857F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835276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7" name="y">
            <a:extLst>
              <a:ext uri="{FF2B5EF4-FFF2-40B4-BE49-F238E27FC236}">
                <a16:creationId xmlns:a16="http://schemas.microsoft.com/office/drawing/2014/main" id="{90D09BDB-1A45-42DE-ABAD-7B7CEABED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2835276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8" name="z">
            <a:extLst>
              <a:ext uri="{FF2B5EF4-FFF2-40B4-BE49-F238E27FC236}">
                <a16:creationId xmlns:a16="http://schemas.microsoft.com/office/drawing/2014/main" id="{BC881321-4080-4631-8C14-E2FBAC2A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2835276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id="{18A5E568-34D9-4106-8041-C5D66832D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9" y="4373563"/>
            <a:ext cx="623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7" name="e">
            <a:extLst>
              <a:ext uri="{FF2B5EF4-FFF2-40B4-BE49-F238E27FC236}">
                <a16:creationId xmlns:a16="http://schemas.microsoft.com/office/drawing/2014/main" id="{37CC4A69-21BC-4601-97AD-CD5CB4503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373563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8" name="i">
            <a:extLst>
              <a:ext uri="{FF2B5EF4-FFF2-40B4-BE49-F238E27FC236}">
                <a16:creationId xmlns:a16="http://schemas.microsoft.com/office/drawing/2014/main" id="{C4F125D7-2481-42F1-8D69-C9607B86C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9" y="4373563"/>
            <a:ext cx="623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49" name="o">
            <a:extLst>
              <a:ext uri="{FF2B5EF4-FFF2-40B4-BE49-F238E27FC236}">
                <a16:creationId xmlns:a16="http://schemas.microsoft.com/office/drawing/2014/main" id="{86B824F0-A39D-4759-BA1F-D0413F6D6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4373563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0" name="u">
            <a:extLst>
              <a:ext uri="{FF2B5EF4-FFF2-40B4-BE49-F238E27FC236}">
                <a16:creationId xmlns:a16="http://schemas.microsoft.com/office/drawing/2014/main" id="{4C39D91B-B515-4FE7-8B93-921951FB2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4" y="4375151"/>
            <a:ext cx="62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51" name="b">
            <a:extLst>
              <a:ext uri="{FF2B5EF4-FFF2-40B4-BE49-F238E27FC236}">
                <a16:creationId xmlns:a16="http://schemas.microsoft.com/office/drawing/2014/main" id="{B1275E8D-0EFA-44A8-B999-087DBDFB5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4321175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2" name="c">
            <a:extLst>
              <a:ext uri="{FF2B5EF4-FFF2-40B4-BE49-F238E27FC236}">
                <a16:creationId xmlns:a16="http://schemas.microsoft.com/office/drawing/2014/main" id="{2CA66C15-84A5-4D62-BD83-707AE49C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5" y="43164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3" name="d">
            <a:extLst>
              <a:ext uri="{FF2B5EF4-FFF2-40B4-BE49-F238E27FC236}">
                <a16:creationId xmlns:a16="http://schemas.microsoft.com/office/drawing/2014/main" id="{BEF47BD3-1BE2-41A9-8830-B05D5B402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4" y="4325938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4" name="f">
            <a:extLst>
              <a:ext uri="{FF2B5EF4-FFF2-40B4-BE49-F238E27FC236}">
                <a16:creationId xmlns:a16="http://schemas.microsoft.com/office/drawing/2014/main" id="{A3BC43BC-691E-42C3-8CE8-7B1A24501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4" y="43164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5" name="g">
            <a:extLst>
              <a:ext uri="{FF2B5EF4-FFF2-40B4-BE49-F238E27FC236}">
                <a16:creationId xmlns:a16="http://schemas.microsoft.com/office/drawing/2014/main" id="{E17AC372-4A90-4AF3-B89B-9C726E2F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4" y="4325938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6" name="h">
            <a:extLst>
              <a:ext uri="{FF2B5EF4-FFF2-40B4-BE49-F238E27FC236}">
                <a16:creationId xmlns:a16="http://schemas.microsoft.com/office/drawing/2014/main" id="{3FD1210B-1E0B-4910-9233-1F85E5D1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4333875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7" name="j">
            <a:extLst>
              <a:ext uri="{FF2B5EF4-FFF2-40B4-BE49-F238E27FC236}">
                <a16:creationId xmlns:a16="http://schemas.microsoft.com/office/drawing/2014/main" id="{24946399-5767-4461-BE30-B547227CF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4332288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58" name="k">
            <a:extLst>
              <a:ext uri="{FF2B5EF4-FFF2-40B4-BE49-F238E27FC236}">
                <a16:creationId xmlns:a16="http://schemas.microsoft.com/office/drawing/2014/main" id="{ADAB92A5-F15E-4993-AAB1-3F025796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4332288"/>
            <a:ext cx="62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" name="l">
            <a:extLst>
              <a:ext uri="{FF2B5EF4-FFF2-40B4-BE49-F238E27FC236}">
                <a16:creationId xmlns:a16="http://schemas.microsoft.com/office/drawing/2014/main" id="{9945ADD7-1A97-4CD2-BF3C-9E1371FB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4" y="4333876"/>
            <a:ext cx="62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0" name="m">
            <a:extLst>
              <a:ext uri="{FF2B5EF4-FFF2-40B4-BE49-F238E27FC236}">
                <a16:creationId xmlns:a16="http://schemas.microsoft.com/office/drawing/2014/main" id="{57CF1B12-B293-4D60-8A94-3C7D3E42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333875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1" name="n">
            <a:extLst>
              <a:ext uri="{FF2B5EF4-FFF2-40B4-BE49-F238E27FC236}">
                <a16:creationId xmlns:a16="http://schemas.microsoft.com/office/drawing/2014/main" id="{A238545F-213B-48B0-A32F-ED77F6DF9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9" y="5021263"/>
            <a:ext cx="623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62" name="p">
            <a:extLst>
              <a:ext uri="{FF2B5EF4-FFF2-40B4-BE49-F238E27FC236}">
                <a16:creationId xmlns:a16="http://schemas.microsoft.com/office/drawing/2014/main" id="{ADC84355-8A42-45DC-8094-14FD2D38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5021263"/>
            <a:ext cx="62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3" name="q">
            <a:extLst>
              <a:ext uri="{FF2B5EF4-FFF2-40B4-BE49-F238E27FC236}">
                <a16:creationId xmlns:a16="http://schemas.microsoft.com/office/drawing/2014/main" id="{2944F93B-3EF4-4DD5-85E6-87569AD9F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5026026"/>
            <a:ext cx="622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64" name="r">
            <a:extLst>
              <a:ext uri="{FF2B5EF4-FFF2-40B4-BE49-F238E27FC236}">
                <a16:creationId xmlns:a16="http://schemas.microsoft.com/office/drawing/2014/main" id="{94DA9B55-8823-49CA-9B8B-2349E993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4" y="5032375"/>
            <a:ext cx="623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5" name="s">
            <a:extLst>
              <a:ext uri="{FF2B5EF4-FFF2-40B4-BE49-F238E27FC236}">
                <a16:creationId xmlns:a16="http://schemas.microsoft.com/office/drawing/2014/main" id="{C900465D-6D36-494B-A0B5-5AFA1DEA1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5032375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6" name="t">
            <a:extLst>
              <a:ext uri="{FF2B5EF4-FFF2-40B4-BE49-F238E27FC236}">
                <a16:creationId xmlns:a16="http://schemas.microsoft.com/office/drawing/2014/main" id="{EC675A9E-BAC0-4A9A-AEC6-D09E13BA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4" y="5030788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7" name="v">
            <a:extLst>
              <a:ext uri="{FF2B5EF4-FFF2-40B4-BE49-F238E27FC236}">
                <a16:creationId xmlns:a16="http://schemas.microsoft.com/office/drawing/2014/main" id="{95DA7322-5C83-4101-A172-11853045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5033963"/>
            <a:ext cx="62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68" name="w">
            <a:extLst>
              <a:ext uri="{FF2B5EF4-FFF2-40B4-BE49-F238E27FC236}">
                <a16:creationId xmlns:a16="http://schemas.microsoft.com/office/drawing/2014/main" id="{5F6C76F7-18CF-4C69-9AED-E3797108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75" y="5043488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69" name="x">
            <a:extLst>
              <a:ext uri="{FF2B5EF4-FFF2-40B4-BE49-F238E27FC236}">
                <a16:creationId xmlns:a16="http://schemas.microsoft.com/office/drawing/2014/main" id="{62475767-A8E3-4DF5-94A3-07672CF0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5043488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0" name="y">
            <a:extLst>
              <a:ext uri="{FF2B5EF4-FFF2-40B4-BE49-F238E27FC236}">
                <a16:creationId xmlns:a16="http://schemas.microsoft.com/office/drawing/2014/main" id="{2A024A52-66E9-417E-8BB8-02AC5F34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9" y="5026025"/>
            <a:ext cx="623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1" name="z">
            <a:extLst>
              <a:ext uri="{FF2B5EF4-FFF2-40B4-BE49-F238E27FC236}">
                <a16:creationId xmlns:a16="http://schemas.microsoft.com/office/drawing/2014/main" id="{BAE2D1E4-7BA0-43E8-A9CD-4DF61D829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350" y="5051426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791</Words>
  <Application>Microsoft Office PowerPoint</Application>
  <PresentationFormat>Widescreen</PresentationFormat>
  <Paragraphs>199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Sassoon Infant Rg</vt:lpstr>
      <vt:lpstr>Trebuchet MS</vt:lpstr>
      <vt:lpstr>Twinkl</vt:lpstr>
      <vt:lpstr>Twinkl SemiBold</vt:lpstr>
      <vt:lpstr>Wingdings 3</vt:lpstr>
      <vt:lpstr>Facet</vt:lpstr>
      <vt:lpstr>Monday 1st June</vt:lpstr>
      <vt:lpstr>For the next 2 days we are going to be revising and practising our Year 3 Grammar skills.  Each day, we will go over the skills in our Powerpoint and then you will have a mixed bag of grammar questions to answer as your activity.</vt:lpstr>
      <vt:lpstr>Year 3 Spellings  This week I would like you to practise these 10 spellings.         Let’s explore a few in more detail.</vt:lpstr>
      <vt:lpstr>PowerPoint Presentation</vt:lpstr>
      <vt:lpstr>PowerPoint Presentation</vt:lpstr>
      <vt:lpstr>PowerPoint Presentation</vt:lpstr>
      <vt:lpstr>PowerPoint Presentation</vt:lpstr>
      <vt:lpstr>Year 3 Grammar    Consonants and vowels  Articles  - Using a or an</vt:lpstr>
      <vt:lpstr>Consonant or Vowel?</vt:lpstr>
      <vt:lpstr>‘a’ or ‘an’?</vt:lpstr>
      <vt:lpstr>‘a’ or ‘an’?</vt:lpstr>
      <vt:lpstr>‘a’ or ‘an’?</vt:lpstr>
      <vt:lpstr>Year 3 Grammar    Adverbs  Prepositions</vt:lpstr>
      <vt:lpstr>What is an Adverb?</vt:lpstr>
      <vt:lpstr>Spot the Adverbs</vt:lpstr>
      <vt:lpstr>Where Is Everything?</vt:lpstr>
      <vt:lpstr>Where Is Everything?</vt:lpstr>
      <vt:lpstr>Preposition Mind Map</vt:lpstr>
      <vt:lpstr>Now that we’ve had a quick recap…  Can you complete your activity mat?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June</dc:title>
  <dc:creator>Jay Lacey</dc:creator>
  <cp:lastModifiedBy>Jay Lacey</cp:lastModifiedBy>
  <cp:revision>5</cp:revision>
  <dcterms:created xsi:type="dcterms:W3CDTF">2020-05-29T09:18:44Z</dcterms:created>
  <dcterms:modified xsi:type="dcterms:W3CDTF">2020-05-29T10:14:34Z</dcterms:modified>
</cp:coreProperties>
</file>