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18" r:id="rId5"/>
    <p:sldId id="367" r:id="rId6"/>
    <p:sldId id="368" r:id="rId7"/>
    <p:sldId id="360" r:id="rId8"/>
    <p:sldId id="369" r:id="rId9"/>
    <p:sldId id="370" r:id="rId10"/>
    <p:sldId id="371" r:id="rId11"/>
    <p:sldId id="372" r:id="rId12"/>
    <p:sldId id="373" r:id="rId13"/>
    <p:sldId id="383" r:id="rId14"/>
    <p:sldId id="384" r:id="rId15"/>
    <p:sldId id="378" r:id="rId16"/>
    <p:sldId id="385" r:id="rId17"/>
    <p:sldId id="386" r:id="rId18"/>
    <p:sldId id="379" r:id="rId19"/>
    <p:sldId id="381" r:id="rId20"/>
    <p:sldId id="380" r:id="rId21"/>
    <p:sldId id="314" r:id="rId22"/>
    <p:sldId id="38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C9D04B-0CC3-4E0A-A11C-0FBB162CA324}" v="104" dt="2019-02-18T15:17:36.8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81409770843215"/>
          <c:y val="0.31284444382324783"/>
          <c:w val="0.82018590229156785"/>
          <c:h val="0.44531423619604033"/>
        </c:manualLayout>
      </c:layout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71-41CF-B168-C1CFC2F40426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F71-41CF-B168-C1CFC2F40426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F71-41CF-B168-C1CFC2F40426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F71-41CF-B168-C1CFC2F40426}"/>
              </c:ext>
            </c:extLst>
          </c:dPt>
          <c:dPt>
            <c:idx val="8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F71-41CF-B168-C1CFC2F40426}"/>
              </c:ext>
            </c:extLst>
          </c:dPt>
          <c:dPt>
            <c:idx val="9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F71-41CF-B168-C1CFC2F40426}"/>
              </c:ext>
            </c:extLst>
          </c:dPt>
          <c:cat>
            <c:strRef>
              <c:f>Sheet1!$A$2:$A$11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4">
                  <c:v>3rd Qtr</c:v>
                </c:pt>
                <c:pt idx="5">
                  <c:v>4th Qtr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F71-41CF-B168-C1CFC2F404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C642B6"/>
            </a:solidFill>
            <a:ln w="1905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E6-49E5-B082-C59D574F52C3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E6-49E5-B082-C59D574F52C3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2E6-49E5-B082-C59D574F52C3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2E6-49E5-B082-C59D574F52C3}"/>
              </c:ext>
            </c:extLst>
          </c:dPt>
          <c:dPt>
            <c:idx val="8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2E6-49E5-B082-C59D574F52C3}"/>
              </c:ext>
            </c:extLst>
          </c:dPt>
          <c:dPt>
            <c:idx val="9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2E6-49E5-B082-C59D574F52C3}"/>
              </c:ext>
            </c:extLst>
          </c:dPt>
          <c:cat>
            <c:strRef>
              <c:f>Sheet1!$A$2:$A$11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4">
                  <c:v>3rd Qtr</c:v>
                </c:pt>
                <c:pt idx="5">
                  <c:v>4th Qtr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2E6-49E5-B082-C59D574F5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81409770843215"/>
          <c:y val="0.31284444382324783"/>
          <c:w val="0.82018590229156785"/>
          <c:h val="0.44531423619604033"/>
        </c:manualLayout>
      </c:layout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71-41CF-B168-C1CFC2F40426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F71-41CF-B168-C1CFC2F40426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F71-41CF-B168-C1CFC2F40426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F71-41CF-B168-C1CFC2F40426}"/>
              </c:ext>
            </c:extLst>
          </c:dPt>
          <c:dPt>
            <c:idx val="8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F71-41CF-B168-C1CFC2F40426}"/>
              </c:ext>
            </c:extLst>
          </c:dPt>
          <c:dPt>
            <c:idx val="9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F71-41CF-B168-C1CFC2F40426}"/>
              </c:ext>
            </c:extLst>
          </c:dPt>
          <c:cat>
            <c:strRef>
              <c:f>Sheet1!$A$2:$A$11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4">
                  <c:v>3rd Qtr</c:v>
                </c:pt>
                <c:pt idx="5">
                  <c:v>4th Qtr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F71-41CF-B168-C1CFC2F404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C642B6"/>
            </a:solidFill>
            <a:ln w="1905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E6-49E5-B082-C59D574F52C3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E6-49E5-B082-C59D574F52C3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2E6-49E5-B082-C59D574F52C3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2E6-49E5-B082-C59D574F52C3}"/>
              </c:ext>
            </c:extLst>
          </c:dPt>
          <c:dPt>
            <c:idx val="8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2E6-49E5-B082-C59D574F52C3}"/>
              </c:ext>
            </c:extLst>
          </c:dPt>
          <c:dPt>
            <c:idx val="9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2E6-49E5-B082-C59D574F52C3}"/>
              </c:ext>
            </c:extLst>
          </c:dPt>
          <c:cat>
            <c:strRef>
              <c:f>Sheet1!$A$2:$A$11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4">
                  <c:v>3rd Qtr</c:v>
                </c:pt>
                <c:pt idx="5">
                  <c:v>4th Qtr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2E6-49E5-B082-C59D574F5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3284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Week 7 Maths Lesson 3</a:t>
            </a:r>
            <a:b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Fractions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Counting in tenths as decimals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018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part whole model.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96EFA3B-C326-41D9-BF2F-EB2B2AE2548C}"/>
              </a:ext>
            </a:extLst>
          </p:cNvPr>
          <p:cNvGrpSpPr/>
          <p:nvPr/>
        </p:nvGrpSpPr>
        <p:grpSpPr>
          <a:xfrm>
            <a:off x="2099492" y="1574318"/>
            <a:ext cx="4945016" cy="4011213"/>
            <a:chOff x="2099492" y="1574318"/>
            <a:chExt cx="4945016" cy="4011213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B3A7990-491B-44AC-B64F-8829B15E6A16}"/>
                </a:ext>
              </a:extLst>
            </p:cNvPr>
            <p:cNvSpPr/>
            <p:nvPr/>
          </p:nvSpPr>
          <p:spPr>
            <a:xfrm>
              <a:off x="3628553" y="1574318"/>
              <a:ext cx="1867495" cy="1867496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latin typeface="Century Gothic" panose="020B0502020202020204" pitchFamily="34" charset="0"/>
                </a:rPr>
                <a:t>0.9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CB13B45-4C16-4ACA-A9D4-3FF84FDE8021}"/>
                </a:ext>
              </a:extLst>
            </p:cNvPr>
            <p:cNvSpPr/>
            <p:nvPr/>
          </p:nvSpPr>
          <p:spPr>
            <a:xfrm>
              <a:off x="5177013" y="3696030"/>
              <a:ext cx="1867495" cy="1867496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81BDA6C-6FB2-4A11-9DEB-4C7DD3E3196B}"/>
                </a:ext>
              </a:extLst>
            </p:cNvPr>
            <p:cNvSpPr/>
            <p:nvPr/>
          </p:nvSpPr>
          <p:spPr>
            <a:xfrm>
              <a:off x="2099492" y="3718035"/>
              <a:ext cx="1867495" cy="1867496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latin typeface="Century Gothic" panose="020B0502020202020204" pitchFamily="34" charset="0"/>
                </a:rPr>
                <a:t>0.2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E207B45-1A2E-4BA5-A768-56B24DB75C25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 flipH="1">
              <a:off x="3453369" y="3168324"/>
              <a:ext cx="448674" cy="65298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F88430-E046-4A9E-9BD1-96E5C339E3A0}"/>
                </a:ext>
              </a:extLst>
            </p:cNvPr>
            <p:cNvCxnSpPr>
              <a:cxnSpLocks/>
            </p:cNvCxnSpPr>
            <p:nvPr/>
          </p:nvCxnSpPr>
          <p:spPr>
            <a:xfrm>
              <a:off x="5164690" y="3210273"/>
              <a:ext cx="430359" cy="61103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C03C126C-4553-4C05-A870-540F26587B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307880"/>
              </p:ext>
            </p:extLst>
          </p:nvPr>
        </p:nvGraphicFramePr>
        <p:xfrm>
          <a:off x="5363763" y="4285406"/>
          <a:ext cx="1493994" cy="688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3622">
                  <a:extLst>
                    <a:ext uri="{9D8B030D-6E8A-4147-A177-3AD203B41FA5}">
                      <a16:colId xmlns:a16="http://schemas.microsoft.com/office/drawing/2014/main" val="2955511487"/>
                    </a:ext>
                  </a:extLst>
                </a:gridCol>
                <a:gridCol w="186750">
                  <a:extLst>
                    <a:ext uri="{9D8B030D-6E8A-4147-A177-3AD203B41FA5}">
                      <a16:colId xmlns:a16="http://schemas.microsoft.com/office/drawing/2014/main" val="241325152"/>
                    </a:ext>
                  </a:extLst>
                </a:gridCol>
                <a:gridCol w="653622">
                  <a:extLst>
                    <a:ext uri="{9D8B030D-6E8A-4147-A177-3AD203B41FA5}">
                      <a16:colId xmlns:a16="http://schemas.microsoft.com/office/drawing/2014/main" val="2523075570"/>
                    </a:ext>
                  </a:extLst>
                </a:gridCol>
              </a:tblGrid>
              <a:tr h="616275"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130446" marB="13044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4100" b="1" dirty="0">
                          <a:latin typeface="Century Gothic" panose="020B0502020202020204" pitchFamily="34" charset="0"/>
                        </a:rPr>
                        <a:t>.</a:t>
                      </a:r>
                      <a:endParaRPr lang="en-US" sz="5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37172" marR="237172" marT="130446" marB="13044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3691823"/>
                  </a:ext>
                </a:extLst>
              </a:tr>
              <a:tr h="72470">
                <a:tc>
                  <a:txBody>
                    <a:bodyPr/>
                    <a:lstStyle/>
                    <a:p>
                      <a:endParaRPr lang="en-US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7767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372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part whole model.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B3A7990-491B-44AC-B64F-8829B15E6A16}"/>
              </a:ext>
            </a:extLst>
          </p:cNvPr>
          <p:cNvSpPr/>
          <p:nvPr/>
        </p:nvSpPr>
        <p:spPr>
          <a:xfrm>
            <a:off x="3628553" y="1574318"/>
            <a:ext cx="1867495" cy="1867496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Century Gothic" panose="020B0502020202020204" pitchFamily="34" charset="0"/>
              </a:rPr>
              <a:t>0.9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B13B45-4C16-4ACA-A9D4-3FF84FDE8021}"/>
              </a:ext>
            </a:extLst>
          </p:cNvPr>
          <p:cNvSpPr/>
          <p:nvPr/>
        </p:nvSpPr>
        <p:spPr>
          <a:xfrm>
            <a:off x="5177013" y="3696030"/>
            <a:ext cx="1867495" cy="1867496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81BDA6C-6FB2-4A11-9DEB-4C7DD3E3196B}"/>
              </a:ext>
            </a:extLst>
          </p:cNvPr>
          <p:cNvSpPr/>
          <p:nvPr/>
        </p:nvSpPr>
        <p:spPr>
          <a:xfrm>
            <a:off x="2099492" y="3718035"/>
            <a:ext cx="1867495" cy="1867496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Century Gothic" panose="020B0502020202020204" pitchFamily="34" charset="0"/>
              </a:rPr>
              <a:t>0.2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E207B45-1A2E-4BA5-A768-56B24DB75C25}"/>
              </a:ext>
            </a:extLst>
          </p:cNvPr>
          <p:cNvCxnSpPr>
            <a:cxnSpLocks/>
            <a:stCxn id="13" idx="3"/>
          </p:cNvCxnSpPr>
          <p:nvPr/>
        </p:nvCxnSpPr>
        <p:spPr>
          <a:xfrm flipH="1">
            <a:off x="3453369" y="3168324"/>
            <a:ext cx="448674" cy="6529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FF88430-E046-4A9E-9BD1-96E5C339E3A0}"/>
              </a:ext>
            </a:extLst>
          </p:cNvPr>
          <p:cNvCxnSpPr>
            <a:cxnSpLocks/>
          </p:cNvCxnSpPr>
          <p:nvPr/>
        </p:nvCxnSpPr>
        <p:spPr>
          <a:xfrm>
            <a:off x="5164690" y="3210273"/>
            <a:ext cx="430359" cy="6110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C03C126C-4553-4C05-A870-540F26587B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619315"/>
              </p:ext>
            </p:extLst>
          </p:nvPr>
        </p:nvGraphicFramePr>
        <p:xfrm>
          <a:off x="5363763" y="4285406"/>
          <a:ext cx="1493994" cy="688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3622">
                  <a:extLst>
                    <a:ext uri="{9D8B030D-6E8A-4147-A177-3AD203B41FA5}">
                      <a16:colId xmlns:a16="http://schemas.microsoft.com/office/drawing/2014/main" val="2955511487"/>
                    </a:ext>
                  </a:extLst>
                </a:gridCol>
                <a:gridCol w="186750">
                  <a:extLst>
                    <a:ext uri="{9D8B030D-6E8A-4147-A177-3AD203B41FA5}">
                      <a16:colId xmlns:a16="http://schemas.microsoft.com/office/drawing/2014/main" val="241325152"/>
                    </a:ext>
                  </a:extLst>
                </a:gridCol>
                <a:gridCol w="653622">
                  <a:extLst>
                    <a:ext uri="{9D8B030D-6E8A-4147-A177-3AD203B41FA5}">
                      <a16:colId xmlns:a16="http://schemas.microsoft.com/office/drawing/2014/main" val="2523075570"/>
                    </a:ext>
                  </a:extLst>
                </a:gridCol>
              </a:tblGrid>
              <a:tr h="61627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4100" b="1" dirty="0">
                          <a:latin typeface="Century Gothic" panose="020B0502020202020204" pitchFamily="34" charset="0"/>
                        </a:rPr>
                        <a:t>.</a:t>
                      </a:r>
                      <a:endParaRPr lang="en-US" sz="5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3691823"/>
                  </a:ext>
                </a:extLst>
              </a:tr>
              <a:tr h="72470">
                <a:tc>
                  <a:txBody>
                    <a:bodyPr/>
                    <a:lstStyle/>
                    <a:p>
                      <a:endParaRPr lang="en-US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7767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866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C689678-F3D8-4944-84D5-065C02096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2F9EEDBA-3C09-4A2B-A7F1-BC4F136B234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Daisy is using straws to represent tenths.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One straw is equal to one tenth.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Daisy correct? 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id="{75C8A257-ADCA-40C3-9B88-986916074389}"/>
              </a:ext>
            </a:extLst>
          </p:cNvPr>
          <p:cNvSpPr/>
          <p:nvPr/>
        </p:nvSpPr>
        <p:spPr>
          <a:xfrm>
            <a:off x="3125173" y="1734793"/>
            <a:ext cx="4624556" cy="757940"/>
          </a:xfrm>
          <a:prstGeom prst="wedgeRoundRectCallout">
            <a:avLst>
              <a:gd name="adj1" fmla="val -57746"/>
              <a:gd name="adj2" fmla="val 4135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made 0.7.</a:t>
            </a:r>
          </a:p>
        </p:txBody>
      </p:sp>
    </p:spTree>
    <p:extLst>
      <p:ext uri="{BB962C8B-B14F-4D97-AF65-F5344CB8AC3E}">
        <p14:creationId xmlns:p14="http://schemas.microsoft.com/office/powerpoint/2010/main" val="1928684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C689678-F3D8-4944-84D5-065C02096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2F9EEDBA-3C09-4A2B-A7F1-BC4F136B234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Daisy is using straws to represent tenths.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One straw is equal to one tenth.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Daisy correct? 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 because…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id="{75C8A257-ADCA-40C3-9B88-986916074389}"/>
              </a:ext>
            </a:extLst>
          </p:cNvPr>
          <p:cNvSpPr/>
          <p:nvPr/>
        </p:nvSpPr>
        <p:spPr>
          <a:xfrm>
            <a:off x="3125173" y="1734793"/>
            <a:ext cx="4624556" cy="757940"/>
          </a:xfrm>
          <a:prstGeom prst="wedgeRoundRectCallout">
            <a:avLst>
              <a:gd name="adj1" fmla="val -57746"/>
              <a:gd name="adj2" fmla="val 4135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made 0.7.</a:t>
            </a:r>
          </a:p>
        </p:txBody>
      </p:sp>
    </p:spTree>
    <p:extLst>
      <p:ext uri="{BB962C8B-B14F-4D97-AF65-F5344CB8AC3E}">
        <p14:creationId xmlns:p14="http://schemas.microsoft.com/office/powerpoint/2010/main" val="2492902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C689678-F3D8-4944-84D5-065C02096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2F9EEDBA-3C09-4A2B-A7F1-BC4F136B234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Daisy is using straws to represent tenths.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One straw is equal to one tenth.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Daisy correct? 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No because she has used nine straws which would represent 0.9.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id="{75C8A257-ADCA-40C3-9B88-986916074389}"/>
              </a:ext>
            </a:extLst>
          </p:cNvPr>
          <p:cNvSpPr/>
          <p:nvPr/>
        </p:nvSpPr>
        <p:spPr>
          <a:xfrm>
            <a:off x="3125173" y="1734793"/>
            <a:ext cx="4624556" cy="757940"/>
          </a:xfrm>
          <a:prstGeom prst="wedgeRoundRectCallout">
            <a:avLst>
              <a:gd name="adj1" fmla="val -57746"/>
              <a:gd name="adj2" fmla="val 4135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made 0.7.</a:t>
            </a:r>
          </a:p>
        </p:txBody>
      </p:sp>
    </p:spTree>
    <p:extLst>
      <p:ext uri="{BB962C8B-B14F-4D97-AF65-F5344CB8AC3E}">
        <p14:creationId xmlns:p14="http://schemas.microsoft.com/office/powerpoint/2010/main" val="1295461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odd one out?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Convince me.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DBB982E-F35A-45BD-898E-93A60F567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570207"/>
              </p:ext>
            </p:extLst>
          </p:nvPr>
        </p:nvGraphicFramePr>
        <p:xfrm>
          <a:off x="5112504" y="3295539"/>
          <a:ext cx="3520196" cy="1743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098">
                  <a:extLst>
                    <a:ext uri="{9D8B030D-6E8A-4147-A177-3AD203B41FA5}">
                      <a16:colId xmlns:a16="http://schemas.microsoft.com/office/drawing/2014/main" val="1434814870"/>
                    </a:ext>
                  </a:extLst>
                </a:gridCol>
                <a:gridCol w="1760098">
                  <a:extLst>
                    <a:ext uri="{9D8B030D-6E8A-4147-A177-3AD203B41FA5}">
                      <a16:colId xmlns:a16="http://schemas.microsoft.com/office/drawing/2014/main" val="4019307987"/>
                    </a:ext>
                  </a:extLst>
                </a:gridCol>
              </a:tblGrid>
              <a:tr h="620772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303479"/>
                  </a:ext>
                </a:extLst>
              </a:tr>
              <a:tr h="1122833">
                <a:tc>
                  <a:txBody>
                    <a:bodyPr/>
                    <a:lstStyle/>
                    <a:p>
                      <a:pPr algn="ctr"/>
                      <a:endParaRPr lang="en-GB" sz="1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954130"/>
                  </a:ext>
                </a:extLst>
              </a:tr>
            </a:tbl>
          </a:graphicData>
        </a:graphic>
      </p:graphicFrame>
      <p:sp>
        <p:nvSpPr>
          <p:cNvPr id="27" name="Rounded Rectangle 6">
            <a:extLst>
              <a:ext uri="{FF2B5EF4-FFF2-40B4-BE49-F238E27FC236}">
                <a16:creationId xmlns:a16="http://schemas.microsoft.com/office/drawing/2014/main" id="{4E59BA12-4189-4E9D-9797-148B97E7B013}"/>
              </a:ext>
            </a:extLst>
          </p:cNvPr>
          <p:cNvSpPr/>
          <p:nvPr/>
        </p:nvSpPr>
        <p:spPr>
          <a:xfrm>
            <a:off x="5852005" y="1708034"/>
            <a:ext cx="2804978" cy="826444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seven tenths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02E5AB-6E42-418B-AF30-44330596577A}"/>
              </a:ext>
            </a:extLst>
          </p:cNvPr>
          <p:cNvSpPr txBox="1"/>
          <p:nvPr/>
        </p:nvSpPr>
        <p:spPr>
          <a:xfrm>
            <a:off x="643482" y="1516124"/>
            <a:ext cx="608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BF4DDB-B2D7-4271-A223-00CD56CFF286}"/>
              </a:ext>
            </a:extLst>
          </p:cNvPr>
          <p:cNvSpPr txBox="1"/>
          <p:nvPr/>
        </p:nvSpPr>
        <p:spPr>
          <a:xfrm>
            <a:off x="5239865" y="1608456"/>
            <a:ext cx="554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3CE9A99-C29F-4DC8-A2E6-218D5D1F308C}"/>
              </a:ext>
            </a:extLst>
          </p:cNvPr>
          <p:cNvSpPr txBox="1"/>
          <p:nvPr/>
        </p:nvSpPr>
        <p:spPr>
          <a:xfrm>
            <a:off x="651316" y="3064500"/>
            <a:ext cx="649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C.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AE65F0F-3311-49E2-B11F-5C5B3CCD9402}"/>
              </a:ext>
            </a:extLst>
          </p:cNvPr>
          <p:cNvSpPr txBox="1"/>
          <p:nvPr/>
        </p:nvSpPr>
        <p:spPr>
          <a:xfrm>
            <a:off x="4537422" y="2973020"/>
            <a:ext cx="547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D.</a:t>
            </a:r>
          </a:p>
        </p:txBody>
      </p:sp>
      <p:sp>
        <p:nvSpPr>
          <p:cNvPr id="32" name="Rounded Rectangle 87">
            <a:extLst>
              <a:ext uri="{FF2B5EF4-FFF2-40B4-BE49-F238E27FC236}">
                <a16:creationId xmlns:a16="http://schemas.microsoft.com/office/drawing/2014/main" id="{36022014-D043-42F4-B965-483B74EE8F64}"/>
              </a:ext>
            </a:extLst>
          </p:cNvPr>
          <p:cNvSpPr/>
          <p:nvPr/>
        </p:nvSpPr>
        <p:spPr>
          <a:xfrm>
            <a:off x="1308226" y="3270702"/>
            <a:ext cx="1216379" cy="793844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0.7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FEFC84F-2630-47D3-9F01-E02A00BAE8D4}"/>
              </a:ext>
            </a:extLst>
          </p:cNvPr>
          <p:cNvSpPr/>
          <p:nvPr/>
        </p:nvSpPr>
        <p:spPr>
          <a:xfrm>
            <a:off x="6964602" y="401461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28E7C9E-59B2-4726-959D-D8DCCD7A16C0}"/>
              </a:ext>
            </a:extLst>
          </p:cNvPr>
          <p:cNvSpPr/>
          <p:nvPr/>
        </p:nvSpPr>
        <p:spPr>
          <a:xfrm>
            <a:off x="7524507" y="401461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7EAB25E-EAEE-450F-8DAE-B738C308ADF4}"/>
              </a:ext>
            </a:extLst>
          </p:cNvPr>
          <p:cNvSpPr/>
          <p:nvPr/>
        </p:nvSpPr>
        <p:spPr>
          <a:xfrm>
            <a:off x="8118247" y="401461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837632F-9109-4588-9047-9B8B290EFF30}"/>
              </a:ext>
            </a:extLst>
          </p:cNvPr>
          <p:cNvSpPr/>
          <p:nvPr/>
        </p:nvSpPr>
        <p:spPr>
          <a:xfrm>
            <a:off x="6964601" y="453406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A0D6F5D-6BBF-4ECA-8468-F541C1968467}"/>
              </a:ext>
            </a:extLst>
          </p:cNvPr>
          <p:cNvSpPr/>
          <p:nvPr/>
        </p:nvSpPr>
        <p:spPr>
          <a:xfrm>
            <a:off x="7524507" y="4537734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D2948F6-E698-412A-9929-433953296AC3}"/>
              </a:ext>
            </a:extLst>
          </p:cNvPr>
          <p:cNvSpPr/>
          <p:nvPr/>
        </p:nvSpPr>
        <p:spPr>
          <a:xfrm>
            <a:off x="8118246" y="453406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AD647A4-DCE1-435D-BEBB-18B8D5E74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64304"/>
              </p:ext>
            </p:extLst>
          </p:nvPr>
        </p:nvGraphicFramePr>
        <p:xfrm>
          <a:off x="1239468" y="1416187"/>
          <a:ext cx="576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484790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23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333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063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odd one out?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Convince me.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 is the odd one out because…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DBB982E-F35A-45BD-898E-93A60F567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352444"/>
              </p:ext>
            </p:extLst>
          </p:nvPr>
        </p:nvGraphicFramePr>
        <p:xfrm>
          <a:off x="5112504" y="3295539"/>
          <a:ext cx="3520196" cy="1743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098">
                  <a:extLst>
                    <a:ext uri="{9D8B030D-6E8A-4147-A177-3AD203B41FA5}">
                      <a16:colId xmlns:a16="http://schemas.microsoft.com/office/drawing/2014/main" val="1434814870"/>
                    </a:ext>
                  </a:extLst>
                </a:gridCol>
                <a:gridCol w="1760098">
                  <a:extLst>
                    <a:ext uri="{9D8B030D-6E8A-4147-A177-3AD203B41FA5}">
                      <a16:colId xmlns:a16="http://schemas.microsoft.com/office/drawing/2014/main" val="4019307987"/>
                    </a:ext>
                  </a:extLst>
                </a:gridCol>
              </a:tblGrid>
              <a:tr h="620772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303479"/>
                  </a:ext>
                </a:extLst>
              </a:tr>
              <a:tr h="1122833">
                <a:tc>
                  <a:txBody>
                    <a:bodyPr/>
                    <a:lstStyle/>
                    <a:p>
                      <a:pPr algn="ctr"/>
                      <a:endParaRPr lang="en-GB" sz="1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954130"/>
                  </a:ext>
                </a:extLst>
              </a:tr>
            </a:tbl>
          </a:graphicData>
        </a:graphic>
      </p:graphicFrame>
      <p:sp>
        <p:nvSpPr>
          <p:cNvPr id="27" name="Rounded Rectangle 6">
            <a:extLst>
              <a:ext uri="{FF2B5EF4-FFF2-40B4-BE49-F238E27FC236}">
                <a16:creationId xmlns:a16="http://schemas.microsoft.com/office/drawing/2014/main" id="{4E59BA12-4189-4E9D-9797-148B97E7B013}"/>
              </a:ext>
            </a:extLst>
          </p:cNvPr>
          <p:cNvSpPr/>
          <p:nvPr/>
        </p:nvSpPr>
        <p:spPr>
          <a:xfrm>
            <a:off x="5852005" y="1708034"/>
            <a:ext cx="2804978" cy="826444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seven tenths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02E5AB-6E42-418B-AF30-44330596577A}"/>
              </a:ext>
            </a:extLst>
          </p:cNvPr>
          <p:cNvSpPr txBox="1"/>
          <p:nvPr/>
        </p:nvSpPr>
        <p:spPr>
          <a:xfrm>
            <a:off x="643482" y="1516124"/>
            <a:ext cx="608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BF4DDB-B2D7-4271-A223-00CD56CFF286}"/>
              </a:ext>
            </a:extLst>
          </p:cNvPr>
          <p:cNvSpPr txBox="1"/>
          <p:nvPr/>
        </p:nvSpPr>
        <p:spPr>
          <a:xfrm>
            <a:off x="5239865" y="1608456"/>
            <a:ext cx="554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3CE9A99-C29F-4DC8-A2E6-218D5D1F308C}"/>
              </a:ext>
            </a:extLst>
          </p:cNvPr>
          <p:cNvSpPr txBox="1"/>
          <p:nvPr/>
        </p:nvSpPr>
        <p:spPr>
          <a:xfrm>
            <a:off x="651316" y="3064500"/>
            <a:ext cx="649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C.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AE65F0F-3311-49E2-B11F-5C5B3CCD9402}"/>
              </a:ext>
            </a:extLst>
          </p:cNvPr>
          <p:cNvSpPr txBox="1"/>
          <p:nvPr/>
        </p:nvSpPr>
        <p:spPr>
          <a:xfrm>
            <a:off x="4537422" y="2973020"/>
            <a:ext cx="547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D.</a:t>
            </a:r>
          </a:p>
        </p:txBody>
      </p:sp>
      <p:sp>
        <p:nvSpPr>
          <p:cNvPr id="32" name="Rounded Rectangle 87">
            <a:extLst>
              <a:ext uri="{FF2B5EF4-FFF2-40B4-BE49-F238E27FC236}">
                <a16:creationId xmlns:a16="http://schemas.microsoft.com/office/drawing/2014/main" id="{36022014-D043-42F4-B965-483B74EE8F64}"/>
              </a:ext>
            </a:extLst>
          </p:cNvPr>
          <p:cNvSpPr/>
          <p:nvPr/>
        </p:nvSpPr>
        <p:spPr>
          <a:xfrm>
            <a:off x="1308226" y="3270702"/>
            <a:ext cx="1216379" cy="793844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0.7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FEFC84F-2630-47D3-9F01-E02A00BAE8D4}"/>
              </a:ext>
            </a:extLst>
          </p:cNvPr>
          <p:cNvSpPr/>
          <p:nvPr/>
        </p:nvSpPr>
        <p:spPr>
          <a:xfrm>
            <a:off x="6964602" y="401461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28E7C9E-59B2-4726-959D-D8DCCD7A16C0}"/>
              </a:ext>
            </a:extLst>
          </p:cNvPr>
          <p:cNvSpPr/>
          <p:nvPr/>
        </p:nvSpPr>
        <p:spPr>
          <a:xfrm>
            <a:off x="7524507" y="401461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7EAB25E-EAEE-450F-8DAE-B738C308ADF4}"/>
              </a:ext>
            </a:extLst>
          </p:cNvPr>
          <p:cNvSpPr/>
          <p:nvPr/>
        </p:nvSpPr>
        <p:spPr>
          <a:xfrm>
            <a:off x="8118247" y="401461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837632F-9109-4588-9047-9B8B290EFF30}"/>
              </a:ext>
            </a:extLst>
          </p:cNvPr>
          <p:cNvSpPr/>
          <p:nvPr/>
        </p:nvSpPr>
        <p:spPr>
          <a:xfrm>
            <a:off x="6964601" y="453406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A0D6F5D-6BBF-4ECA-8468-F541C1968467}"/>
              </a:ext>
            </a:extLst>
          </p:cNvPr>
          <p:cNvSpPr/>
          <p:nvPr/>
        </p:nvSpPr>
        <p:spPr>
          <a:xfrm>
            <a:off x="7524507" y="4537734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D2948F6-E698-412A-9929-433953296AC3}"/>
              </a:ext>
            </a:extLst>
          </p:cNvPr>
          <p:cNvSpPr/>
          <p:nvPr/>
        </p:nvSpPr>
        <p:spPr>
          <a:xfrm>
            <a:off x="8118246" y="453406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DCDD739F-61AF-4DFE-891F-7C24100989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64304"/>
              </p:ext>
            </p:extLst>
          </p:nvPr>
        </p:nvGraphicFramePr>
        <p:xfrm>
          <a:off x="1239468" y="1416187"/>
          <a:ext cx="576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484790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23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333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807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odd one out?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Convince me.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 is the odd one out because it represents 0.6 and the others represent 0.7.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DBB982E-F35A-45BD-898E-93A60F567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055665"/>
              </p:ext>
            </p:extLst>
          </p:nvPr>
        </p:nvGraphicFramePr>
        <p:xfrm>
          <a:off x="5112504" y="3295539"/>
          <a:ext cx="3520196" cy="1743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098">
                  <a:extLst>
                    <a:ext uri="{9D8B030D-6E8A-4147-A177-3AD203B41FA5}">
                      <a16:colId xmlns:a16="http://schemas.microsoft.com/office/drawing/2014/main" val="1434814870"/>
                    </a:ext>
                  </a:extLst>
                </a:gridCol>
                <a:gridCol w="1760098">
                  <a:extLst>
                    <a:ext uri="{9D8B030D-6E8A-4147-A177-3AD203B41FA5}">
                      <a16:colId xmlns:a16="http://schemas.microsoft.com/office/drawing/2014/main" val="4019307987"/>
                    </a:ext>
                  </a:extLst>
                </a:gridCol>
              </a:tblGrid>
              <a:tr h="620772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T="41564" marB="4156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303479"/>
                  </a:ext>
                </a:extLst>
              </a:tr>
              <a:tr h="1122833">
                <a:tc>
                  <a:txBody>
                    <a:bodyPr/>
                    <a:lstStyle/>
                    <a:p>
                      <a:pPr algn="ctr"/>
                      <a:endParaRPr lang="en-GB" sz="1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954130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BAFBE653-DD4D-4BF3-91B8-782298C72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064066"/>
              </p:ext>
            </p:extLst>
          </p:nvPr>
        </p:nvGraphicFramePr>
        <p:xfrm>
          <a:off x="1239468" y="1416187"/>
          <a:ext cx="576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484790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23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333593"/>
                  </a:ext>
                </a:extLst>
              </a:tr>
            </a:tbl>
          </a:graphicData>
        </a:graphic>
      </p:graphicFrame>
      <p:sp>
        <p:nvSpPr>
          <p:cNvPr id="27" name="Rounded Rectangle 6">
            <a:extLst>
              <a:ext uri="{FF2B5EF4-FFF2-40B4-BE49-F238E27FC236}">
                <a16:creationId xmlns:a16="http://schemas.microsoft.com/office/drawing/2014/main" id="{4E59BA12-4189-4E9D-9797-148B97E7B013}"/>
              </a:ext>
            </a:extLst>
          </p:cNvPr>
          <p:cNvSpPr/>
          <p:nvPr/>
        </p:nvSpPr>
        <p:spPr>
          <a:xfrm>
            <a:off x="5852005" y="1708034"/>
            <a:ext cx="2804978" cy="826444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seven tenths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02E5AB-6E42-418B-AF30-44330596577A}"/>
              </a:ext>
            </a:extLst>
          </p:cNvPr>
          <p:cNvSpPr txBox="1"/>
          <p:nvPr/>
        </p:nvSpPr>
        <p:spPr>
          <a:xfrm>
            <a:off x="643482" y="1516124"/>
            <a:ext cx="608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BF4DDB-B2D7-4271-A223-00CD56CFF286}"/>
              </a:ext>
            </a:extLst>
          </p:cNvPr>
          <p:cNvSpPr txBox="1"/>
          <p:nvPr/>
        </p:nvSpPr>
        <p:spPr>
          <a:xfrm>
            <a:off x="5239865" y="1608456"/>
            <a:ext cx="554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3CE9A99-C29F-4DC8-A2E6-218D5D1F308C}"/>
              </a:ext>
            </a:extLst>
          </p:cNvPr>
          <p:cNvSpPr txBox="1"/>
          <p:nvPr/>
        </p:nvSpPr>
        <p:spPr>
          <a:xfrm>
            <a:off x="651316" y="3064500"/>
            <a:ext cx="649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C.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AE65F0F-3311-49E2-B11F-5C5B3CCD9402}"/>
              </a:ext>
            </a:extLst>
          </p:cNvPr>
          <p:cNvSpPr txBox="1"/>
          <p:nvPr/>
        </p:nvSpPr>
        <p:spPr>
          <a:xfrm>
            <a:off x="4537422" y="2973020"/>
            <a:ext cx="547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D.</a:t>
            </a:r>
          </a:p>
        </p:txBody>
      </p:sp>
      <p:sp>
        <p:nvSpPr>
          <p:cNvPr id="32" name="Rounded Rectangle 87">
            <a:extLst>
              <a:ext uri="{FF2B5EF4-FFF2-40B4-BE49-F238E27FC236}">
                <a16:creationId xmlns:a16="http://schemas.microsoft.com/office/drawing/2014/main" id="{36022014-D043-42F4-B965-483B74EE8F64}"/>
              </a:ext>
            </a:extLst>
          </p:cNvPr>
          <p:cNvSpPr/>
          <p:nvPr/>
        </p:nvSpPr>
        <p:spPr>
          <a:xfrm>
            <a:off x="1308226" y="3270702"/>
            <a:ext cx="1216379" cy="793844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0.7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FEFC84F-2630-47D3-9F01-E02A00BAE8D4}"/>
              </a:ext>
            </a:extLst>
          </p:cNvPr>
          <p:cNvSpPr/>
          <p:nvPr/>
        </p:nvSpPr>
        <p:spPr>
          <a:xfrm>
            <a:off x="6964602" y="401461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28E7C9E-59B2-4726-959D-D8DCCD7A16C0}"/>
              </a:ext>
            </a:extLst>
          </p:cNvPr>
          <p:cNvSpPr/>
          <p:nvPr/>
        </p:nvSpPr>
        <p:spPr>
          <a:xfrm>
            <a:off x="7524507" y="401461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7EAB25E-EAEE-450F-8DAE-B738C308ADF4}"/>
              </a:ext>
            </a:extLst>
          </p:cNvPr>
          <p:cNvSpPr/>
          <p:nvPr/>
        </p:nvSpPr>
        <p:spPr>
          <a:xfrm>
            <a:off x="8118247" y="401461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837632F-9109-4588-9047-9B8B290EFF30}"/>
              </a:ext>
            </a:extLst>
          </p:cNvPr>
          <p:cNvSpPr/>
          <p:nvPr/>
        </p:nvSpPr>
        <p:spPr>
          <a:xfrm>
            <a:off x="6964601" y="453406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A0D6F5D-6BBF-4ECA-8468-F541C1968467}"/>
              </a:ext>
            </a:extLst>
          </p:cNvPr>
          <p:cNvSpPr/>
          <p:nvPr/>
        </p:nvSpPr>
        <p:spPr>
          <a:xfrm>
            <a:off x="7524507" y="4537734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D2948F6-E698-412A-9929-433953296AC3}"/>
              </a:ext>
            </a:extLst>
          </p:cNvPr>
          <p:cNvSpPr/>
          <p:nvPr/>
        </p:nvSpPr>
        <p:spPr>
          <a:xfrm>
            <a:off x="8118246" y="4534067"/>
            <a:ext cx="397203" cy="396922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752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Order these numbers from smallest to largest.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Smallest                                                                          Largest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ounded Rectangle 1">
            <a:extLst>
              <a:ext uri="{FF2B5EF4-FFF2-40B4-BE49-F238E27FC236}">
                <a16:creationId xmlns:a16="http://schemas.microsoft.com/office/drawing/2014/main" id="{A5F25600-A4C8-4106-9F87-18EDC7616A38}"/>
              </a:ext>
            </a:extLst>
          </p:cNvPr>
          <p:cNvSpPr/>
          <p:nvPr/>
        </p:nvSpPr>
        <p:spPr>
          <a:xfrm>
            <a:off x="6718852" y="1763212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20" name="Rounded Rectangle 1">
            <a:extLst>
              <a:ext uri="{FF2B5EF4-FFF2-40B4-BE49-F238E27FC236}">
                <a16:creationId xmlns:a16="http://schemas.microsoft.com/office/drawing/2014/main" id="{B5DB1DD1-D0F6-4715-A895-9141F9F15D65}"/>
              </a:ext>
            </a:extLst>
          </p:cNvPr>
          <p:cNvSpPr/>
          <p:nvPr/>
        </p:nvSpPr>
        <p:spPr>
          <a:xfrm>
            <a:off x="4665150" y="1752188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five tenths</a:t>
            </a:r>
          </a:p>
        </p:txBody>
      </p:sp>
      <p:sp>
        <p:nvSpPr>
          <p:cNvPr id="21" name="Rounded Rectangle 1">
            <a:extLst>
              <a:ext uri="{FF2B5EF4-FFF2-40B4-BE49-F238E27FC236}">
                <a16:creationId xmlns:a16="http://schemas.microsoft.com/office/drawing/2014/main" id="{C3109CBE-4792-4325-8D5A-0FA04D90B470}"/>
              </a:ext>
            </a:extLst>
          </p:cNvPr>
          <p:cNvSpPr/>
          <p:nvPr/>
        </p:nvSpPr>
        <p:spPr>
          <a:xfrm>
            <a:off x="2611448" y="1752188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22" name="Rounded Rectangle 1">
            <a:extLst>
              <a:ext uri="{FF2B5EF4-FFF2-40B4-BE49-F238E27FC236}">
                <a16:creationId xmlns:a16="http://schemas.microsoft.com/office/drawing/2014/main" id="{AFA0828D-AB65-4585-870B-8498DC7A05A9}"/>
              </a:ext>
            </a:extLst>
          </p:cNvPr>
          <p:cNvSpPr/>
          <p:nvPr/>
        </p:nvSpPr>
        <p:spPr>
          <a:xfrm>
            <a:off x="557746" y="1752188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seven tenths</a:t>
            </a:r>
          </a:p>
        </p:txBody>
      </p:sp>
      <p:sp>
        <p:nvSpPr>
          <p:cNvPr id="24" name="Rounded Rectangle 1">
            <a:extLst>
              <a:ext uri="{FF2B5EF4-FFF2-40B4-BE49-F238E27FC236}">
                <a16:creationId xmlns:a16="http://schemas.microsoft.com/office/drawing/2014/main" id="{E4180B2E-B3F1-4C29-82B5-03D676FD4FBF}"/>
              </a:ext>
            </a:extLst>
          </p:cNvPr>
          <p:cNvSpPr/>
          <p:nvPr/>
        </p:nvSpPr>
        <p:spPr>
          <a:xfrm>
            <a:off x="6718852" y="4702618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25" name="Rounded Rectangle 1">
            <a:extLst>
              <a:ext uri="{FF2B5EF4-FFF2-40B4-BE49-F238E27FC236}">
                <a16:creationId xmlns:a16="http://schemas.microsoft.com/office/drawing/2014/main" id="{DDDEEDB4-EC94-4EB8-8C25-A22118B4BE5A}"/>
              </a:ext>
            </a:extLst>
          </p:cNvPr>
          <p:cNvSpPr/>
          <p:nvPr/>
        </p:nvSpPr>
        <p:spPr>
          <a:xfrm>
            <a:off x="4665150" y="4691594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26" name="Rounded Rectangle 1">
            <a:extLst>
              <a:ext uri="{FF2B5EF4-FFF2-40B4-BE49-F238E27FC236}">
                <a16:creationId xmlns:a16="http://schemas.microsoft.com/office/drawing/2014/main" id="{F708B1CD-308B-4F1D-8E7B-8F53F188C206}"/>
              </a:ext>
            </a:extLst>
          </p:cNvPr>
          <p:cNvSpPr/>
          <p:nvPr/>
        </p:nvSpPr>
        <p:spPr>
          <a:xfrm>
            <a:off x="2611448" y="4691594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27" name="Rounded Rectangle 1">
            <a:extLst>
              <a:ext uri="{FF2B5EF4-FFF2-40B4-BE49-F238E27FC236}">
                <a16:creationId xmlns:a16="http://schemas.microsoft.com/office/drawing/2014/main" id="{E65B7EC4-590C-4961-ADF3-9A4CD2924F5F}"/>
              </a:ext>
            </a:extLst>
          </p:cNvPr>
          <p:cNvSpPr/>
          <p:nvPr/>
        </p:nvSpPr>
        <p:spPr>
          <a:xfrm>
            <a:off x="557746" y="4691594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694635D-15C9-4A2E-A67F-A55F618E2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516923"/>
              </p:ext>
            </p:extLst>
          </p:nvPr>
        </p:nvGraphicFramePr>
        <p:xfrm>
          <a:off x="7317537" y="1842956"/>
          <a:ext cx="4680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15449272"/>
                    </a:ext>
                  </a:extLst>
                </a:gridCol>
              </a:tblGrid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346002"/>
                  </a:ext>
                </a:extLst>
              </a:tr>
              <a:tr h="33062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277339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4A74268A-CC1B-4A75-A854-A273C22776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48778"/>
              </p:ext>
            </p:extLst>
          </p:nvPr>
        </p:nvGraphicFramePr>
        <p:xfrm>
          <a:off x="3210133" y="1831932"/>
          <a:ext cx="4680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15449272"/>
                    </a:ext>
                  </a:extLst>
                </a:gridCol>
              </a:tblGrid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346002"/>
                  </a:ext>
                </a:extLst>
              </a:tr>
              <a:tr h="33062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277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Order these numbers from smallest to largest.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Smallest                                                                          Largest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ounded Rectangle 1">
            <a:extLst>
              <a:ext uri="{FF2B5EF4-FFF2-40B4-BE49-F238E27FC236}">
                <a16:creationId xmlns:a16="http://schemas.microsoft.com/office/drawing/2014/main" id="{A5F25600-A4C8-4106-9F87-18EDC7616A38}"/>
              </a:ext>
            </a:extLst>
          </p:cNvPr>
          <p:cNvSpPr/>
          <p:nvPr/>
        </p:nvSpPr>
        <p:spPr>
          <a:xfrm>
            <a:off x="6718852" y="1763212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D7551BB9-2A1A-4A7D-906F-B76D8160B6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251002"/>
              </p:ext>
            </p:extLst>
          </p:nvPr>
        </p:nvGraphicFramePr>
        <p:xfrm>
          <a:off x="7317537" y="1842956"/>
          <a:ext cx="4680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15449272"/>
                    </a:ext>
                  </a:extLst>
                </a:gridCol>
              </a:tblGrid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346002"/>
                  </a:ext>
                </a:extLst>
              </a:tr>
              <a:tr h="33062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277339"/>
                  </a:ext>
                </a:extLst>
              </a:tr>
            </a:tbl>
          </a:graphicData>
        </a:graphic>
      </p:graphicFrame>
      <p:sp>
        <p:nvSpPr>
          <p:cNvPr id="20" name="Rounded Rectangle 1">
            <a:extLst>
              <a:ext uri="{FF2B5EF4-FFF2-40B4-BE49-F238E27FC236}">
                <a16:creationId xmlns:a16="http://schemas.microsoft.com/office/drawing/2014/main" id="{B5DB1DD1-D0F6-4715-A895-9141F9F15D65}"/>
              </a:ext>
            </a:extLst>
          </p:cNvPr>
          <p:cNvSpPr/>
          <p:nvPr/>
        </p:nvSpPr>
        <p:spPr>
          <a:xfrm>
            <a:off x="4665150" y="1752188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five tenths</a:t>
            </a:r>
          </a:p>
        </p:txBody>
      </p:sp>
      <p:sp>
        <p:nvSpPr>
          <p:cNvPr id="21" name="Rounded Rectangle 1">
            <a:extLst>
              <a:ext uri="{FF2B5EF4-FFF2-40B4-BE49-F238E27FC236}">
                <a16:creationId xmlns:a16="http://schemas.microsoft.com/office/drawing/2014/main" id="{C3109CBE-4792-4325-8D5A-0FA04D90B470}"/>
              </a:ext>
            </a:extLst>
          </p:cNvPr>
          <p:cNvSpPr/>
          <p:nvPr/>
        </p:nvSpPr>
        <p:spPr>
          <a:xfrm>
            <a:off x="2611448" y="1752188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22" name="Rounded Rectangle 1">
            <a:extLst>
              <a:ext uri="{FF2B5EF4-FFF2-40B4-BE49-F238E27FC236}">
                <a16:creationId xmlns:a16="http://schemas.microsoft.com/office/drawing/2014/main" id="{AFA0828D-AB65-4585-870B-8498DC7A05A9}"/>
              </a:ext>
            </a:extLst>
          </p:cNvPr>
          <p:cNvSpPr/>
          <p:nvPr/>
        </p:nvSpPr>
        <p:spPr>
          <a:xfrm>
            <a:off x="557746" y="1752188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seven tenths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D7E1731-6DBC-4EA6-9F1B-01D85F209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676525"/>
              </p:ext>
            </p:extLst>
          </p:nvPr>
        </p:nvGraphicFramePr>
        <p:xfrm>
          <a:off x="3210133" y="1831932"/>
          <a:ext cx="4680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15449272"/>
                    </a:ext>
                  </a:extLst>
                </a:gridCol>
              </a:tblGrid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346002"/>
                  </a:ext>
                </a:extLst>
              </a:tr>
              <a:tr h="33062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277339"/>
                  </a:ext>
                </a:extLst>
              </a:tr>
            </a:tbl>
          </a:graphicData>
        </a:graphic>
      </p:graphicFrame>
      <p:sp>
        <p:nvSpPr>
          <p:cNvPr id="24" name="Rounded Rectangle 1">
            <a:extLst>
              <a:ext uri="{FF2B5EF4-FFF2-40B4-BE49-F238E27FC236}">
                <a16:creationId xmlns:a16="http://schemas.microsoft.com/office/drawing/2014/main" id="{E4180B2E-B3F1-4C29-82B5-03D676FD4FBF}"/>
              </a:ext>
            </a:extLst>
          </p:cNvPr>
          <p:cNvSpPr/>
          <p:nvPr/>
        </p:nvSpPr>
        <p:spPr>
          <a:xfrm>
            <a:off x="6718852" y="4702618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25" name="Rounded Rectangle 1">
            <a:extLst>
              <a:ext uri="{FF2B5EF4-FFF2-40B4-BE49-F238E27FC236}">
                <a16:creationId xmlns:a16="http://schemas.microsoft.com/office/drawing/2014/main" id="{DDDEEDB4-EC94-4EB8-8C25-A22118B4BE5A}"/>
              </a:ext>
            </a:extLst>
          </p:cNvPr>
          <p:cNvSpPr/>
          <p:nvPr/>
        </p:nvSpPr>
        <p:spPr>
          <a:xfrm>
            <a:off x="4665150" y="4691594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seven tenths </a:t>
            </a:r>
          </a:p>
        </p:txBody>
      </p:sp>
      <p:sp>
        <p:nvSpPr>
          <p:cNvPr id="26" name="Rounded Rectangle 1">
            <a:extLst>
              <a:ext uri="{FF2B5EF4-FFF2-40B4-BE49-F238E27FC236}">
                <a16:creationId xmlns:a16="http://schemas.microsoft.com/office/drawing/2014/main" id="{F708B1CD-308B-4F1D-8E7B-8F53F188C206}"/>
              </a:ext>
            </a:extLst>
          </p:cNvPr>
          <p:cNvSpPr/>
          <p:nvPr/>
        </p:nvSpPr>
        <p:spPr>
          <a:xfrm>
            <a:off x="2611448" y="4691594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five tenths </a:t>
            </a:r>
          </a:p>
        </p:txBody>
      </p:sp>
      <p:sp>
        <p:nvSpPr>
          <p:cNvPr id="27" name="Rounded Rectangle 1">
            <a:extLst>
              <a:ext uri="{FF2B5EF4-FFF2-40B4-BE49-F238E27FC236}">
                <a16:creationId xmlns:a16="http://schemas.microsoft.com/office/drawing/2014/main" id="{E65B7EC4-590C-4961-ADF3-9A4CD2924F5F}"/>
              </a:ext>
            </a:extLst>
          </p:cNvPr>
          <p:cNvSpPr/>
          <p:nvPr/>
        </p:nvSpPr>
        <p:spPr>
          <a:xfrm>
            <a:off x="557746" y="4691594"/>
            <a:ext cx="1665370" cy="1134848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98D7EF82-45E3-4746-AA8E-2C2FCA7D4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656335"/>
              </p:ext>
            </p:extLst>
          </p:nvPr>
        </p:nvGraphicFramePr>
        <p:xfrm>
          <a:off x="1156431" y="4771338"/>
          <a:ext cx="4680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15449272"/>
                    </a:ext>
                  </a:extLst>
                </a:gridCol>
              </a:tblGrid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346002"/>
                  </a:ext>
                </a:extLst>
              </a:tr>
              <a:tr h="33062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277339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52DB62B8-9BB7-4F73-A4B1-E507B5917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259825"/>
              </p:ext>
            </p:extLst>
          </p:nvPr>
        </p:nvGraphicFramePr>
        <p:xfrm>
          <a:off x="7317537" y="4782362"/>
          <a:ext cx="4680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15449272"/>
                    </a:ext>
                  </a:extLst>
                </a:gridCol>
              </a:tblGrid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346002"/>
                  </a:ext>
                </a:extLst>
              </a:tr>
              <a:tr h="33062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277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265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all the images that show        .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EF4D0D-2559-4974-9EE5-633C2ABCB9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602177"/>
              </p:ext>
            </p:extLst>
          </p:nvPr>
        </p:nvGraphicFramePr>
        <p:xfrm>
          <a:off x="6245865" y="744167"/>
          <a:ext cx="396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3321583259"/>
                    </a:ext>
                  </a:extLst>
                </a:gridCol>
              </a:tblGrid>
              <a:tr h="11017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468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078848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F9A0A7E-01F1-46C9-9C76-39DE257E56D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70167" y="4479746"/>
          <a:ext cx="2403280" cy="1018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656">
                  <a:extLst>
                    <a:ext uri="{9D8B030D-6E8A-4147-A177-3AD203B41FA5}">
                      <a16:colId xmlns:a16="http://schemas.microsoft.com/office/drawing/2014/main" val="3887576721"/>
                    </a:ext>
                  </a:extLst>
                </a:gridCol>
                <a:gridCol w="480656">
                  <a:extLst>
                    <a:ext uri="{9D8B030D-6E8A-4147-A177-3AD203B41FA5}">
                      <a16:colId xmlns:a16="http://schemas.microsoft.com/office/drawing/2014/main" val="1665461533"/>
                    </a:ext>
                  </a:extLst>
                </a:gridCol>
                <a:gridCol w="480656">
                  <a:extLst>
                    <a:ext uri="{9D8B030D-6E8A-4147-A177-3AD203B41FA5}">
                      <a16:colId xmlns:a16="http://schemas.microsoft.com/office/drawing/2014/main" val="3260867355"/>
                    </a:ext>
                  </a:extLst>
                </a:gridCol>
                <a:gridCol w="480656">
                  <a:extLst>
                    <a:ext uri="{9D8B030D-6E8A-4147-A177-3AD203B41FA5}">
                      <a16:colId xmlns:a16="http://schemas.microsoft.com/office/drawing/2014/main" val="4011527302"/>
                    </a:ext>
                  </a:extLst>
                </a:gridCol>
                <a:gridCol w="480656">
                  <a:extLst>
                    <a:ext uri="{9D8B030D-6E8A-4147-A177-3AD203B41FA5}">
                      <a16:colId xmlns:a16="http://schemas.microsoft.com/office/drawing/2014/main" val="1568089138"/>
                    </a:ext>
                  </a:extLst>
                </a:gridCol>
              </a:tblGrid>
              <a:tr h="509364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524633"/>
                  </a:ext>
                </a:extLst>
              </a:tr>
              <a:tr h="509364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7121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028EE9-4031-4C88-87F1-8D80C272E9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937098" y="1712762"/>
          <a:ext cx="2423305" cy="1073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66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484661">
                  <a:extLst>
                    <a:ext uri="{9D8B030D-6E8A-4147-A177-3AD203B41FA5}">
                      <a16:colId xmlns:a16="http://schemas.microsoft.com/office/drawing/2014/main" val="669147005"/>
                    </a:ext>
                  </a:extLst>
                </a:gridCol>
                <a:gridCol w="484661">
                  <a:extLst>
                    <a:ext uri="{9D8B030D-6E8A-4147-A177-3AD203B41FA5}">
                      <a16:colId xmlns:a16="http://schemas.microsoft.com/office/drawing/2014/main" val="2720139216"/>
                    </a:ext>
                  </a:extLst>
                </a:gridCol>
                <a:gridCol w="484661">
                  <a:extLst>
                    <a:ext uri="{9D8B030D-6E8A-4147-A177-3AD203B41FA5}">
                      <a16:colId xmlns:a16="http://schemas.microsoft.com/office/drawing/2014/main" val="372833974"/>
                    </a:ext>
                  </a:extLst>
                </a:gridCol>
                <a:gridCol w="484661">
                  <a:extLst>
                    <a:ext uri="{9D8B030D-6E8A-4147-A177-3AD203B41FA5}">
                      <a16:colId xmlns:a16="http://schemas.microsoft.com/office/drawing/2014/main" val="867858397"/>
                    </a:ext>
                  </a:extLst>
                </a:gridCol>
              </a:tblGrid>
              <a:tr h="53668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53668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10828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3FF2A5D-AC5E-48C7-9D83-49D37ED7145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55880" y="4420930"/>
          <a:ext cx="2423310" cy="1096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33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417387869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2209051935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1986138058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462786127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2064781701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1700239238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2353208579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1113285918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1374785878"/>
                    </a:ext>
                  </a:extLst>
                </a:gridCol>
              </a:tblGrid>
              <a:tr h="1096443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CEC1A455-7A32-4A61-8990-F62A23010B31}"/>
              </a:ext>
            </a:extLst>
          </p:cNvPr>
          <p:cNvSpPr/>
          <p:nvPr/>
        </p:nvSpPr>
        <p:spPr>
          <a:xfrm>
            <a:off x="617391" y="4551232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8D51A7B-DA6F-41FE-BE64-B317EF43C2E0}"/>
              </a:ext>
            </a:extLst>
          </p:cNvPr>
          <p:cNvSpPr/>
          <p:nvPr/>
        </p:nvSpPr>
        <p:spPr>
          <a:xfrm>
            <a:off x="1085657" y="4551232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46907B8-2AB6-40E4-8AEF-8B4B197996F2}"/>
              </a:ext>
            </a:extLst>
          </p:cNvPr>
          <p:cNvSpPr/>
          <p:nvPr/>
        </p:nvSpPr>
        <p:spPr>
          <a:xfrm>
            <a:off x="1581007" y="4551232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352D411-97DB-424F-A4F2-DE93D2A898BE}"/>
              </a:ext>
            </a:extLst>
          </p:cNvPr>
          <p:cNvSpPr/>
          <p:nvPr/>
        </p:nvSpPr>
        <p:spPr>
          <a:xfrm>
            <a:off x="2049273" y="4551232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1AA499D8-087A-4AE9-BF96-2F8EDFE8D572}"/>
              </a:ext>
            </a:extLst>
          </p:cNvPr>
          <p:cNvGraphicFramePr/>
          <p:nvPr>
            <p:extLst/>
          </p:nvPr>
        </p:nvGraphicFramePr>
        <p:xfrm>
          <a:off x="6860327" y="3285796"/>
          <a:ext cx="1500076" cy="2863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8579EB-D90B-4C99-BF00-954919CADFD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27330" y="1362031"/>
          <a:ext cx="1072800" cy="2232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00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536400">
                  <a:extLst>
                    <a:ext uri="{9D8B030D-6E8A-4147-A177-3AD203B41FA5}">
                      <a16:colId xmlns:a16="http://schemas.microsoft.com/office/drawing/2014/main" val="4219686182"/>
                    </a:ext>
                  </a:extLst>
                </a:gridCol>
              </a:tblGrid>
              <a:tr h="446401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5517"/>
                  </a:ext>
                </a:extLst>
              </a:tr>
              <a:tr h="44639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425523"/>
                  </a:ext>
                </a:extLst>
              </a:tr>
              <a:tr h="446401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417692"/>
                  </a:ext>
                </a:extLst>
              </a:tr>
              <a:tr h="44639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954238"/>
                  </a:ext>
                </a:extLst>
              </a:tr>
              <a:tr h="446401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802084"/>
                  </a:ext>
                </a:extLst>
              </a:tr>
            </a:tbl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FA2AE001-305C-40C9-8DCE-B1A4413C5C77}"/>
              </a:ext>
            </a:extLst>
          </p:cNvPr>
          <p:cNvSpPr/>
          <p:nvPr/>
        </p:nvSpPr>
        <p:spPr>
          <a:xfrm>
            <a:off x="1090255" y="5036480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30BBAF7-FEB8-44B5-B4D3-69BA07CF665C}"/>
              </a:ext>
            </a:extLst>
          </p:cNvPr>
          <p:cNvSpPr/>
          <p:nvPr/>
        </p:nvSpPr>
        <p:spPr>
          <a:xfrm>
            <a:off x="617391" y="5043029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68098FCB-6394-4715-BA2D-A59D69F9054A}"/>
              </a:ext>
            </a:extLst>
          </p:cNvPr>
          <p:cNvGraphicFramePr/>
          <p:nvPr>
            <p:extLst/>
          </p:nvPr>
        </p:nvGraphicFramePr>
        <p:xfrm>
          <a:off x="3415215" y="882545"/>
          <a:ext cx="1552320" cy="2863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786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all the images that show        .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EF4D0D-2559-4974-9EE5-633C2ABCB9F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245865" y="744167"/>
          <a:ext cx="396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3321583259"/>
                    </a:ext>
                  </a:extLst>
                </a:gridCol>
              </a:tblGrid>
              <a:tr h="11017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468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078848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F9A0A7E-01F1-46C9-9C76-39DE257E56D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70167" y="4479746"/>
          <a:ext cx="2403280" cy="1018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656">
                  <a:extLst>
                    <a:ext uri="{9D8B030D-6E8A-4147-A177-3AD203B41FA5}">
                      <a16:colId xmlns:a16="http://schemas.microsoft.com/office/drawing/2014/main" val="3887576721"/>
                    </a:ext>
                  </a:extLst>
                </a:gridCol>
                <a:gridCol w="480656">
                  <a:extLst>
                    <a:ext uri="{9D8B030D-6E8A-4147-A177-3AD203B41FA5}">
                      <a16:colId xmlns:a16="http://schemas.microsoft.com/office/drawing/2014/main" val="1665461533"/>
                    </a:ext>
                  </a:extLst>
                </a:gridCol>
                <a:gridCol w="480656">
                  <a:extLst>
                    <a:ext uri="{9D8B030D-6E8A-4147-A177-3AD203B41FA5}">
                      <a16:colId xmlns:a16="http://schemas.microsoft.com/office/drawing/2014/main" val="3260867355"/>
                    </a:ext>
                  </a:extLst>
                </a:gridCol>
                <a:gridCol w="480656">
                  <a:extLst>
                    <a:ext uri="{9D8B030D-6E8A-4147-A177-3AD203B41FA5}">
                      <a16:colId xmlns:a16="http://schemas.microsoft.com/office/drawing/2014/main" val="4011527302"/>
                    </a:ext>
                  </a:extLst>
                </a:gridCol>
                <a:gridCol w="480656">
                  <a:extLst>
                    <a:ext uri="{9D8B030D-6E8A-4147-A177-3AD203B41FA5}">
                      <a16:colId xmlns:a16="http://schemas.microsoft.com/office/drawing/2014/main" val="1568089138"/>
                    </a:ext>
                  </a:extLst>
                </a:gridCol>
              </a:tblGrid>
              <a:tr h="509364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524633"/>
                  </a:ext>
                </a:extLst>
              </a:tr>
              <a:tr h="509364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7121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028EE9-4031-4C88-87F1-8D80C272E9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937098" y="1712762"/>
          <a:ext cx="2423305" cy="1073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66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484661">
                  <a:extLst>
                    <a:ext uri="{9D8B030D-6E8A-4147-A177-3AD203B41FA5}">
                      <a16:colId xmlns:a16="http://schemas.microsoft.com/office/drawing/2014/main" val="669147005"/>
                    </a:ext>
                  </a:extLst>
                </a:gridCol>
                <a:gridCol w="484661">
                  <a:extLst>
                    <a:ext uri="{9D8B030D-6E8A-4147-A177-3AD203B41FA5}">
                      <a16:colId xmlns:a16="http://schemas.microsoft.com/office/drawing/2014/main" val="2720139216"/>
                    </a:ext>
                  </a:extLst>
                </a:gridCol>
                <a:gridCol w="484661">
                  <a:extLst>
                    <a:ext uri="{9D8B030D-6E8A-4147-A177-3AD203B41FA5}">
                      <a16:colId xmlns:a16="http://schemas.microsoft.com/office/drawing/2014/main" val="372833974"/>
                    </a:ext>
                  </a:extLst>
                </a:gridCol>
                <a:gridCol w="484661">
                  <a:extLst>
                    <a:ext uri="{9D8B030D-6E8A-4147-A177-3AD203B41FA5}">
                      <a16:colId xmlns:a16="http://schemas.microsoft.com/office/drawing/2014/main" val="867858397"/>
                    </a:ext>
                  </a:extLst>
                </a:gridCol>
              </a:tblGrid>
              <a:tr h="53668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53668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10828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3FF2A5D-AC5E-48C7-9D83-49D37ED7145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55880" y="4420930"/>
          <a:ext cx="2423310" cy="1096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33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417387869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2209051935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1986138058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462786127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2064781701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1700239238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2353208579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1113285918"/>
                    </a:ext>
                  </a:extLst>
                </a:gridCol>
                <a:gridCol w="242331">
                  <a:extLst>
                    <a:ext uri="{9D8B030D-6E8A-4147-A177-3AD203B41FA5}">
                      <a16:colId xmlns:a16="http://schemas.microsoft.com/office/drawing/2014/main" val="1374785878"/>
                    </a:ext>
                  </a:extLst>
                </a:gridCol>
              </a:tblGrid>
              <a:tr h="1096443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GB" sz="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CEC1A455-7A32-4A61-8990-F62A23010B31}"/>
              </a:ext>
            </a:extLst>
          </p:cNvPr>
          <p:cNvSpPr/>
          <p:nvPr/>
        </p:nvSpPr>
        <p:spPr>
          <a:xfrm>
            <a:off x="617391" y="4551232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8D51A7B-DA6F-41FE-BE64-B317EF43C2E0}"/>
              </a:ext>
            </a:extLst>
          </p:cNvPr>
          <p:cNvSpPr/>
          <p:nvPr/>
        </p:nvSpPr>
        <p:spPr>
          <a:xfrm>
            <a:off x="1085657" y="4551232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46907B8-2AB6-40E4-8AEF-8B4B197996F2}"/>
              </a:ext>
            </a:extLst>
          </p:cNvPr>
          <p:cNvSpPr/>
          <p:nvPr/>
        </p:nvSpPr>
        <p:spPr>
          <a:xfrm>
            <a:off x="1581007" y="4551232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352D411-97DB-424F-A4F2-DE93D2A898BE}"/>
              </a:ext>
            </a:extLst>
          </p:cNvPr>
          <p:cNvSpPr/>
          <p:nvPr/>
        </p:nvSpPr>
        <p:spPr>
          <a:xfrm>
            <a:off x="2049273" y="4551232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1AA499D8-087A-4AE9-BF96-2F8EDFE8D572}"/>
              </a:ext>
            </a:extLst>
          </p:cNvPr>
          <p:cNvGraphicFramePr/>
          <p:nvPr>
            <p:extLst/>
          </p:nvPr>
        </p:nvGraphicFramePr>
        <p:xfrm>
          <a:off x="6860327" y="3285796"/>
          <a:ext cx="1500076" cy="2863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8579EB-D90B-4C99-BF00-954919CADFD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27330" y="1362031"/>
          <a:ext cx="1072800" cy="2232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00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536400">
                  <a:extLst>
                    <a:ext uri="{9D8B030D-6E8A-4147-A177-3AD203B41FA5}">
                      <a16:colId xmlns:a16="http://schemas.microsoft.com/office/drawing/2014/main" val="4219686182"/>
                    </a:ext>
                  </a:extLst>
                </a:gridCol>
              </a:tblGrid>
              <a:tr h="446401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5517"/>
                  </a:ext>
                </a:extLst>
              </a:tr>
              <a:tr h="44639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425523"/>
                  </a:ext>
                </a:extLst>
              </a:tr>
              <a:tr h="446401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417692"/>
                  </a:ext>
                </a:extLst>
              </a:tr>
              <a:tr h="44639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954238"/>
                  </a:ext>
                </a:extLst>
              </a:tr>
              <a:tr h="446401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61992" marR="161992" marT="80995" marB="809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802084"/>
                  </a:ext>
                </a:extLst>
              </a:tr>
            </a:tbl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FA2AE001-305C-40C9-8DCE-B1A4413C5C77}"/>
              </a:ext>
            </a:extLst>
          </p:cNvPr>
          <p:cNvSpPr/>
          <p:nvPr/>
        </p:nvSpPr>
        <p:spPr>
          <a:xfrm>
            <a:off x="1090255" y="5036480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30BBAF7-FEB8-44B5-B4D3-69BA07CF665C}"/>
              </a:ext>
            </a:extLst>
          </p:cNvPr>
          <p:cNvSpPr/>
          <p:nvPr/>
        </p:nvSpPr>
        <p:spPr>
          <a:xfrm>
            <a:off x="617391" y="5043029"/>
            <a:ext cx="381600" cy="382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68098FCB-6394-4715-BA2D-A59D69F9054A}"/>
              </a:ext>
            </a:extLst>
          </p:cNvPr>
          <p:cNvGraphicFramePr/>
          <p:nvPr>
            <p:extLst/>
          </p:nvPr>
        </p:nvGraphicFramePr>
        <p:xfrm>
          <a:off x="3415215" y="882545"/>
          <a:ext cx="1552320" cy="2863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Oval 23">
            <a:extLst>
              <a:ext uri="{FF2B5EF4-FFF2-40B4-BE49-F238E27FC236}">
                <a16:creationId xmlns:a16="http://schemas.microsoft.com/office/drawing/2014/main" id="{D74C0489-AE0B-40DD-87DF-731AEBC55028}"/>
              </a:ext>
            </a:extLst>
          </p:cNvPr>
          <p:cNvSpPr/>
          <p:nvPr/>
        </p:nvSpPr>
        <p:spPr>
          <a:xfrm>
            <a:off x="3246184" y="1376798"/>
            <a:ext cx="1908000" cy="190899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AFEAB29-16BC-4AC2-B580-E54074080D2A}"/>
              </a:ext>
            </a:extLst>
          </p:cNvPr>
          <p:cNvSpPr/>
          <p:nvPr/>
        </p:nvSpPr>
        <p:spPr>
          <a:xfrm>
            <a:off x="381000" y="1057274"/>
            <a:ext cx="2181226" cy="285788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6ADE1FD-4094-4140-B35D-FBA32C0EDA32}"/>
              </a:ext>
            </a:extLst>
          </p:cNvPr>
          <p:cNvSpPr/>
          <p:nvPr/>
        </p:nvSpPr>
        <p:spPr>
          <a:xfrm rot="5400000">
            <a:off x="3765562" y="3427913"/>
            <a:ext cx="2392694" cy="304923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22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fractions to the correct decimal.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ounded Rectangle 1">
            <a:extLst>
              <a:ext uri="{FF2B5EF4-FFF2-40B4-BE49-F238E27FC236}">
                <a16:creationId xmlns:a16="http://schemas.microsoft.com/office/drawing/2014/main" id="{DBBB4DCC-FC30-4CF8-A789-73A2B256E23C}"/>
              </a:ext>
            </a:extLst>
          </p:cNvPr>
          <p:cNvSpPr/>
          <p:nvPr/>
        </p:nvSpPr>
        <p:spPr>
          <a:xfrm>
            <a:off x="6979942" y="1302898"/>
            <a:ext cx="1260000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0.3</a:t>
            </a:r>
          </a:p>
        </p:txBody>
      </p:sp>
      <p:sp>
        <p:nvSpPr>
          <p:cNvPr id="9" name="Rounded Rectangle 43">
            <a:extLst>
              <a:ext uri="{FF2B5EF4-FFF2-40B4-BE49-F238E27FC236}">
                <a16:creationId xmlns:a16="http://schemas.microsoft.com/office/drawing/2014/main" id="{B06D5221-E3AB-4440-8AFC-DDAE43FEE9F9}"/>
              </a:ext>
            </a:extLst>
          </p:cNvPr>
          <p:cNvSpPr/>
          <p:nvPr/>
        </p:nvSpPr>
        <p:spPr>
          <a:xfrm>
            <a:off x="944292" y="1333965"/>
            <a:ext cx="1260001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eight tenths</a:t>
            </a:r>
          </a:p>
        </p:txBody>
      </p:sp>
      <p:sp>
        <p:nvSpPr>
          <p:cNvPr id="10" name="Rounded Rectangle 44">
            <a:extLst>
              <a:ext uri="{FF2B5EF4-FFF2-40B4-BE49-F238E27FC236}">
                <a16:creationId xmlns:a16="http://schemas.microsoft.com/office/drawing/2014/main" id="{CF89A5AC-34C1-4DC1-9A84-5324E29A8771}"/>
              </a:ext>
            </a:extLst>
          </p:cNvPr>
          <p:cNvSpPr/>
          <p:nvPr/>
        </p:nvSpPr>
        <p:spPr>
          <a:xfrm>
            <a:off x="916291" y="2963409"/>
            <a:ext cx="1260000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11" name="Rounded Rectangle 45">
            <a:extLst>
              <a:ext uri="{FF2B5EF4-FFF2-40B4-BE49-F238E27FC236}">
                <a16:creationId xmlns:a16="http://schemas.microsoft.com/office/drawing/2014/main" id="{18AF4C62-A974-4DB1-A1C0-60782428898C}"/>
              </a:ext>
            </a:extLst>
          </p:cNvPr>
          <p:cNvSpPr/>
          <p:nvPr/>
        </p:nvSpPr>
        <p:spPr>
          <a:xfrm>
            <a:off x="916291" y="4703816"/>
            <a:ext cx="1260000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three tenths</a:t>
            </a:r>
          </a:p>
        </p:txBody>
      </p:sp>
      <p:sp>
        <p:nvSpPr>
          <p:cNvPr id="12" name="Rounded Rectangle 48">
            <a:extLst>
              <a:ext uri="{FF2B5EF4-FFF2-40B4-BE49-F238E27FC236}">
                <a16:creationId xmlns:a16="http://schemas.microsoft.com/office/drawing/2014/main" id="{A697A663-67E3-471E-AD93-0108189CBAEC}"/>
              </a:ext>
            </a:extLst>
          </p:cNvPr>
          <p:cNvSpPr/>
          <p:nvPr/>
        </p:nvSpPr>
        <p:spPr>
          <a:xfrm>
            <a:off x="6979942" y="2963409"/>
            <a:ext cx="1260000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0.8</a:t>
            </a:r>
          </a:p>
        </p:txBody>
      </p:sp>
      <p:sp>
        <p:nvSpPr>
          <p:cNvPr id="13" name="Rounded Rectangle 49">
            <a:extLst>
              <a:ext uri="{FF2B5EF4-FFF2-40B4-BE49-F238E27FC236}">
                <a16:creationId xmlns:a16="http://schemas.microsoft.com/office/drawing/2014/main" id="{A91DEE48-5C7C-4A88-8D38-EE0599017154}"/>
              </a:ext>
            </a:extLst>
          </p:cNvPr>
          <p:cNvSpPr/>
          <p:nvPr/>
        </p:nvSpPr>
        <p:spPr>
          <a:xfrm>
            <a:off x="6979942" y="4703816"/>
            <a:ext cx="1260000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0.6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4B8B0D9-C652-4909-A7F6-8165B3692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869187"/>
              </p:ext>
            </p:extLst>
          </p:nvPr>
        </p:nvGraphicFramePr>
        <p:xfrm>
          <a:off x="1312291" y="3227649"/>
          <a:ext cx="468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1544927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346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277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fractions to the correct decimal.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ounded Rectangle 1">
            <a:extLst>
              <a:ext uri="{FF2B5EF4-FFF2-40B4-BE49-F238E27FC236}">
                <a16:creationId xmlns:a16="http://schemas.microsoft.com/office/drawing/2014/main" id="{DBBB4DCC-FC30-4CF8-A789-73A2B256E23C}"/>
              </a:ext>
            </a:extLst>
          </p:cNvPr>
          <p:cNvSpPr/>
          <p:nvPr/>
        </p:nvSpPr>
        <p:spPr>
          <a:xfrm>
            <a:off x="6979942" y="1302898"/>
            <a:ext cx="1260000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0.3</a:t>
            </a:r>
          </a:p>
        </p:txBody>
      </p:sp>
      <p:sp>
        <p:nvSpPr>
          <p:cNvPr id="9" name="Rounded Rectangle 43">
            <a:extLst>
              <a:ext uri="{FF2B5EF4-FFF2-40B4-BE49-F238E27FC236}">
                <a16:creationId xmlns:a16="http://schemas.microsoft.com/office/drawing/2014/main" id="{B06D5221-E3AB-4440-8AFC-DDAE43FEE9F9}"/>
              </a:ext>
            </a:extLst>
          </p:cNvPr>
          <p:cNvSpPr/>
          <p:nvPr/>
        </p:nvSpPr>
        <p:spPr>
          <a:xfrm>
            <a:off x="944292" y="1333965"/>
            <a:ext cx="1260001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eight tenths</a:t>
            </a:r>
          </a:p>
        </p:txBody>
      </p:sp>
      <p:sp>
        <p:nvSpPr>
          <p:cNvPr id="10" name="Rounded Rectangle 44">
            <a:extLst>
              <a:ext uri="{FF2B5EF4-FFF2-40B4-BE49-F238E27FC236}">
                <a16:creationId xmlns:a16="http://schemas.microsoft.com/office/drawing/2014/main" id="{CF89A5AC-34C1-4DC1-9A84-5324E29A8771}"/>
              </a:ext>
            </a:extLst>
          </p:cNvPr>
          <p:cNvSpPr/>
          <p:nvPr/>
        </p:nvSpPr>
        <p:spPr>
          <a:xfrm>
            <a:off x="916291" y="2963409"/>
            <a:ext cx="1260000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11" name="Rounded Rectangle 45">
            <a:extLst>
              <a:ext uri="{FF2B5EF4-FFF2-40B4-BE49-F238E27FC236}">
                <a16:creationId xmlns:a16="http://schemas.microsoft.com/office/drawing/2014/main" id="{18AF4C62-A974-4DB1-A1C0-60782428898C}"/>
              </a:ext>
            </a:extLst>
          </p:cNvPr>
          <p:cNvSpPr/>
          <p:nvPr/>
        </p:nvSpPr>
        <p:spPr>
          <a:xfrm>
            <a:off x="916291" y="4703816"/>
            <a:ext cx="1260000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three tenths</a:t>
            </a:r>
          </a:p>
        </p:txBody>
      </p:sp>
      <p:sp>
        <p:nvSpPr>
          <p:cNvPr id="12" name="Rounded Rectangle 48">
            <a:extLst>
              <a:ext uri="{FF2B5EF4-FFF2-40B4-BE49-F238E27FC236}">
                <a16:creationId xmlns:a16="http://schemas.microsoft.com/office/drawing/2014/main" id="{A697A663-67E3-471E-AD93-0108189CBAEC}"/>
              </a:ext>
            </a:extLst>
          </p:cNvPr>
          <p:cNvSpPr/>
          <p:nvPr/>
        </p:nvSpPr>
        <p:spPr>
          <a:xfrm>
            <a:off x="6979942" y="2963409"/>
            <a:ext cx="1260000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0.8</a:t>
            </a:r>
          </a:p>
        </p:txBody>
      </p:sp>
      <p:sp>
        <p:nvSpPr>
          <p:cNvPr id="13" name="Rounded Rectangle 49">
            <a:extLst>
              <a:ext uri="{FF2B5EF4-FFF2-40B4-BE49-F238E27FC236}">
                <a16:creationId xmlns:a16="http://schemas.microsoft.com/office/drawing/2014/main" id="{A91DEE48-5C7C-4A88-8D38-EE0599017154}"/>
              </a:ext>
            </a:extLst>
          </p:cNvPr>
          <p:cNvSpPr/>
          <p:nvPr/>
        </p:nvSpPr>
        <p:spPr>
          <a:xfrm>
            <a:off x="6979942" y="4703816"/>
            <a:ext cx="1260000" cy="1260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0.6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D1D787F-7E84-43B4-ADCA-ACCCC039D672}"/>
              </a:ext>
            </a:extLst>
          </p:cNvPr>
          <p:cNvCxnSpPr>
            <a:cxnSpLocks/>
          </p:cNvCxnSpPr>
          <p:nvPr/>
        </p:nvCxnSpPr>
        <p:spPr>
          <a:xfrm>
            <a:off x="2291390" y="1958741"/>
            <a:ext cx="4592736" cy="163466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C26E028-E1CB-46E3-83D9-CD9EC29F3666}"/>
              </a:ext>
            </a:extLst>
          </p:cNvPr>
          <p:cNvCxnSpPr>
            <a:cxnSpLocks/>
          </p:cNvCxnSpPr>
          <p:nvPr/>
        </p:nvCxnSpPr>
        <p:spPr>
          <a:xfrm flipV="1">
            <a:off x="2258390" y="1932898"/>
            <a:ext cx="4625736" cy="34193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4CBF25A-DA40-4517-80ED-7C61BFD27375}"/>
              </a:ext>
            </a:extLst>
          </p:cNvPr>
          <p:cNvCxnSpPr>
            <a:cxnSpLocks/>
          </p:cNvCxnSpPr>
          <p:nvPr/>
        </p:nvCxnSpPr>
        <p:spPr>
          <a:xfrm>
            <a:off x="2291390" y="3554232"/>
            <a:ext cx="4646833" cy="182383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97AF855F-957F-421B-BF4C-528AED448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254711"/>
              </p:ext>
            </p:extLst>
          </p:nvPr>
        </p:nvGraphicFramePr>
        <p:xfrm>
          <a:off x="1312291" y="3227649"/>
          <a:ext cx="468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1544927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346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277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137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image to complete the fraction and decimal.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635CC600-5F24-438A-8452-B1B29DD95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158420"/>
              </p:ext>
            </p:extLst>
          </p:nvPr>
        </p:nvGraphicFramePr>
        <p:xfrm>
          <a:off x="2741214" y="3750543"/>
          <a:ext cx="720000" cy="15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846600386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755682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40693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3659153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64669A5A-CC4A-4DE3-8A02-431118306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682657"/>
              </p:ext>
            </p:extLst>
          </p:nvPr>
        </p:nvGraphicFramePr>
        <p:xfrm>
          <a:off x="4651901" y="4191803"/>
          <a:ext cx="1440000" cy="57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41897183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523075570"/>
                    </a:ext>
                  </a:extLst>
                </a:gridCol>
              </a:tblGrid>
              <a:tr h="180000">
                <a:tc rowSpan="2">
                  <a:txBody>
                    <a:bodyPr/>
                    <a:lstStyle/>
                    <a:p>
                      <a:pPr algn="r"/>
                      <a:r>
                        <a:rPr lang="en-US" sz="3600" b="1" dirty="0">
                          <a:latin typeface="Century Gothic" panose="020B0502020202020204" pitchFamily="34" charset="0"/>
                        </a:rPr>
                        <a:t>0.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3691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7767764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90B0D54-A4DC-44DB-A858-F04103B6A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478669"/>
              </p:ext>
            </p:extLst>
          </p:nvPr>
        </p:nvGraphicFramePr>
        <p:xfrm>
          <a:off x="2256925" y="1714809"/>
          <a:ext cx="4630150" cy="1683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6030">
                  <a:extLst>
                    <a:ext uri="{9D8B030D-6E8A-4147-A177-3AD203B41FA5}">
                      <a16:colId xmlns:a16="http://schemas.microsoft.com/office/drawing/2014/main" val="3036710072"/>
                    </a:ext>
                  </a:extLst>
                </a:gridCol>
                <a:gridCol w="926030">
                  <a:extLst>
                    <a:ext uri="{9D8B030D-6E8A-4147-A177-3AD203B41FA5}">
                      <a16:colId xmlns:a16="http://schemas.microsoft.com/office/drawing/2014/main" val="2347441404"/>
                    </a:ext>
                  </a:extLst>
                </a:gridCol>
                <a:gridCol w="926030">
                  <a:extLst>
                    <a:ext uri="{9D8B030D-6E8A-4147-A177-3AD203B41FA5}">
                      <a16:colId xmlns:a16="http://schemas.microsoft.com/office/drawing/2014/main" val="2541215163"/>
                    </a:ext>
                  </a:extLst>
                </a:gridCol>
                <a:gridCol w="926030">
                  <a:extLst>
                    <a:ext uri="{9D8B030D-6E8A-4147-A177-3AD203B41FA5}">
                      <a16:colId xmlns:a16="http://schemas.microsoft.com/office/drawing/2014/main" val="4029318596"/>
                    </a:ext>
                  </a:extLst>
                </a:gridCol>
                <a:gridCol w="926030">
                  <a:extLst>
                    <a:ext uri="{9D8B030D-6E8A-4147-A177-3AD203B41FA5}">
                      <a16:colId xmlns:a16="http://schemas.microsoft.com/office/drawing/2014/main" val="4083398237"/>
                    </a:ext>
                  </a:extLst>
                </a:gridCol>
              </a:tblGrid>
              <a:tr h="841845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746498"/>
                  </a:ext>
                </a:extLst>
              </a:tr>
              <a:tr h="841845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8574"/>
                  </a:ext>
                </a:extLst>
              </a:tr>
            </a:tbl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BE73359A-7647-4871-8C1A-1DC6076A453F}"/>
              </a:ext>
            </a:extLst>
          </p:cNvPr>
          <p:cNvSpPr/>
          <p:nvPr/>
        </p:nvSpPr>
        <p:spPr>
          <a:xfrm>
            <a:off x="2392522" y="1846961"/>
            <a:ext cx="579784" cy="57978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347AD43-12B2-4D6B-80F1-F8A888227659}"/>
              </a:ext>
            </a:extLst>
          </p:cNvPr>
          <p:cNvSpPr/>
          <p:nvPr/>
        </p:nvSpPr>
        <p:spPr>
          <a:xfrm>
            <a:off x="2392522" y="2687141"/>
            <a:ext cx="579784" cy="57978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3407923-2132-40B5-84CB-16C8ECB4C3E9}"/>
              </a:ext>
            </a:extLst>
          </p:cNvPr>
          <p:cNvSpPr/>
          <p:nvPr/>
        </p:nvSpPr>
        <p:spPr>
          <a:xfrm>
            <a:off x="3335497" y="1846961"/>
            <a:ext cx="579784" cy="57978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7577240-6945-4AF5-B70C-E0A47788E4D4}"/>
              </a:ext>
            </a:extLst>
          </p:cNvPr>
          <p:cNvSpPr/>
          <p:nvPr/>
        </p:nvSpPr>
        <p:spPr>
          <a:xfrm>
            <a:off x="3335497" y="2684483"/>
            <a:ext cx="579784" cy="57978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166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image to complete the fraction and decimal.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6DD2D47-1110-4368-A710-F3744B0D1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581343"/>
              </p:ext>
            </p:extLst>
          </p:nvPr>
        </p:nvGraphicFramePr>
        <p:xfrm>
          <a:off x="2256925" y="1714809"/>
          <a:ext cx="4630150" cy="1683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6030">
                  <a:extLst>
                    <a:ext uri="{9D8B030D-6E8A-4147-A177-3AD203B41FA5}">
                      <a16:colId xmlns:a16="http://schemas.microsoft.com/office/drawing/2014/main" val="3036710072"/>
                    </a:ext>
                  </a:extLst>
                </a:gridCol>
                <a:gridCol w="926030">
                  <a:extLst>
                    <a:ext uri="{9D8B030D-6E8A-4147-A177-3AD203B41FA5}">
                      <a16:colId xmlns:a16="http://schemas.microsoft.com/office/drawing/2014/main" val="2347441404"/>
                    </a:ext>
                  </a:extLst>
                </a:gridCol>
                <a:gridCol w="926030">
                  <a:extLst>
                    <a:ext uri="{9D8B030D-6E8A-4147-A177-3AD203B41FA5}">
                      <a16:colId xmlns:a16="http://schemas.microsoft.com/office/drawing/2014/main" val="2541215163"/>
                    </a:ext>
                  </a:extLst>
                </a:gridCol>
                <a:gridCol w="926030">
                  <a:extLst>
                    <a:ext uri="{9D8B030D-6E8A-4147-A177-3AD203B41FA5}">
                      <a16:colId xmlns:a16="http://schemas.microsoft.com/office/drawing/2014/main" val="4029318596"/>
                    </a:ext>
                  </a:extLst>
                </a:gridCol>
                <a:gridCol w="926030">
                  <a:extLst>
                    <a:ext uri="{9D8B030D-6E8A-4147-A177-3AD203B41FA5}">
                      <a16:colId xmlns:a16="http://schemas.microsoft.com/office/drawing/2014/main" val="4083398237"/>
                    </a:ext>
                  </a:extLst>
                </a:gridCol>
              </a:tblGrid>
              <a:tr h="841845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746498"/>
                  </a:ext>
                </a:extLst>
              </a:tr>
              <a:tr h="841845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196012" marR="196012" marT="98005" marB="98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8574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EE2F34A9-17CB-40A6-AAC0-C57AAD55BCA8}"/>
              </a:ext>
            </a:extLst>
          </p:cNvPr>
          <p:cNvSpPr/>
          <p:nvPr/>
        </p:nvSpPr>
        <p:spPr>
          <a:xfrm>
            <a:off x="2392522" y="1846961"/>
            <a:ext cx="579784" cy="57978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CBCB10E-17AA-43CA-84ED-DC7696A05623}"/>
              </a:ext>
            </a:extLst>
          </p:cNvPr>
          <p:cNvSpPr/>
          <p:nvPr/>
        </p:nvSpPr>
        <p:spPr>
          <a:xfrm>
            <a:off x="2392522" y="2687141"/>
            <a:ext cx="579784" cy="57978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312FEF0-6A4B-45D9-B03C-106C48F330E9}"/>
              </a:ext>
            </a:extLst>
          </p:cNvPr>
          <p:cNvSpPr/>
          <p:nvPr/>
        </p:nvSpPr>
        <p:spPr>
          <a:xfrm>
            <a:off x="3335497" y="1846961"/>
            <a:ext cx="579784" cy="57978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EFEF618-3C70-4139-A90A-1BA67546F2D8}"/>
              </a:ext>
            </a:extLst>
          </p:cNvPr>
          <p:cNvSpPr/>
          <p:nvPr/>
        </p:nvSpPr>
        <p:spPr>
          <a:xfrm>
            <a:off x="3335497" y="2684483"/>
            <a:ext cx="579784" cy="57978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0.1</a:t>
            </a:r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2F33729-8266-491C-98BB-5CFE3B37F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792417"/>
              </p:ext>
            </p:extLst>
          </p:nvPr>
        </p:nvGraphicFramePr>
        <p:xfrm>
          <a:off x="2741214" y="3750543"/>
          <a:ext cx="720000" cy="15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846600386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755682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40693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365915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3EAFE24-9215-4EE9-8076-4ADFDE51D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796553"/>
              </p:ext>
            </p:extLst>
          </p:nvPr>
        </p:nvGraphicFramePr>
        <p:xfrm>
          <a:off x="4651901" y="4191803"/>
          <a:ext cx="1440000" cy="57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41897183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523075570"/>
                    </a:ext>
                  </a:extLst>
                </a:gridCol>
              </a:tblGrid>
              <a:tr h="180000">
                <a:tc rowSpan="2">
                  <a:txBody>
                    <a:bodyPr/>
                    <a:lstStyle/>
                    <a:p>
                      <a:pPr algn="r"/>
                      <a:r>
                        <a:rPr lang="en-US" sz="3600" b="1" dirty="0">
                          <a:latin typeface="Century Gothic" panose="020B0502020202020204" pitchFamily="34" charset="0"/>
                        </a:rPr>
                        <a:t>0.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3691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7767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612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arrow shows 0.7.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9E7AA0F-D312-4482-8A1B-D7F5223E4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682376"/>
              </p:ext>
            </p:extLst>
          </p:nvPr>
        </p:nvGraphicFramePr>
        <p:xfrm>
          <a:off x="606060" y="3894950"/>
          <a:ext cx="7931880" cy="724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188">
                  <a:extLst>
                    <a:ext uri="{9D8B030D-6E8A-4147-A177-3AD203B41FA5}">
                      <a16:colId xmlns:a16="http://schemas.microsoft.com/office/drawing/2014/main" val="510575415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3304338708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537877400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1284506555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472745889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2951481557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3543330109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449849292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2492800205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2643971370"/>
                    </a:ext>
                  </a:extLst>
                </a:gridCol>
              </a:tblGrid>
              <a:tr h="724417"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956238"/>
                  </a:ext>
                </a:extLst>
              </a:tr>
            </a:tbl>
          </a:graphicData>
        </a:graphic>
      </p:graphicFrame>
      <p:sp>
        <p:nvSpPr>
          <p:cNvPr id="15" name="Down Arrow 7">
            <a:extLst>
              <a:ext uri="{FF2B5EF4-FFF2-40B4-BE49-F238E27FC236}">
                <a16:creationId xmlns:a16="http://schemas.microsoft.com/office/drawing/2014/main" id="{A1C8213C-7DFC-40C4-BD7D-5CBDB8C06E3E}"/>
              </a:ext>
            </a:extLst>
          </p:cNvPr>
          <p:cNvSpPr/>
          <p:nvPr/>
        </p:nvSpPr>
        <p:spPr>
          <a:xfrm>
            <a:off x="5905653" y="2601049"/>
            <a:ext cx="495843" cy="11678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9B5951E-A479-432E-8664-A162063EF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018445"/>
              </p:ext>
            </p:extLst>
          </p:nvPr>
        </p:nvGraphicFramePr>
        <p:xfrm>
          <a:off x="207239" y="3327643"/>
          <a:ext cx="8715256" cy="750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296">
                  <a:extLst>
                    <a:ext uri="{9D8B030D-6E8A-4147-A177-3AD203B41FA5}">
                      <a16:colId xmlns:a16="http://schemas.microsoft.com/office/drawing/2014/main" val="4092656744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3827863873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3099629908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4112848885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734575369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2619923597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1021104824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2440075553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3590366134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2594074874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4234448989"/>
                    </a:ext>
                  </a:extLst>
                </a:gridCol>
              </a:tblGrid>
              <a:tr h="750020"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47267" marR="147267" marT="80995" marB="809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68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221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arrow shows 0.7.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B48031D-03ED-47AF-925D-156F257CF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688670"/>
              </p:ext>
            </p:extLst>
          </p:nvPr>
        </p:nvGraphicFramePr>
        <p:xfrm>
          <a:off x="606060" y="3894950"/>
          <a:ext cx="7931880" cy="724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188">
                  <a:extLst>
                    <a:ext uri="{9D8B030D-6E8A-4147-A177-3AD203B41FA5}">
                      <a16:colId xmlns:a16="http://schemas.microsoft.com/office/drawing/2014/main" val="510575415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3304338708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537877400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1284506555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472745889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2951481557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3543330109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449849292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2492800205"/>
                    </a:ext>
                  </a:extLst>
                </a:gridCol>
                <a:gridCol w="793188">
                  <a:extLst>
                    <a:ext uri="{9D8B030D-6E8A-4147-A177-3AD203B41FA5}">
                      <a16:colId xmlns:a16="http://schemas.microsoft.com/office/drawing/2014/main" val="2643971370"/>
                    </a:ext>
                  </a:extLst>
                </a:gridCol>
              </a:tblGrid>
              <a:tr h="724417"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956238"/>
                  </a:ext>
                </a:extLst>
              </a:tr>
            </a:tbl>
          </a:graphicData>
        </a:graphic>
      </p:graphicFrame>
      <p:sp>
        <p:nvSpPr>
          <p:cNvPr id="10" name="Down Arrow 7">
            <a:extLst>
              <a:ext uri="{FF2B5EF4-FFF2-40B4-BE49-F238E27FC236}">
                <a16:creationId xmlns:a16="http://schemas.microsoft.com/office/drawing/2014/main" id="{0AC185C8-0E78-44F2-B7BE-A55E2D9412DE}"/>
              </a:ext>
            </a:extLst>
          </p:cNvPr>
          <p:cNvSpPr/>
          <p:nvPr/>
        </p:nvSpPr>
        <p:spPr>
          <a:xfrm>
            <a:off x="5905653" y="2601049"/>
            <a:ext cx="495843" cy="11678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B2389D8-23BB-412E-B5C9-EAD5D2B89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833449"/>
              </p:ext>
            </p:extLst>
          </p:nvPr>
        </p:nvGraphicFramePr>
        <p:xfrm>
          <a:off x="207239" y="3327643"/>
          <a:ext cx="8715256" cy="750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296">
                  <a:extLst>
                    <a:ext uri="{9D8B030D-6E8A-4147-A177-3AD203B41FA5}">
                      <a16:colId xmlns:a16="http://schemas.microsoft.com/office/drawing/2014/main" val="4092656744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3827863873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3099629908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4112848885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734575369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2619923597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1021104824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2440075553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3590366134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2594074874"/>
                    </a:ext>
                  </a:extLst>
                </a:gridCol>
                <a:gridCol w="792296">
                  <a:extLst>
                    <a:ext uri="{9D8B030D-6E8A-4147-A177-3AD203B41FA5}">
                      <a16:colId xmlns:a16="http://schemas.microsoft.com/office/drawing/2014/main" val="4234448989"/>
                    </a:ext>
                  </a:extLst>
                </a:gridCol>
              </a:tblGrid>
              <a:tr h="750020"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47267" marR="147267" marT="80995" marB="809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68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303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2858803b8c6804fdc137be4329942ee3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04d8a99e9b37cab27d9252feb61c8588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purl.org/dc/terms/"/>
    <ds:schemaRef ds:uri="http://www.w3.org/XML/1998/namespace"/>
    <ds:schemaRef ds:uri="86144f90-c7b6-48d0-aae5-f5e9e48cc3df"/>
    <ds:schemaRef ds:uri="http://schemas.microsoft.com/office/infopath/2007/PartnerControls"/>
    <ds:schemaRef ds:uri="http://schemas.microsoft.com/sharepoint/v3"/>
    <ds:schemaRef ds:uri="http://purl.org/dc/elements/1.1/"/>
    <ds:schemaRef ds:uri="http://schemas.openxmlformats.org/package/2006/metadata/core-properties"/>
    <ds:schemaRef ds:uri="0f0ae0ff-29c4-4766-b250-c1a9bee8d430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DDCAE5-86CF-4716-9E31-6DFAC13D2C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1391</TotalTime>
  <Words>456</Words>
  <Application>Microsoft Office PowerPoint</Application>
  <PresentationFormat>On-screen Show (4:3)</PresentationFormat>
  <Paragraphs>473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Hannah Joiner</cp:lastModifiedBy>
  <cp:revision>49</cp:revision>
  <dcterms:created xsi:type="dcterms:W3CDTF">2018-03-17T10:08:43Z</dcterms:created>
  <dcterms:modified xsi:type="dcterms:W3CDTF">2020-06-03T14:16:12Z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