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6E627-CC06-49A4-AC76-90EAC3FF2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644934-DEF0-4928-9C6B-75252A40D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98295-EBCA-4D51-B5E2-684E4C823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EE3CA-39A2-4441-9623-01AC35BE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51E1A-AC11-43AC-892E-E1CF68061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56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6C4DB-1ED4-42E8-B609-4D73FE21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D68197-DA4F-4312-9F51-843B3B72B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3E35D-836A-4CF5-8978-B00EAF71C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7FA41-4FBE-41D0-9F32-03F15756A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14ADB-7C04-4C50-9CDE-9C916AC1A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86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BFA35B-5FB6-4E52-A143-9DD9E51EBD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9BCF3F-4016-4AC3-B714-BABA733A0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C2A88-E7EF-42B9-8ECC-3227BE1B7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83ABD-B546-4F72-B811-542EBF095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03AD1-3EAB-483F-A932-AF74FC80B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23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C8144-89D2-4840-88A1-79B054427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30F1C-A8DF-46A0-8BC2-9D769882E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7881D-44AA-4111-B9C4-9CDEB4AE0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C2533-EB3E-45C5-BF14-99B2CA0EC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E7406-24E6-4028-953B-3249BCB8B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50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8915E-DAD5-45AA-93EA-6CB4F40E9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0B5D2B-3122-48F8-9780-FF8B6C7FE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3FB91-EF1F-4F46-96BF-B82A34FB1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ADAAF-B9AE-4996-BBEC-523F6A76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DE5F1-F376-49E9-A172-19E2390C1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13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EFF0C-5756-407E-B085-840CD3F92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12107-4452-4DEB-9EAA-B8C2E7999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29481-6B6E-4A36-8BA2-DA3A88981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D7642-B39E-4034-8C0D-DBB7178FE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AC5C4-4905-4E3A-9909-28309CD12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1C9DCE-5374-436A-80A3-A61AFCD20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378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9DA46-0D75-4A65-ADAB-2DC677603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6228BF-8985-49C9-A5D7-9C620DAA8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92C61-CAE0-4E67-9754-DF3510E75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D88B67-98BC-4AE9-BB20-A13D1ACE6A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274FE1-E696-4B95-AA70-B33CE6E3D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6A5C5A-AA42-428F-A66B-A3DF31850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238D43-CB23-4C74-A490-A06559FAB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A367A5-288D-452D-B680-78D68087B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75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F7351-AAA5-4C03-8C76-229E0A796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94655B-4E7A-4EA1-8260-BA2BA387A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19CDEF-6CA0-419C-B45B-9017B9D56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51629F-929D-4CC0-81A9-2F1D13719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0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F64EF3-279C-4BED-AE0C-76B4B4D4B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166E28-A8D4-4A2E-857F-563A589D7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639120-D95E-4D9E-9E39-344207C22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65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10E9B-5AE9-469F-BF57-26BF0982B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700CA-ABF1-497B-B918-CA69917F1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B56C4-3876-4229-925D-4B34A0E9E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80DA0-3CF2-4331-B0AC-01CDF641E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72A910-2029-45B3-9A8A-89F62C3B8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D6292-0C1E-49C4-ABFC-E0E850A43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70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55780-CB2B-4A11-B196-AB18108C2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8D385A-D718-4DA2-8330-E886F9AD99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AE39FA-7C80-443B-884D-01A27565E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48FDA-F2E4-4436-B9A4-2ABABB7B5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6CBD52-28D9-44B1-ABF3-25FD255CF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9EF51-8F80-4B96-A121-83359B3D1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13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0C062E-882E-41D1-ACC1-F88C350CF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A28A2-DC44-428C-8987-D13ADEFD1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5F2C6-07DB-452C-8FD2-96C6D9C8D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8A215-13A0-4E28-8F09-B48F04D97D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9D8B2-73D4-4BE8-BD6D-01E6F75E2B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115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8EF5-3075-4CA9-87DC-D12C2BB7D3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Maths Week 6 Lesson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7ACF8-D2AA-4DC9-8186-89DB14A216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Tables</a:t>
            </a:r>
          </a:p>
        </p:txBody>
      </p:sp>
    </p:spTree>
    <p:extLst>
      <p:ext uri="{BB962C8B-B14F-4D97-AF65-F5344CB8AC3E}">
        <p14:creationId xmlns:p14="http://schemas.microsoft.com/office/powerpoint/2010/main" val="4243042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8EF5-3075-4CA9-87DC-D12C2BB7D3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1832289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787B1DB-BF94-4ED1-A7BF-5178037766F8}"/>
              </a:ext>
            </a:extLst>
          </p:cNvPr>
          <p:cNvGraphicFramePr>
            <a:graphicFrameLocks noGrp="1"/>
          </p:cNvGraphicFramePr>
          <p:nvPr/>
        </p:nvGraphicFramePr>
        <p:xfrm>
          <a:off x="816667" y="477422"/>
          <a:ext cx="10346632" cy="18553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3329">
                  <a:extLst>
                    <a:ext uri="{9D8B030D-6E8A-4147-A177-3AD203B41FA5}">
                      <a16:colId xmlns:a16="http://schemas.microsoft.com/office/drawing/2014/main" val="3096917316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1170107846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4018425228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3644255585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2331495839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3643008129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261903051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1389454378"/>
                    </a:ext>
                  </a:extLst>
                </a:gridCol>
              </a:tblGrid>
              <a:tr h="6184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Saturday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757642"/>
                  </a:ext>
                </a:extLst>
              </a:tr>
              <a:tr h="618435">
                <a:tc>
                  <a:txBody>
                    <a:bodyPr/>
                    <a:lstStyle/>
                    <a:p>
                      <a:r>
                        <a:rPr lang="en-GB" dirty="0"/>
                        <a:t>Tom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241260"/>
                  </a:ext>
                </a:extLst>
              </a:tr>
              <a:tr h="618435">
                <a:tc>
                  <a:txBody>
                    <a:bodyPr/>
                    <a:lstStyle/>
                    <a:p>
                      <a:r>
                        <a:rPr lang="en-GB" dirty="0"/>
                        <a:t>Matt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37714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09987DCA-D503-43A0-85EA-089AC97F092B}"/>
              </a:ext>
            </a:extLst>
          </p:cNvPr>
          <p:cNvSpPr txBox="1">
            <a:spLocks/>
          </p:cNvSpPr>
          <p:nvPr/>
        </p:nvSpPr>
        <p:spPr>
          <a:xfrm>
            <a:off x="838200" y="2766218"/>
            <a:ext cx="10515600" cy="330327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00B0F0"/>
                </a:solidFill>
              </a:rPr>
              <a:t>Can you answer these questions in your green home learning book?</a:t>
            </a:r>
          </a:p>
          <a:p>
            <a:pPr algn="ctr"/>
            <a:endParaRPr lang="en-GB" sz="3600" dirty="0">
              <a:solidFill>
                <a:srgbClr val="00B0F0"/>
              </a:solidFill>
            </a:endParaRPr>
          </a:p>
          <a:p>
            <a:pPr marL="742950" indent="-742950">
              <a:buAutoNum type="arabicPeriod"/>
            </a:pPr>
            <a:r>
              <a:rPr lang="en-GB" sz="3600" dirty="0">
                <a:solidFill>
                  <a:srgbClr val="00B0F0"/>
                </a:solidFill>
              </a:rPr>
              <a:t>Which day do the boys play football on the same day? </a:t>
            </a:r>
            <a:r>
              <a:rPr lang="en-GB" sz="3600" dirty="0">
                <a:solidFill>
                  <a:srgbClr val="FF0000"/>
                </a:solidFill>
              </a:rPr>
              <a:t>Sunday</a:t>
            </a:r>
          </a:p>
          <a:p>
            <a:pPr marL="742950" indent="-742950">
              <a:buAutoNum type="arabicPeriod"/>
            </a:pPr>
            <a:r>
              <a:rPr lang="en-GB" sz="3600" dirty="0">
                <a:solidFill>
                  <a:srgbClr val="00B0F0"/>
                </a:solidFill>
              </a:rPr>
              <a:t>Who plays football the most?</a:t>
            </a:r>
            <a:br>
              <a:rPr lang="en-GB" sz="3600" dirty="0">
                <a:solidFill>
                  <a:srgbClr val="00B0F0"/>
                </a:solidFill>
              </a:rPr>
            </a:br>
            <a:r>
              <a:rPr lang="en-GB" sz="3600" dirty="0">
                <a:solidFill>
                  <a:srgbClr val="FF0000"/>
                </a:solidFill>
              </a:rPr>
              <a:t>Tom</a:t>
            </a:r>
          </a:p>
          <a:p>
            <a:pPr marL="742950" indent="-742950">
              <a:buAutoNum type="arabicPeriod"/>
            </a:pPr>
            <a:r>
              <a:rPr lang="en-GB" sz="3600" dirty="0">
                <a:solidFill>
                  <a:srgbClr val="00B0F0"/>
                </a:solidFill>
              </a:rPr>
              <a:t>How many days does Tom play football?</a:t>
            </a:r>
            <a:br>
              <a:rPr lang="en-GB" sz="2000" dirty="0">
                <a:solidFill>
                  <a:srgbClr val="00B0F0"/>
                </a:solidFill>
              </a:rPr>
            </a:br>
            <a:r>
              <a:rPr lang="en-GB" sz="3500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0601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FCC0-2ECA-4804-8969-6AB5BFF81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Practise 3 x multiplication as a warm up…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F406C-79B5-46F1-A815-0C1A23DE6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 x 3 =					9 x 3 =</a:t>
            </a:r>
          </a:p>
          <a:p>
            <a:pPr marL="0" indent="0">
              <a:buNone/>
            </a:pPr>
            <a:r>
              <a:rPr lang="en-GB" dirty="0"/>
              <a:t>2 x 3 =					10 x 3 =</a:t>
            </a:r>
          </a:p>
          <a:p>
            <a:pPr marL="0" indent="0">
              <a:buNone/>
            </a:pPr>
            <a:r>
              <a:rPr lang="en-GB" dirty="0"/>
              <a:t>3 x  3 =					11 x 3 =</a:t>
            </a:r>
          </a:p>
          <a:p>
            <a:pPr marL="0" indent="0">
              <a:buNone/>
            </a:pPr>
            <a:r>
              <a:rPr lang="en-GB" dirty="0"/>
              <a:t>4 x 3 =					12 x 3 =</a:t>
            </a:r>
          </a:p>
          <a:p>
            <a:pPr marL="0" indent="0">
              <a:buNone/>
            </a:pPr>
            <a:r>
              <a:rPr lang="en-GB" dirty="0"/>
              <a:t>5 x 3 =</a:t>
            </a:r>
          </a:p>
          <a:p>
            <a:pPr marL="0" indent="0">
              <a:buNone/>
            </a:pPr>
            <a:r>
              <a:rPr lang="en-GB" dirty="0"/>
              <a:t>6 x 3 =</a:t>
            </a:r>
          </a:p>
          <a:p>
            <a:pPr marL="0" indent="0">
              <a:buNone/>
            </a:pPr>
            <a:r>
              <a:rPr lang="en-GB" dirty="0"/>
              <a:t>7 x 3 =</a:t>
            </a:r>
          </a:p>
          <a:p>
            <a:pPr marL="0" indent="0">
              <a:buNone/>
            </a:pPr>
            <a:r>
              <a:rPr lang="en-GB" dirty="0"/>
              <a:t>8 x 3 =</a:t>
            </a:r>
          </a:p>
        </p:txBody>
      </p:sp>
    </p:spTree>
    <p:extLst>
      <p:ext uri="{BB962C8B-B14F-4D97-AF65-F5344CB8AC3E}">
        <p14:creationId xmlns:p14="http://schemas.microsoft.com/office/powerpoint/2010/main" val="3734227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FCC0-2ECA-4804-8969-6AB5BFF81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Practise 3 x multiplication as a warm up…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F406C-79B5-46F1-A815-0C1A23DE6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 x 3 = 3					9 x 3 = 27</a:t>
            </a:r>
          </a:p>
          <a:p>
            <a:pPr marL="0" indent="0">
              <a:buNone/>
            </a:pPr>
            <a:r>
              <a:rPr lang="en-GB" dirty="0"/>
              <a:t>2 x 3 = 6					10 x 3 = 30</a:t>
            </a:r>
          </a:p>
          <a:p>
            <a:pPr marL="0" indent="0">
              <a:buNone/>
            </a:pPr>
            <a:r>
              <a:rPr lang="en-GB" dirty="0"/>
              <a:t>3 x  3 = 9 					11 x 3 = 33</a:t>
            </a:r>
          </a:p>
          <a:p>
            <a:pPr marL="0" indent="0">
              <a:buNone/>
            </a:pPr>
            <a:r>
              <a:rPr lang="en-GB" dirty="0"/>
              <a:t>4 x 3 = 12					12 x 3 = 36</a:t>
            </a:r>
          </a:p>
          <a:p>
            <a:pPr marL="0" indent="0">
              <a:buNone/>
            </a:pPr>
            <a:r>
              <a:rPr lang="en-GB" dirty="0"/>
              <a:t>5 x 3 = 15</a:t>
            </a:r>
          </a:p>
          <a:p>
            <a:pPr marL="0" indent="0">
              <a:buNone/>
            </a:pPr>
            <a:r>
              <a:rPr lang="en-GB" dirty="0"/>
              <a:t>6 x 3 = 18</a:t>
            </a:r>
          </a:p>
          <a:p>
            <a:pPr marL="0" indent="0">
              <a:buNone/>
            </a:pPr>
            <a:r>
              <a:rPr lang="en-GB" dirty="0"/>
              <a:t>7 x 3 = 21</a:t>
            </a:r>
          </a:p>
          <a:p>
            <a:pPr marL="0" indent="0">
              <a:buNone/>
            </a:pPr>
            <a:r>
              <a:rPr lang="en-GB" dirty="0"/>
              <a:t>8 x 3 = 24</a:t>
            </a:r>
          </a:p>
        </p:txBody>
      </p:sp>
    </p:spTree>
    <p:extLst>
      <p:ext uri="{BB962C8B-B14F-4D97-AF65-F5344CB8AC3E}">
        <p14:creationId xmlns:p14="http://schemas.microsoft.com/office/powerpoint/2010/main" val="2711282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8EF5-3075-4CA9-87DC-D12C2BB7D3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Tables</a:t>
            </a:r>
          </a:p>
        </p:txBody>
      </p:sp>
    </p:spTree>
    <p:extLst>
      <p:ext uri="{BB962C8B-B14F-4D97-AF65-F5344CB8AC3E}">
        <p14:creationId xmlns:p14="http://schemas.microsoft.com/office/powerpoint/2010/main" val="1910174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9CA15-27C1-430E-B1CE-6F024B4EA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716" y="109399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Have a look at the table below… Let’s see what information it is showing.</a:t>
            </a:r>
            <a:br>
              <a:rPr lang="en-GB" dirty="0"/>
            </a:br>
            <a:br>
              <a:rPr lang="en-GB" dirty="0"/>
            </a:br>
            <a:r>
              <a:rPr lang="en-GB" dirty="0">
                <a:solidFill>
                  <a:srgbClr val="00B0F0"/>
                </a:solidFill>
              </a:rPr>
              <a:t>The table below shows the days that each of the girls go swimming.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C34FB5E-E73A-426C-BDD8-A8267D3D9E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775646"/>
              </p:ext>
            </p:extLst>
          </p:nvPr>
        </p:nvGraphicFramePr>
        <p:xfrm>
          <a:off x="922684" y="3724205"/>
          <a:ext cx="10346632" cy="18553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3329">
                  <a:extLst>
                    <a:ext uri="{9D8B030D-6E8A-4147-A177-3AD203B41FA5}">
                      <a16:colId xmlns:a16="http://schemas.microsoft.com/office/drawing/2014/main" val="3096917316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1170107846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4018425228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3644255585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2331495839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3643008129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261903051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1389454378"/>
                    </a:ext>
                  </a:extLst>
                </a:gridCol>
              </a:tblGrid>
              <a:tr h="6184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Saturday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757642"/>
                  </a:ext>
                </a:extLst>
              </a:tr>
              <a:tr h="618435">
                <a:tc>
                  <a:txBody>
                    <a:bodyPr/>
                    <a:lstStyle/>
                    <a:p>
                      <a:r>
                        <a:rPr lang="en-GB" dirty="0"/>
                        <a:t>Molly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241260"/>
                  </a:ext>
                </a:extLst>
              </a:tr>
              <a:tr h="618435">
                <a:tc>
                  <a:txBody>
                    <a:bodyPr/>
                    <a:lstStyle/>
                    <a:p>
                      <a:r>
                        <a:rPr lang="en-GB" dirty="0"/>
                        <a:t>Ellie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37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774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9CA15-27C1-430E-B1CE-6F024B4EA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716" y="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br>
              <a:rPr lang="en-GB" dirty="0"/>
            </a:br>
            <a:r>
              <a:rPr lang="en-GB" dirty="0">
                <a:solidFill>
                  <a:srgbClr val="00B0F0"/>
                </a:solidFill>
              </a:rPr>
              <a:t>The table below shows the days that each of the girls go swimming.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C34FB5E-E73A-426C-BDD8-A8267D3D9E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638713"/>
              </p:ext>
            </p:extLst>
          </p:nvPr>
        </p:nvGraphicFramePr>
        <p:xfrm>
          <a:off x="922684" y="2226709"/>
          <a:ext cx="10346632" cy="18553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3329">
                  <a:extLst>
                    <a:ext uri="{9D8B030D-6E8A-4147-A177-3AD203B41FA5}">
                      <a16:colId xmlns:a16="http://schemas.microsoft.com/office/drawing/2014/main" val="3096917316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1170107846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4018425228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3644255585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2331495839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3643008129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261903051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1389454378"/>
                    </a:ext>
                  </a:extLst>
                </a:gridCol>
              </a:tblGrid>
              <a:tr h="6184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Saturday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757642"/>
                  </a:ext>
                </a:extLst>
              </a:tr>
              <a:tr h="618435">
                <a:tc>
                  <a:txBody>
                    <a:bodyPr/>
                    <a:lstStyle/>
                    <a:p>
                      <a:r>
                        <a:rPr lang="en-GB" dirty="0"/>
                        <a:t>Molly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241260"/>
                  </a:ext>
                </a:extLst>
              </a:tr>
              <a:tr h="618435">
                <a:tc>
                  <a:txBody>
                    <a:bodyPr/>
                    <a:lstStyle/>
                    <a:p>
                      <a:r>
                        <a:rPr lang="en-GB" dirty="0"/>
                        <a:t>Ellie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37714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EB145362-C569-49C7-833C-3D4409E809A6}"/>
              </a:ext>
            </a:extLst>
          </p:cNvPr>
          <p:cNvSpPr txBox="1">
            <a:spLocks/>
          </p:cNvSpPr>
          <p:nvPr/>
        </p:nvSpPr>
        <p:spPr>
          <a:xfrm>
            <a:off x="336272" y="51156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/>
              <a:t>Molly goes swimming on Monday and Thursday.</a:t>
            </a:r>
            <a:endParaRPr lang="en-GB" dirty="0">
              <a:solidFill>
                <a:srgbClr val="00B0F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866C467-E496-49D1-9B4B-BB11B1D5DF4C}"/>
              </a:ext>
            </a:extLst>
          </p:cNvPr>
          <p:cNvCxnSpPr>
            <a:cxnSpLocks/>
          </p:cNvCxnSpPr>
          <p:nvPr/>
        </p:nvCxnSpPr>
        <p:spPr>
          <a:xfrm flipH="1" flipV="1">
            <a:off x="2504661" y="3154362"/>
            <a:ext cx="5062330" cy="19613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26A2332-7A6D-4323-AB9A-F958021556A6}"/>
              </a:ext>
            </a:extLst>
          </p:cNvPr>
          <p:cNvCxnSpPr/>
          <p:nvPr/>
        </p:nvCxnSpPr>
        <p:spPr>
          <a:xfrm flipV="1">
            <a:off x="5261113" y="3154361"/>
            <a:ext cx="834887" cy="2756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155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9CA15-27C1-430E-B1CE-6F024B4EA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716" y="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br>
              <a:rPr lang="en-GB" dirty="0"/>
            </a:br>
            <a:r>
              <a:rPr lang="en-GB" dirty="0">
                <a:solidFill>
                  <a:srgbClr val="00B0F0"/>
                </a:solidFill>
              </a:rPr>
              <a:t>The table below shows the days that each of the girls go swimming.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C34FB5E-E73A-426C-BDD8-A8267D3D9EE2}"/>
              </a:ext>
            </a:extLst>
          </p:cNvPr>
          <p:cNvGraphicFramePr>
            <a:graphicFrameLocks noGrp="1"/>
          </p:cNvGraphicFramePr>
          <p:nvPr/>
        </p:nvGraphicFramePr>
        <p:xfrm>
          <a:off x="922684" y="2226709"/>
          <a:ext cx="10346632" cy="18553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3329">
                  <a:extLst>
                    <a:ext uri="{9D8B030D-6E8A-4147-A177-3AD203B41FA5}">
                      <a16:colId xmlns:a16="http://schemas.microsoft.com/office/drawing/2014/main" val="3096917316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1170107846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4018425228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3644255585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2331495839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3643008129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261903051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1389454378"/>
                    </a:ext>
                  </a:extLst>
                </a:gridCol>
              </a:tblGrid>
              <a:tr h="6184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Saturday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757642"/>
                  </a:ext>
                </a:extLst>
              </a:tr>
              <a:tr h="618435">
                <a:tc>
                  <a:txBody>
                    <a:bodyPr/>
                    <a:lstStyle/>
                    <a:p>
                      <a:r>
                        <a:rPr lang="en-GB" dirty="0"/>
                        <a:t>Molly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241260"/>
                  </a:ext>
                </a:extLst>
              </a:tr>
              <a:tr h="618435">
                <a:tc>
                  <a:txBody>
                    <a:bodyPr/>
                    <a:lstStyle/>
                    <a:p>
                      <a:r>
                        <a:rPr lang="en-GB" dirty="0"/>
                        <a:t>Ellie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37714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EB145362-C569-49C7-833C-3D4409E809A6}"/>
              </a:ext>
            </a:extLst>
          </p:cNvPr>
          <p:cNvSpPr txBox="1">
            <a:spLocks/>
          </p:cNvSpPr>
          <p:nvPr/>
        </p:nvSpPr>
        <p:spPr>
          <a:xfrm>
            <a:off x="336271" y="5115684"/>
            <a:ext cx="116569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/>
              <a:t>Ellie goes swimming on Wednesday, Thursday and Friday.</a:t>
            </a:r>
            <a:endParaRPr lang="en-GB" dirty="0">
              <a:solidFill>
                <a:srgbClr val="00B0F0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4639B87-A486-4E1C-87C0-52319C0E6CFC}"/>
              </a:ext>
            </a:extLst>
          </p:cNvPr>
          <p:cNvCxnSpPr/>
          <p:nvPr/>
        </p:nvCxnSpPr>
        <p:spPr>
          <a:xfrm>
            <a:off x="5088835" y="3882887"/>
            <a:ext cx="1987826" cy="1338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CAD9CBA-5A5D-4847-9052-6C967149E153}"/>
              </a:ext>
            </a:extLst>
          </p:cNvPr>
          <p:cNvCxnSpPr>
            <a:cxnSpLocks/>
          </p:cNvCxnSpPr>
          <p:nvPr/>
        </p:nvCxnSpPr>
        <p:spPr>
          <a:xfrm flipH="1" flipV="1">
            <a:off x="6586331" y="3750710"/>
            <a:ext cx="2663686" cy="1470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802F574-DD8D-411C-9FAA-D208A0C23B98}"/>
              </a:ext>
            </a:extLst>
          </p:cNvPr>
          <p:cNvCxnSpPr>
            <a:cxnSpLocks/>
          </p:cNvCxnSpPr>
          <p:nvPr/>
        </p:nvCxnSpPr>
        <p:spPr>
          <a:xfrm flipV="1">
            <a:off x="5883965" y="3882888"/>
            <a:ext cx="1643270" cy="20143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4606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9CA15-27C1-430E-B1CE-6F024B4EA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716" y="109399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Have a look at the table below… Let’s see what information it is showing.</a:t>
            </a:r>
            <a:br>
              <a:rPr lang="en-GB" dirty="0"/>
            </a:br>
            <a:br>
              <a:rPr lang="en-GB" dirty="0"/>
            </a:br>
            <a:r>
              <a:rPr lang="en-GB" dirty="0">
                <a:solidFill>
                  <a:srgbClr val="00B0F0"/>
                </a:solidFill>
              </a:rPr>
              <a:t>The table below shows the days that each of the boys go to football.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C34FB5E-E73A-426C-BDD8-A8267D3D9E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924752"/>
              </p:ext>
            </p:extLst>
          </p:nvPr>
        </p:nvGraphicFramePr>
        <p:xfrm>
          <a:off x="922684" y="3724205"/>
          <a:ext cx="10346632" cy="18553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3329">
                  <a:extLst>
                    <a:ext uri="{9D8B030D-6E8A-4147-A177-3AD203B41FA5}">
                      <a16:colId xmlns:a16="http://schemas.microsoft.com/office/drawing/2014/main" val="3096917316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1170107846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4018425228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3644255585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2331495839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3643008129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261903051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1389454378"/>
                    </a:ext>
                  </a:extLst>
                </a:gridCol>
              </a:tblGrid>
              <a:tr h="6184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Saturday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757642"/>
                  </a:ext>
                </a:extLst>
              </a:tr>
              <a:tr h="618435">
                <a:tc>
                  <a:txBody>
                    <a:bodyPr/>
                    <a:lstStyle/>
                    <a:p>
                      <a:r>
                        <a:rPr lang="en-GB" dirty="0"/>
                        <a:t>Tom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241260"/>
                  </a:ext>
                </a:extLst>
              </a:tr>
              <a:tr h="618435">
                <a:tc>
                  <a:txBody>
                    <a:bodyPr/>
                    <a:lstStyle/>
                    <a:p>
                      <a:r>
                        <a:rPr lang="en-GB" dirty="0"/>
                        <a:t>Matt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37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0608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787B1DB-BF94-4ED1-A7BF-5178037766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270186"/>
              </p:ext>
            </p:extLst>
          </p:nvPr>
        </p:nvGraphicFramePr>
        <p:xfrm>
          <a:off x="816667" y="477422"/>
          <a:ext cx="10346632" cy="18553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3329">
                  <a:extLst>
                    <a:ext uri="{9D8B030D-6E8A-4147-A177-3AD203B41FA5}">
                      <a16:colId xmlns:a16="http://schemas.microsoft.com/office/drawing/2014/main" val="3096917316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1170107846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4018425228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3644255585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2331495839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3643008129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261903051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1389454378"/>
                    </a:ext>
                  </a:extLst>
                </a:gridCol>
              </a:tblGrid>
              <a:tr h="6184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Saturday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757642"/>
                  </a:ext>
                </a:extLst>
              </a:tr>
              <a:tr h="618435">
                <a:tc>
                  <a:txBody>
                    <a:bodyPr/>
                    <a:lstStyle/>
                    <a:p>
                      <a:r>
                        <a:rPr lang="en-GB" dirty="0"/>
                        <a:t>Tom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241260"/>
                  </a:ext>
                </a:extLst>
              </a:tr>
              <a:tr h="618435">
                <a:tc>
                  <a:txBody>
                    <a:bodyPr/>
                    <a:lstStyle/>
                    <a:p>
                      <a:r>
                        <a:rPr lang="en-GB" dirty="0"/>
                        <a:t>Matt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37714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09987DCA-D503-43A0-85EA-089AC97F092B}"/>
              </a:ext>
            </a:extLst>
          </p:cNvPr>
          <p:cNvSpPr txBox="1">
            <a:spLocks/>
          </p:cNvSpPr>
          <p:nvPr/>
        </p:nvSpPr>
        <p:spPr>
          <a:xfrm>
            <a:off x="838200" y="2766218"/>
            <a:ext cx="10515600" cy="3117747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00B0F0"/>
                </a:solidFill>
              </a:rPr>
              <a:t>Can you answer these questions in your green home learning book?</a:t>
            </a:r>
          </a:p>
          <a:p>
            <a:pPr algn="ctr"/>
            <a:endParaRPr lang="en-GB" sz="3600" dirty="0">
              <a:solidFill>
                <a:srgbClr val="00B0F0"/>
              </a:solidFill>
            </a:endParaRPr>
          </a:p>
          <a:p>
            <a:pPr marL="742950" indent="-742950">
              <a:buAutoNum type="arabicPeriod"/>
            </a:pPr>
            <a:r>
              <a:rPr lang="en-GB" sz="3600" dirty="0">
                <a:solidFill>
                  <a:srgbClr val="00B0F0"/>
                </a:solidFill>
              </a:rPr>
              <a:t>Which day do the boys play football on the same day?</a:t>
            </a:r>
          </a:p>
          <a:p>
            <a:pPr marL="742950" indent="-742950">
              <a:buAutoNum type="arabicPeriod"/>
            </a:pPr>
            <a:r>
              <a:rPr lang="en-GB" sz="3600" dirty="0">
                <a:solidFill>
                  <a:srgbClr val="00B0F0"/>
                </a:solidFill>
              </a:rPr>
              <a:t>Who plays football the most?</a:t>
            </a:r>
          </a:p>
          <a:p>
            <a:pPr marL="742950" indent="-742950">
              <a:buAutoNum type="arabicPeriod"/>
            </a:pPr>
            <a:r>
              <a:rPr lang="en-GB" sz="3600" dirty="0">
                <a:solidFill>
                  <a:srgbClr val="00B0F0"/>
                </a:solidFill>
              </a:rPr>
              <a:t>How many days does Tom play football?</a:t>
            </a:r>
            <a:endParaRPr lang="en-GB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423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241</Words>
  <Application>Microsoft Office PowerPoint</Application>
  <PresentationFormat>Widescreen</PresentationFormat>
  <Paragraphs>125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Maths Week 6 Lesson 2</vt:lpstr>
      <vt:lpstr>Practise 3 x multiplication as a warm up…</vt:lpstr>
      <vt:lpstr>Practise 3 x multiplication as a warm up…</vt:lpstr>
      <vt:lpstr>Tables</vt:lpstr>
      <vt:lpstr>Have a look at the table below… Let’s see what information it is showing.  The table below shows the days that each of the girls go swimming.</vt:lpstr>
      <vt:lpstr>  The table below shows the days that each of the girls go swimming.</vt:lpstr>
      <vt:lpstr>  The table below shows the days that each of the girls go swimming.</vt:lpstr>
      <vt:lpstr>Have a look at the table below… Let’s see what information it is showing.  The table below shows the days that each of the boys go to football.</vt:lpstr>
      <vt:lpstr>PowerPoint Presentation</vt:lpstr>
      <vt:lpstr>Answers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Week 5 Lesson 1</dc:title>
  <dc:creator>Hannah Joiner</dc:creator>
  <cp:lastModifiedBy>Hannah Joiner</cp:lastModifiedBy>
  <cp:revision>13</cp:revision>
  <dcterms:created xsi:type="dcterms:W3CDTF">2020-05-13T09:03:08Z</dcterms:created>
  <dcterms:modified xsi:type="dcterms:W3CDTF">2020-05-28T07:44:26Z</dcterms:modified>
</cp:coreProperties>
</file>