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E627-CC06-49A4-AC76-90EAC3FF2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44934-DEF0-4928-9C6B-75252A40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8295-EBCA-4D51-B5E2-684E4C82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EE3CA-39A2-4441-9623-01AC35BE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1E1A-AC11-43AC-892E-E1CF6806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C4DB-1ED4-42E8-B609-4D73FE21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68197-DA4F-4312-9F51-843B3B72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3E35D-836A-4CF5-8978-B00EAF71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7FA41-4FBE-41D0-9F32-03F1575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14ADB-7C04-4C50-9CDE-9C916AC1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6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FA35B-5FB6-4E52-A143-9DD9E51EB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BCF3F-4016-4AC3-B714-BABA733A0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2A88-E7EF-42B9-8ECC-3227BE1B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83ABD-B546-4F72-B811-542EBF09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03AD1-3EAB-483F-A932-AF74FC80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8144-89D2-4840-88A1-79B054427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0F1C-A8DF-46A0-8BC2-9D769882E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881D-44AA-4111-B9C4-9CDEB4AE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C2533-EB3E-45C5-BF14-99B2CA0E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7406-24E6-4028-953B-3249BCB8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915E-DAD5-45AA-93EA-6CB4F40E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B5D2B-3122-48F8-9780-FF8B6C7FE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FB91-EF1F-4F46-96BF-B82A34FB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DAAF-B9AE-4996-BBEC-523F6A76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DE5F1-F376-49E9-A172-19E2390C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FF0C-5756-407E-B085-840CD3F9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12107-4452-4DEB-9EAA-B8C2E7999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9481-6B6E-4A36-8BA2-DA3A88981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D7642-B39E-4034-8C0D-DBB7178F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AC5C4-4905-4E3A-9909-28309CD1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C9DCE-5374-436A-80A3-A61AFCD2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7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A46-0D75-4A65-ADAB-2DC67760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228BF-8985-49C9-A5D7-9C620DAA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92C61-CAE0-4E67-9754-DF3510E75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88B67-98BC-4AE9-BB20-A13D1ACE6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74FE1-E696-4B95-AA70-B33CE6E3D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A5C5A-AA42-428F-A66B-A3DF3185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38D43-CB23-4C74-A490-A06559FA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367A5-288D-452D-B680-78D68087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7351-AAA5-4C03-8C76-229E0A79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4655B-4E7A-4EA1-8260-BA2BA387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9CDEF-6CA0-419C-B45B-9017B9D5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1629F-929D-4CC0-81A9-2F1D1371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64EF3-279C-4BED-AE0C-76B4B4D4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66E28-A8D4-4A2E-857F-563A589D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39120-D95E-4D9E-9E39-344207C2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10E9B-5AE9-469F-BF57-26BF0982B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700CA-ABF1-497B-B918-CA69917F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B56C4-3876-4229-925D-4B34A0E9E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80DA0-3CF2-4331-B0AC-01CDF641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2A910-2029-45B3-9A8A-89F62C3B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6292-0C1E-49C4-ABFC-E0E850A4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5780-CB2B-4A11-B196-AB18108C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D385A-D718-4DA2-8330-E886F9AD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E39FA-7C80-443B-884D-01A27565E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48FDA-F2E4-4436-B9A4-2ABABB7B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CBD52-28D9-44B1-ABF3-25FD255C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EF51-8F80-4B96-A121-83359B3D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C062E-882E-41D1-ACC1-F88C350C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A28A2-DC44-428C-8987-D13ADEFD1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F2C6-07DB-452C-8FD2-96C6D9C8D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A215-13A0-4E28-8F09-B48F04D97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D8B2-73D4-4BE8-BD6D-01E6F75E2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5 Lesson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7ACF8-D2AA-4DC9-8186-89DB14A21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Pictograms</a:t>
            </a:r>
          </a:p>
        </p:txBody>
      </p:sp>
    </p:spTree>
    <p:extLst>
      <p:ext uri="{BB962C8B-B14F-4D97-AF65-F5344CB8AC3E}">
        <p14:creationId xmlns:p14="http://schemas.microsoft.com/office/powerpoint/2010/main" val="424304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9DDC-6BA9-45E9-9B93-DD016FA7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9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en-GB" sz="3200" dirty="0"/>
              <a:t>4 classes are recording how many books they read each week. Here are their results: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2F0AB2-92C7-4AB9-AA47-27181810F75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469702"/>
          <a:ext cx="9965636" cy="39185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82818">
                  <a:extLst>
                    <a:ext uri="{9D8B030D-6E8A-4147-A177-3AD203B41FA5}">
                      <a16:colId xmlns:a16="http://schemas.microsoft.com/office/drawing/2014/main" val="1834522019"/>
                    </a:ext>
                  </a:extLst>
                </a:gridCol>
                <a:gridCol w="4982818">
                  <a:extLst>
                    <a:ext uri="{9D8B030D-6E8A-4147-A177-3AD203B41FA5}">
                      <a16:colId xmlns:a16="http://schemas.microsoft.com/office/drawing/2014/main" val="1561898633"/>
                    </a:ext>
                  </a:extLst>
                </a:gridCol>
              </a:tblGrid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Books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15354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29638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648590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48137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7603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0B02C2-2464-4B00-BD1D-21377989E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26" y="2353550"/>
            <a:ext cx="838200" cy="4714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71E838-1187-46B0-8440-6D93F419D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61" y="2364007"/>
            <a:ext cx="838200" cy="471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32EF88-FFC4-4571-8801-26A2D005A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13" y="2353550"/>
            <a:ext cx="838200" cy="471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F1F954-38A8-42E1-8D27-A9FC54D18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048" y="2353550"/>
            <a:ext cx="838200" cy="4714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09CB41-BD67-468D-8BD9-F00644988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150441"/>
            <a:ext cx="838200" cy="4714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9F64E2-0353-45C0-A64D-3B84D677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160898"/>
            <a:ext cx="838200" cy="4714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B8815F-2845-469A-A185-29CEB4C95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150441"/>
            <a:ext cx="838200" cy="4714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4D7050-AF2B-4D06-9973-8C20CFC31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66" y="4734284"/>
            <a:ext cx="838200" cy="4714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0AE42-6931-4BC2-8B5A-5A3D18C4F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947332"/>
            <a:ext cx="838200" cy="471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D84DC5-6882-4FED-B5E9-A478EBD10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957789"/>
            <a:ext cx="838200" cy="4714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4CAE1C-093B-4787-B592-10E1F3750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947332"/>
            <a:ext cx="838200" cy="4714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306E1B-38CC-42B9-B706-0F8CA26E3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3947332"/>
            <a:ext cx="838200" cy="4714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1A2841-43A6-40A4-A409-5E460273E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4723827"/>
            <a:ext cx="838200" cy="4714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9898F9-5D20-41B5-A241-2E47E172F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4734284"/>
            <a:ext cx="838200" cy="4714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3188DD9-8764-41B2-BBBD-9E71B9149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4723827"/>
            <a:ext cx="838200" cy="4714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1A2381-966B-4890-BCBB-BBEB8827D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4723827"/>
            <a:ext cx="838200" cy="4714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877FB6-C191-46D6-BFBA-52CCEC0F8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843" y="5929080"/>
            <a:ext cx="838200" cy="47148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F900E68-81FE-4B98-A7F0-E3247DEC47EC}"/>
              </a:ext>
            </a:extLst>
          </p:cNvPr>
          <p:cNvSpPr txBox="1">
            <a:spLocks/>
          </p:cNvSpPr>
          <p:nvPr/>
        </p:nvSpPr>
        <p:spPr>
          <a:xfrm>
            <a:off x="7575274" y="5502043"/>
            <a:ext cx="42539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5 books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E347424-28DC-4C69-9DE7-449EAFE649DE}"/>
              </a:ext>
            </a:extLst>
          </p:cNvPr>
          <p:cNvSpPr txBox="1">
            <a:spLocks/>
          </p:cNvSpPr>
          <p:nvPr/>
        </p:nvSpPr>
        <p:spPr>
          <a:xfrm>
            <a:off x="10770700" y="220726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67EA886-2E33-4108-AF1D-70F8040B0281}"/>
              </a:ext>
            </a:extLst>
          </p:cNvPr>
          <p:cNvSpPr txBox="1">
            <a:spLocks/>
          </p:cNvSpPr>
          <p:nvPr/>
        </p:nvSpPr>
        <p:spPr>
          <a:xfrm>
            <a:off x="10787267" y="3062058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15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2289F7B-B64F-42C7-84A2-7965CEB28FFB}"/>
              </a:ext>
            </a:extLst>
          </p:cNvPr>
          <p:cNvSpPr txBox="1">
            <a:spLocks/>
          </p:cNvSpPr>
          <p:nvPr/>
        </p:nvSpPr>
        <p:spPr>
          <a:xfrm>
            <a:off x="10803836" y="3792246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CED0668-817E-4EEF-A936-9E8DBBDB7BDB}"/>
              </a:ext>
            </a:extLst>
          </p:cNvPr>
          <p:cNvSpPr txBox="1">
            <a:spLocks/>
          </p:cNvSpPr>
          <p:nvPr/>
        </p:nvSpPr>
        <p:spPr>
          <a:xfrm>
            <a:off x="10820401" y="452200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25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B1A5CACD-9521-46DA-9DF3-AD86F8A9D057}"/>
              </a:ext>
            </a:extLst>
          </p:cNvPr>
          <p:cNvSpPr txBox="1">
            <a:spLocks/>
          </p:cNvSpPr>
          <p:nvPr/>
        </p:nvSpPr>
        <p:spPr>
          <a:xfrm>
            <a:off x="87795" y="5435432"/>
            <a:ext cx="6836466" cy="987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3200" dirty="0"/>
            </a:br>
            <a:r>
              <a:rPr lang="en-GB" sz="3200" dirty="0">
                <a:solidFill>
                  <a:srgbClr val="FF0000"/>
                </a:solidFill>
              </a:rPr>
              <a:t>Which class read the most books?</a:t>
            </a:r>
            <a:br>
              <a:rPr lang="en-GB" sz="3200" dirty="0">
                <a:solidFill>
                  <a:srgbClr val="FF0000"/>
                </a:solidFill>
              </a:rPr>
            </a:br>
            <a:r>
              <a:rPr lang="en-GB" sz="3200" dirty="0">
                <a:solidFill>
                  <a:srgbClr val="92D050"/>
                </a:solidFill>
              </a:rPr>
              <a:t>Class 4, because they read 25 books</a:t>
            </a:r>
          </a:p>
        </p:txBody>
      </p:sp>
    </p:spTree>
    <p:extLst>
      <p:ext uri="{BB962C8B-B14F-4D97-AF65-F5344CB8AC3E}">
        <p14:creationId xmlns:p14="http://schemas.microsoft.com/office/powerpoint/2010/main" val="4213926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9DDC-6BA9-45E9-9B93-DD016FA7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9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en-GB" sz="3200" dirty="0"/>
              <a:t>4 classes are recording how many books they read each week. Here are their results: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2F0AB2-92C7-4AB9-AA47-27181810F75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469702"/>
          <a:ext cx="9965636" cy="39185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82818">
                  <a:extLst>
                    <a:ext uri="{9D8B030D-6E8A-4147-A177-3AD203B41FA5}">
                      <a16:colId xmlns:a16="http://schemas.microsoft.com/office/drawing/2014/main" val="1834522019"/>
                    </a:ext>
                  </a:extLst>
                </a:gridCol>
                <a:gridCol w="4982818">
                  <a:extLst>
                    <a:ext uri="{9D8B030D-6E8A-4147-A177-3AD203B41FA5}">
                      <a16:colId xmlns:a16="http://schemas.microsoft.com/office/drawing/2014/main" val="1561898633"/>
                    </a:ext>
                  </a:extLst>
                </a:gridCol>
              </a:tblGrid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Books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15354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29638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648590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48137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7603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0B02C2-2464-4B00-BD1D-21377989E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26" y="2353550"/>
            <a:ext cx="838200" cy="4714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71E838-1187-46B0-8440-6D93F419D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61" y="2364007"/>
            <a:ext cx="838200" cy="471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32EF88-FFC4-4571-8801-26A2D005A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13" y="2353550"/>
            <a:ext cx="838200" cy="471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F1F954-38A8-42E1-8D27-A9FC54D18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048" y="2353550"/>
            <a:ext cx="838200" cy="4714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09CB41-BD67-468D-8BD9-F00644988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150441"/>
            <a:ext cx="838200" cy="4714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9F64E2-0353-45C0-A64D-3B84D677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160898"/>
            <a:ext cx="838200" cy="4714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B8815F-2845-469A-A185-29CEB4C95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150441"/>
            <a:ext cx="838200" cy="4714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4D7050-AF2B-4D06-9973-8C20CFC31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66" y="4734284"/>
            <a:ext cx="838200" cy="4714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0AE42-6931-4BC2-8B5A-5A3D18C4F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947332"/>
            <a:ext cx="838200" cy="471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D84DC5-6882-4FED-B5E9-A478EBD10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957789"/>
            <a:ext cx="838200" cy="4714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4CAE1C-093B-4787-B592-10E1F3750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947332"/>
            <a:ext cx="838200" cy="4714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306E1B-38CC-42B9-B706-0F8CA26E3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3947332"/>
            <a:ext cx="838200" cy="4714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1A2841-43A6-40A4-A409-5E460273E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4723827"/>
            <a:ext cx="838200" cy="4714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9898F9-5D20-41B5-A241-2E47E172F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4734284"/>
            <a:ext cx="838200" cy="4714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3188DD9-8764-41B2-BBBD-9E71B9149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4723827"/>
            <a:ext cx="838200" cy="4714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1A2381-966B-4890-BCBB-BBEB8827D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4723827"/>
            <a:ext cx="838200" cy="4714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877FB6-C191-46D6-BFBA-52CCEC0F8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843" y="5929080"/>
            <a:ext cx="838200" cy="47148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F900E68-81FE-4B98-A7F0-E3247DEC47EC}"/>
              </a:ext>
            </a:extLst>
          </p:cNvPr>
          <p:cNvSpPr txBox="1">
            <a:spLocks/>
          </p:cNvSpPr>
          <p:nvPr/>
        </p:nvSpPr>
        <p:spPr>
          <a:xfrm>
            <a:off x="7575274" y="5502043"/>
            <a:ext cx="42539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5 books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E347424-28DC-4C69-9DE7-449EAFE649DE}"/>
              </a:ext>
            </a:extLst>
          </p:cNvPr>
          <p:cNvSpPr txBox="1">
            <a:spLocks/>
          </p:cNvSpPr>
          <p:nvPr/>
        </p:nvSpPr>
        <p:spPr>
          <a:xfrm>
            <a:off x="10770700" y="220726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67EA886-2E33-4108-AF1D-70F8040B0281}"/>
              </a:ext>
            </a:extLst>
          </p:cNvPr>
          <p:cNvSpPr txBox="1">
            <a:spLocks/>
          </p:cNvSpPr>
          <p:nvPr/>
        </p:nvSpPr>
        <p:spPr>
          <a:xfrm>
            <a:off x="10787267" y="3062058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15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2289F7B-B64F-42C7-84A2-7965CEB28FFB}"/>
              </a:ext>
            </a:extLst>
          </p:cNvPr>
          <p:cNvSpPr txBox="1">
            <a:spLocks/>
          </p:cNvSpPr>
          <p:nvPr/>
        </p:nvSpPr>
        <p:spPr>
          <a:xfrm>
            <a:off x="10803836" y="3792246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CED0668-817E-4EEF-A936-9E8DBBDB7BDB}"/>
              </a:ext>
            </a:extLst>
          </p:cNvPr>
          <p:cNvSpPr txBox="1">
            <a:spLocks/>
          </p:cNvSpPr>
          <p:nvPr/>
        </p:nvSpPr>
        <p:spPr>
          <a:xfrm>
            <a:off x="10820401" y="452200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25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B1A5CACD-9521-46DA-9DF3-AD86F8A9D057}"/>
              </a:ext>
            </a:extLst>
          </p:cNvPr>
          <p:cNvSpPr txBox="1">
            <a:spLocks/>
          </p:cNvSpPr>
          <p:nvPr/>
        </p:nvSpPr>
        <p:spPr>
          <a:xfrm>
            <a:off x="87795" y="5457809"/>
            <a:ext cx="6836466" cy="987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3200" dirty="0"/>
            </a:br>
            <a:r>
              <a:rPr lang="en-GB" sz="3200" dirty="0">
                <a:solidFill>
                  <a:srgbClr val="FF0000"/>
                </a:solidFill>
              </a:rPr>
              <a:t>Which class read the least books?</a:t>
            </a:r>
          </a:p>
          <a:p>
            <a:pPr algn="ctr"/>
            <a:r>
              <a:rPr lang="en-GB" sz="3200" dirty="0">
                <a:solidFill>
                  <a:srgbClr val="92D050"/>
                </a:solidFill>
              </a:rPr>
              <a:t>Class 2, because they only read 15.</a:t>
            </a:r>
          </a:p>
        </p:txBody>
      </p:sp>
    </p:spTree>
    <p:extLst>
      <p:ext uri="{BB962C8B-B14F-4D97-AF65-F5344CB8AC3E}">
        <p14:creationId xmlns:p14="http://schemas.microsoft.com/office/powerpoint/2010/main" val="1766947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9DDC-6BA9-45E9-9B93-DD016FA7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9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en-GB" sz="3200" dirty="0"/>
              <a:t>4 classes are recording how many books they read each week. Here are their results: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2F0AB2-92C7-4AB9-AA47-27181810F75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469702"/>
          <a:ext cx="9965636" cy="39185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82818">
                  <a:extLst>
                    <a:ext uri="{9D8B030D-6E8A-4147-A177-3AD203B41FA5}">
                      <a16:colId xmlns:a16="http://schemas.microsoft.com/office/drawing/2014/main" val="1834522019"/>
                    </a:ext>
                  </a:extLst>
                </a:gridCol>
                <a:gridCol w="4982818">
                  <a:extLst>
                    <a:ext uri="{9D8B030D-6E8A-4147-A177-3AD203B41FA5}">
                      <a16:colId xmlns:a16="http://schemas.microsoft.com/office/drawing/2014/main" val="1561898633"/>
                    </a:ext>
                  </a:extLst>
                </a:gridCol>
              </a:tblGrid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Books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15354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29638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648590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48137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7603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0B02C2-2464-4B00-BD1D-21377989E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26" y="2353550"/>
            <a:ext cx="838200" cy="4714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71E838-1187-46B0-8440-6D93F419D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61" y="2364007"/>
            <a:ext cx="838200" cy="471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32EF88-FFC4-4571-8801-26A2D005A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13" y="2353550"/>
            <a:ext cx="838200" cy="471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F1F954-38A8-42E1-8D27-A9FC54D18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048" y="2353550"/>
            <a:ext cx="838200" cy="4714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09CB41-BD67-468D-8BD9-F00644988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150441"/>
            <a:ext cx="838200" cy="4714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9F64E2-0353-45C0-A64D-3B84D677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160898"/>
            <a:ext cx="838200" cy="4714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B8815F-2845-469A-A185-29CEB4C95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150441"/>
            <a:ext cx="838200" cy="4714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4D7050-AF2B-4D06-9973-8C20CFC31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66" y="4734284"/>
            <a:ext cx="838200" cy="4714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0AE42-6931-4BC2-8B5A-5A3D18C4F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947332"/>
            <a:ext cx="838200" cy="471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D84DC5-6882-4FED-B5E9-A478EBD10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957789"/>
            <a:ext cx="838200" cy="4714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4CAE1C-093B-4787-B592-10E1F3750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947332"/>
            <a:ext cx="838200" cy="4714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306E1B-38CC-42B9-B706-0F8CA26E3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3947332"/>
            <a:ext cx="838200" cy="4714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1A2841-43A6-40A4-A409-5E460273E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4723827"/>
            <a:ext cx="838200" cy="4714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9898F9-5D20-41B5-A241-2E47E172F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4734284"/>
            <a:ext cx="838200" cy="4714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3188DD9-8764-41B2-BBBD-9E71B9149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4723827"/>
            <a:ext cx="838200" cy="4714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1A2381-966B-4890-BCBB-BBEB8827D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4723827"/>
            <a:ext cx="838200" cy="4714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877FB6-C191-46D6-BFBA-52CCEC0F8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843" y="5929080"/>
            <a:ext cx="838200" cy="47148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F900E68-81FE-4B98-A7F0-E3247DEC47EC}"/>
              </a:ext>
            </a:extLst>
          </p:cNvPr>
          <p:cNvSpPr txBox="1">
            <a:spLocks/>
          </p:cNvSpPr>
          <p:nvPr/>
        </p:nvSpPr>
        <p:spPr>
          <a:xfrm>
            <a:off x="7575274" y="5502043"/>
            <a:ext cx="42539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5 books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E347424-28DC-4C69-9DE7-449EAFE649DE}"/>
              </a:ext>
            </a:extLst>
          </p:cNvPr>
          <p:cNvSpPr txBox="1">
            <a:spLocks/>
          </p:cNvSpPr>
          <p:nvPr/>
        </p:nvSpPr>
        <p:spPr>
          <a:xfrm>
            <a:off x="10770700" y="220726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67EA886-2E33-4108-AF1D-70F8040B0281}"/>
              </a:ext>
            </a:extLst>
          </p:cNvPr>
          <p:cNvSpPr txBox="1">
            <a:spLocks/>
          </p:cNvSpPr>
          <p:nvPr/>
        </p:nvSpPr>
        <p:spPr>
          <a:xfrm>
            <a:off x="10787267" y="3062058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15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2289F7B-B64F-42C7-84A2-7965CEB28FFB}"/>
              </a:ext>
            </a:extLst>
          </p:cNvPr>
          <p:cNvSpPr txBox="1">
            <a:spLocks/>
          </p:cNvSpPr>
          <p:nvPr/>
        </p:nvSpPr>
        <p:spPr>
          <a:xfrm>
            <a:off x="10803836" y="3792246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CED0668-817E-4EEF-A936-9E8DBBDB7BDB}"/>
              </a:ext>
            </a:extLst>
          </p:cNvPr>
          <p:cNvSpPr txBox="1">
            <a:spLocks/>
          </p:cNvSpPr>
          <p:nvPr/>
        </p:nvSpPr>
        <p:spPr>
          <a:xfrm>
            <a:off x="10820401" y="452200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25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B1A5CACD-9521-46DA-9DF3-AD86F8A9D057}"/>
              </a:ext>
            </a:extLst>
          </p:cNvPr>
          <p:cNvSpPr txBox="1">
            <a:spLocks/>
          </p:cNvSpPr>
          <p:nvPr/>
        </p:nvSpPr>
        <p:spPr>
          <a:xfrm>
            <a:off x="87794" y="5457809"/>
            <a:ext cx="7682949" cy="987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3200" dirty="0"/>
            </a:br>
            <a:r>
              <a:rPr lang="en-GB" sz="3200" dirty="0">
                <a:solidFill>
                  <a:srgbClr val="FF0000"/>
                </a:solidFill>
              </a:rPr>
              <a:t>How many more books did class 4 read to class 2?</a:t>
            </a:r>
          </a:p>
          <a:p>
            <a:pPr algn="ctr"/>
            <a:r>
              <a:rPr lang="en-GB" sz="3200" dirty="0">
                <a:solidFill>
                  <a:srgbClr val="92D050"/>
                </a:solidFill>
              </a:rPr>
              <a:t>Class 4 read 10 more books than Class 2</a:t>
            </a:r>
          </a:p>
        </p:txBody>
      </p:sp>
    </p:spTree>
    <p:extLst>
      <p:ext uri="{BB962C8B-B14F-4D97-AF65-F5344CB8AC3E}">
        <p14:creationId xmlns:p14="http://schemas.microsoft.com/office/powerpoint/2010/main" val="3532131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A9E1-2E81-4C72-BBBE-7324EF753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Let’s have a look at another one…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C7BEAD-E517-4A99-A490-8C74A62A08DC}"/>
              </a:ext>
            </a:extLst>
          </p:cNvPr>
          <p:cNvSpPr txBox="1">
            <a:spLocks/>
          </p:cNvSpPr>
          <p:nvPr/>
        </p:nvSpPr>
        <p:spPr>
          <a:xfrm>
            <a:off x="6997149" y="5502043"/>
            <a:ext cx="48320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 4 oranges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8FD12-7F12-45CE-BBC0-CC0A22937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627" y="5873148"/>
            <a:ext cx="599333" cy="58335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EA6B806-C87A-4069-96D7-20EC1D0E9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041681"/>
              </p:ext>
            </p:extLst>
          </p:nvPr>
        </p:nvGraphicFramePr>
        <p:xfrm>
          <a:off x="1104347" y="1649706"/>
          <a:ext cx="9616662" cy="38523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808331">
                  <a:extLst>
                    <a:ext uri="{9D8B030D-6E8A-4147-A177-3AD203B41FA5}">
                      <a16:colId xmlns:a16="http://schemas.microsoft.com/office/drawing/2014/main" val="96816582"/>
                    </a:ext>
                  </a:extLst>
                </a:gridCol>
                <a:gridCol w="4808331">
                  <a:extLst>
                    <a:ext uri="{9D8B030D-6E8A-4147-A177-3AD203B41FA5}">
                      <a16:colId xmlns:a16="http://schemas.microsoft.com/office/drawing/2014/main" val="3230784806"/>
                    </a:ext>
                  </a:extLst>
                </a:gridCol>
              </a:tblGrid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2330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206372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19829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990113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0251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E61BDA8-9BFF-4957-B51B-BD60DBD06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2564198"/>
            <a:ext cx="554383" cy="53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4BD087-691C-41FD-AD16-5A48CCC4C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957" y="2564198"/>
            <a:ext cx="554383" cy="539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844D62-AF59-4361-84B6-50E964AB3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228" y="2557728"/>
            <a:ext cx="554383" cy="539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A9E688-2493-46C4-A55E-F697F9AB1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499" y="2557728"/>
            <a:ext cx="554383" cy="539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74CD80F-8616-48EE-AD98-83245D090CEA}"/>
              </a:ext>
            </a:extLst>
          </p:cNvPr>
          <p:cNvSpPr txBox="1">
            <a:spLocks/>
          </p:cNvSpPr>
          <p:nvPr/>
        </p:nvSpPr>
        <p:spPr>
          <a:xfrm>
            <a:off x="32735" y="5712769"/>
            <a:ext cx="69644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Group 1 collected 16 oranges</a:t>
            </a:r>
          </a:p>
        </p:txBody>
      </p:sp>
    </p:spTree>
    <p:extLst>
      <p:ext uri="{BB962C8B-B14F-4D97-AF65-F5344CB8AC3E}">
        <p14:creationId xmlns:p14="http://schemas.microsoft.com/office/powerpoint/2010/main" val="363426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A9E1-2E81-4C72-BBBE-7324EF753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Let’s have a look at another one…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C7BEAD-E517-4A99-A490-8C74A62A08DC}"/>
              </a:ext>
            </a:extLst>
          </p:cNvPr>
          <p:cNvSpPr txBox="1">
            <a:spLocks/>
          </p:cNvSpPr>
          <p:nvPr/>
        </p:nvSpPr>
        <p:spPr>
          <a:xfrm>
            <a:off x="6997149" y="5502043"/>
            <a:ext cx="48320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 4 oranges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8FD12-7F12-45CE-BBC0-CC0A22937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627" y="5873148"/>
            <a:ext cx="599333" cy="58335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EA6B806-C87A-4069-96D7-20EC1D0E933D}"/>
              </a:ext>
            </a:extLst>
          </p:cNvPr>
          <p:cNvGraphicFramePr>
            <a:graphicFrameLocks noGrp="1"/>
          </p:cNvGraphicFramePr>
          <p:nvPr/>
        </p:nvGraphicFramePr>
        <p:xfrm>
          <a:off x="1104347" y="1649706"/>
          <a:ext cx="9616662" cy="38523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808331">
                  <a:extLst>
                    <a:ext uri="{9D8B030D-6E8A-4147-A177-3AD203B41FA5}">
                      <a16:colId xmlns:a16="http://schemas.microsoft.com/office/drawing/2014/main" val="96816582"/>
                    </a:ext>
                  </a:extLst>
                </a:gridCol>
                <a:gridCol w="4808331">
                  <a:extLst>
                    <a:ext uri="{9D8B030D-6E8A-4147-A177-3AD203B41FA5}">
                      <a16:colId xmlns:a16="http://schemas.microsoft.com/office/drawing/2014/main" val="3230784806"/>
                    </a:ext>
                  </a:extLst>
                </a:gridCol>
              </a:tblGrid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2330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206372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19829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990113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0251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E61BDA8-9BFF-4957-B51B-BD60DBD06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2564198"/>
            <a:ext cx="554383" cy="53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4BD087-691C-41FD-AD16-5A48CCC4C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957" y="2564198"/>
            <a:ext cx="554383" cy="539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844D62-AF59-4361-84B6-50E964AB3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228" y="2557728"/>
            <a:ext cx="554383" cy="539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A9E688-2493-46C4-A55E-F697F9AB1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499" y="2557728"/>
            <a:ext cx="554383" cy="539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74CD80F-8616-48EE-AD98-83245D090CEA}"/>
              </a:ext>
            </a:extLst>
          </p:cNvPr>
          <p:cNvSpPr txBox="1">
            <a:spLocks/>
          </p:cNvSpPr>
          <p:nvPr/>
        </p:nvSpPr>
        <p:spPr>
          <a:xfrm>
            <a:off x="32735" y="5712769"/>
            <a:ext cx="69644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Group 3 collected 6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6C7A-C832-42ED-8D13-FE08AF2C9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4033119"/>
            <a:ext cx="554383" cy="539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DB89227-393A-417C-9F9E-76E6EE7353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08"/>
          <a:stretch/>
        </p:blipFill>
        <p:spPr>
          <a:xfrm>
            <a:off x="6708363" y="4033119"/>
            <a:ext cx="288785" cy="53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385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A9E1-2E81-4C72-BBBE-7324EF75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265" y="218779"/>
            <a:ext cx="11973735" cy="1325563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In your Green Home learning book have a go at….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C7BEAD-E517-4A99-A490-8C74A62A08DC}"/>
              </a:ext>
            </a:extLst>
          </p:cNvPr>
          <p:cNvSpPr txBox="1">
            <a:spLocks/>
          </p:cNvSpPr>
          <p:nvPr/>
        </p:nvSpPr>
        <p:spPr>
          <a:xfrm>
            <a:off x="6997149" y="5502043"/>
            <a:ext cx="48320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 4 oranges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8FD12-7F12-45CE-BBC0-CC0A22937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627" y="5873148"/>
            <a:ext cx="599333" cy="58335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EA6B806-C87A-4069-96D7-20EC1D0E933D}"/>
              </a:ext>
            </a:extLst>
          </p:cNvPr>
          <p:cNvGraphicFramePr>
            <a:graphicFrameLocks noGrp="1"/>
          </p:cNvGraphicFramePr>
          <p:nvPr/>
        </p:nvGraphicFramePr>
        <p:xfrm>
          <a:off x="1104347" y="1649706"/>
          <a:ext cx="9616662" cy="38523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808331">
                  <a:extLst>
                    <a:ext uri="{9D8B030D-6E8A-4147-A177-3AD203B41FA5}">
                      <a16:colId xmlns:a16="http://schemas.microsoft.com/office/drawing/2014/main" val="96816582"/>
                    </a:ext>
                  </a:extLst>
                </a:gridCol>
                <a:gridCol w="4808331">
                  <a:extLst>
                    <a:ext uri="{9D8B030D-6E8A-4147-A177-3AD203B41FA5}">
                      <a16:colId xmlns:a16="http://schemas.microsoft.com/office/drawing/2014/main" val="3230784806"/>
                    </a:ext>
                  </a:extLst>
                </a:gridCol>
              </a:tblGrid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2330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206372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19829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990113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0251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E61BDA8-9BFF-4957-B51B-BD60DBD06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2564198"/>
            <a:ext cx="554383" cy="53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4BD087-691C-41FD-AD16-5A48CCC4C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957" y="2564198"/>
            <a:ext cx="554383" cy="539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844D62-AF59-4361-84B6-50E964AB3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228" y="2557728"/>
            <a:ext cx="554383" cy="539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A9E688-2493-46C4-A55E-F697F9AB1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499" y="2557728"/>
            <a:ext cx="554383" cy="539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74CD80F-8616-48EE-AD98-83245D090CEA}"/>
              </a:ext>
            </a:extLst>
          </p:cNvPr>
          <p:cNvSpPr txBox="1">
            <a:spLocks/>
          </p:cNvSpPr>
          <p:nvPr/>
        </p:nvSpPr>
        <p:spPr>
          <a:xfrm>
            <a:off x="32735" y="5712769"/>
            <a:ext cx="69644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Group 2 collected 24 oranges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6C7A-C832-42ED-8D13-FE08AF2C9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4033119"/>
            <a:ext cx="554383" cy="539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DB89227-393A-417C-9F9E-76E6EE7353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08"/>
          <a:stretch/>
        </p:blipFill>
        <p:spPr>
          <a:xfrm>
            <a:off x="6708363" y="4033119"/>
            <a:ext cx="288785" cy="53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36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A9E1-2E81-4C72-BBBE-7324EF75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265" y="218779"/>
            <a:ext cx="11973735" cy="1325563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In your Green Home learning book have a go at….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C7BEAD-E517-4A99-A490-8C74A62A08DC}"/>
              </a:ext>
            </a:extLst>
          </p:cNvPr>
          <p:cNvSpPr txBox="1">
            <a:spLocks/>
          </p:cNvSpPr>
          <p:nvPr/>
        </p:nvSpPr>
        <p:spPr>
          <a:xfrm>
            <a:off x="6997149" y="5502043"/>
            <a:ext cx="48320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 4 oranges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8FD12-7F12-45CE-BBC0-CC0A22937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627" y="5873148"/>
            <a:ext cx="599333" cy="58335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EA6B806-C87A-4069-96D7-20EC1D0E933D}"/>
              </a:ext>
            </a:extLst>
          </p:cNvPr>
          <p:cNvGraphicFramePr>
            <a:graphicFrameLocks noGrp="1"/>
          </p:cNvGraphicFramePr>
          <p:nvPr/>
        </p:nvGraphicFramePr>
        <p:xfrm>
          <a:off x="1104347" y="1649706"/>
          <a:ext cx="9616662" cy="38523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808331">
                  <a:extLst>
                    <a:ext uri="{9D8B030D-6E8A-4147-A177-3AD203B41FA5}">
                      <a16:colId xmlns:a16="http://schemas.microsoft.com/office/drawing/2014/main" val="96816582"/>
                    </a:ext>
                  </a:extLst>
                </a:gridCol>
                <a:gridCol w="4808331">
                  <a:extLst>
                    <a:ext uri="{9D8B030D-6E8A-4147-A177-3AD203B41FA5}">
                      <a16:colId xmlns:a16="http://schemas.microsoft.com/office/drawing/2014/main" val="3230784806"/>
                    </a:ext>
                  </a:extLst>
                </a:gridCol>
              </a:tblGrid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2330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206372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19829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990113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0251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E61BDA8-9BFF-4957-B51B-BD60DBD06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2564198"/>
            <a:ext cx="554383" cy="53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4BD087-691C-41FD-AD16-5A48CCC4C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957" y="2564198"/>
            <a:ext cx="554383" cy="539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844D62-AF59-4361-84B6-50E964AB3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228" y="2557728"/>
            <a:ext cx="554383" cy="539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A9E688-2493-46C4-A55E-F697F9AB1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499" y="2557728"/>
            <a:ext cx="554383" cy="539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74CD80F-8616-48EE-AD98-83245D090CEA}"/>
              </a:ext>
            </a:extLst>
          </p:cNvPr>
          <p:cNvSpPr txBox="1">
            <a:spLocks/>
          </p:cNvSpPr>
          <p:nvPr/>
        </p:nvSpPr>
        <p:spPr>
          <a:xfrm>
            <a:off x="0" y="5607405"/>
            <a:ext cx="7096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Group 4 collected half as many as Group 1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6C7A-C832-42ED-8D13-FE08AF2C9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4033119"/>
            <a:ext cx="554383" cy="539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DB89227-393A-417C-9F9E-76E6EE7353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08"/>
          <a:stretch/>
        </p:blipFill>
        <p:spPr>
          <a:xfrm>
            <a:off x="6708363" y="4033119"/>
            <a:ext cx="288785" cy="53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70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EE03D-605F-4EB2-BFC3-BBE7ED3CD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2607AE-4531-4917-8734-FF188AE26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028" y="3681359"/>
            <a:ext cx="2469943" cy="240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954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A9E1-2E81-4C72-BBBE-7324EF75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265" y="218779"/>
            <a:ext cx="11973735" cy="1325563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Answers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C7BEAD-E517-4A99-A490-8C74A62A08DC}"/>
              </a:ext>
            </a:extLst>
          </p:cNvPr>
          <p:cNvSpPr txBox="1">
            <a:spLocks/>
          </p:cNvSpPr>
          <p:nvPr/>
        </p:nvSpPr>
        <p:spPr>
          <a:xfrm>
            <a:off x="6997149" y="5502043"/>
            <a:ext cx="48320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 4 oranges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8FD12-7F12-45CE-BBC0-CC0A22937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627" y="5873148"/>
            <a:ext cx="599333" cy="58335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EA6B806-C87A-4069-96D7-20EC1D0E933D}"/>
              </a:ext>
            </a:extLst>
          </p:cNvPr>
          <p:cNvGraphicFramePr>
            <a:graphicFrameLocks noGrp="1"/>
          </p:cNvGraphicFramePr>
          <p:nvPr/>
        </p:nvGraphicFramePr>
        <p:xfrm>
          <a:off x="1104347" y="1649706"/>
          <a:ext cx="9616662" cy="38523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808331">
                  <a:extLst>
                    <a:ext uri="{9D8B030D-6E8A-4147-A177-3AD203B41FA5}">
                      <a16:colId xmlns:a16="http://schemas.microsoft.com/office/drawing/2014/main" val="96816582"/>
                    </a:ext>
                  </a:extLst>
                </a:gridCol>
                <a:gridCol w="4808331">
                  <a:extLst>
                    <a:ext uri="{9D8B030D-6E8A-4147-A177-3AD203B41FA5}">
                      <a16:colId xmlns:a16="http://schemas.microsoft.com/office/drawing/2014/main" val="3230784806"/>
                    </a:ext>
                  </a:extLst>
                </a:gridCol>
              </a:tblGrid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2330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206372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19829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990113"/>
                  </a:ext>
                </a:extLst>
              </a:tr>
              <a:tr h="770467">
                <a:tc>
                  <a:txBody>
                    <a:bodyPr/>
                    <a:lstStyle/>
                    <a:p>
                      <a:r>
                        <a:rPr lang="en-GB" dirty="0"/>
                        <a:t>Group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0251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E61BDA8-9BFF-4957-B51B-BD60DBD06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2564198"/>
            <a:ext cx="554383" cy="53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4BD087-691C-41FD-AD16-5A48CCC4C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957" y="2564198"/>
            <a:ext cx="554383" cy="539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844D62-AF59-4361-84B6-50E964AB3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228" y="2557728"/>
            <a:ext cx="554383" cy="539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A9E688-2493-46C4-A55E-F697F9AB1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499" y="2557728"/>
            <a:ext cx="554383" cy="5396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74CD80F-8616-48EE-AD98-83245D090CEA}"/>
              </a:ext>
            </a:extLst>
          </p:cNvPr>
          <p:cNvSpPr txBox="1">
            <a:spLocks/>
          </p:cNvSpPr>
          <p:nvPr/>
        </p:nvSpPr>
        <p:spPr>
          <a:xfrm>
            <a:off x="0" y="5607405"/>
            <a:ext cx="7096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6C7A-C832-42ED-8D13-FE08AF2C9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4033119"/>
            <a:ext cx="554383" cy="539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DB89227-393A-417C-9F9E-76E6EE7353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08"/>
          <a:stretch/>
        </p:blipFill>
        <p:spPr>
          <a:xfrm>
            <a:off x="6708363" y="4033119"/>
            <a:ext cx="288785" cy="539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279C4DC-886E-4A23-82F2-A3A554B39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86" y="4767580"/>
            <a:ext cx="554383" cy="5396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0B0B52-CB2B-4637-93F7-AFA7166F5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133" y="4767580"/>
            <a:ext cx="554383" cy="539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1AD235D-02BC-40E1-9A7F-145992529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288953"/>
            <a:ext cx="554383" cy="5396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E66CF01-4F8D-49CE-8A22-BA5CB5487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271" y="3288953"/>
            <a:ext cx="554383" cy="539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A0C44F2-D1AC-4B80-99CE-CE391B628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542" y="3282483"/>
            <a:ext cx="554383" cy="5396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263489F-F302-44D4-AC56-4217E99DE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813" y="3282483"/>
            <a:ext cx="554383" cy="539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8FC572F-74BE-4709-8534-711556D78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288" y="3282483"/>
            <a:ext cx="554383" cy="5396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CE58AEC-DABA-4A85-888D-1ACDB06D5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735" y="3282483"/>
            <a:ext cx="554383" cy="5396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B9A0ACDE-F171-4668-B888-93E9CC1277A9}"/>
              </a:ext>
            </a:extLst>
          </p:cNvPr>
          <p:cNvSpPr txBox="1">
            <a:spLocks/>
          </p:cNvSpPr>
          <p:nvPr/>
        </p:nvSpPr>
        <p:spPr>
          <a:xfrm>
            <a:off x="10721008" y="2313129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16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07D4166E-BCA2-49F1-B38C-CA298345D89E}"/>
              </a:ext>
            </a:extLst>
          </p:cNvPr>
          <p:cNvSpPr txBox="1">
            <a:spLocks/>
          </p:cNvSpPr>
          <p:nvPr/>
        </p:nvSpPr>
        <p:spPr>
          <a:xfrm>
            <a:off x="10783955" y="3112455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24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2938CE19-6C83-48B9-91C9-ED803E2098E1}"/>
              </a:ext>
            </a:extLst>
          </p:cNvPr>
          <p:cNvSpPr txBox="1">
            <a:spLocks/>
          </p:cNvSpPr>
          <p:nvPr/>
        </p:nvSpPr>
        <p:spPr>
          <a:xfrm>
            <a:off x="10721009" y="3884288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 6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520D9969-BED6-4BB6-B4FA-82EEE4E001E3}"/>
              </a:ext>
            </a:extLst>
          </p:cNvPr>
          <p:cNvSpPr txBox="1">
            <a:spLocks/>
          </p:cNvSpPr>
          <p:nvPr/>
        </p:nvSpPr>
        <p:spPr>
          <a:xfrm>
            <a:off x="10752482" y="4678762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377286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4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4 =					9 x 4 =</a:t>
            </a:r>
          </a:p>
          <a:p>
            <a:pPr marL="0" indent="0">
              <a:buNone/>
            </a:pPr>
            <a:r>
              <a:rPr lang="en-GB" dirty="0"/>
              <a:t>2 x 4 =					10 x 4 =</a:t>
            </a:r>
          </a:p>
          <a:p>
            <a:pPr marL="0" indent="0">
              <a:buNone/>
            </a:pPr>
            <a:r>
              <a:rPr lang="en-GB" dirty="0"/>
              <a:t>3 x 4 =					11 x 4 =</a:t>
            </a:r>
          </a:p>
          <a:p>
            <a:pPr marL="0" indent="0">
              <a:buNone/>
            </a:pPr>
            <a:r>
              <a:rPr lang="en-GB" dirty="0"/>
              <a:t>4 x 4 =					12 x 4 =</a:t>
            </a:r>
          </a:p>
          <a:p>
            <a:pPr marL="0" indent="0">
              <a:buNone/>
            </a:pPr>
            <a:r>
              <a:rPr lang="en-GB" dirty="0"/>
              <a:t>5 x 4 =</a:t>
            </a:r>
          </a:p>
          <a:p>
            <a:pPr marL="0" indent="0">
              <a:buNone/>
            </a:pPr>
            <a:r>
              <a:rPr lang="en-GB" dirty="0"/>
              <a:t>6 x 4 =</a:t>
            </a:r>
          </a:p>
          <a:p>
            <a:pPr marL="0" indent="0">
              <a:buNone/>
            </a:pPr>
            <a:r>
              <a:rPr lang="en-GB" dirty="0"/>
              <a:t>7 x 4 =</a:t>
            </a:r>
          </a:p>
          <a:p>
            <a:pPr marL="0" indent="0">
              <a:buNone/>
            </a:pPr>
            <a:r>
              <a:rPr lang="en-GB" dirty="0"/>
              <a:t>8 x 4 =</a:t>
            </a:r>
          </a:p>
        </p:txBody>
      </p:sp>
    </p:spTree>
    <p:extLst>
      <p:ext uri="{BB962C8B-B14F-4D97-AF65-F5344CB8AC3E}">
        <p14:creationId xmlns:p14="http://schemas.microsoft.com/office/powerpoint/2010/main" val="373422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4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4 = 4					9 x 4 = 36</a:t>
            </a:r>
          </a:p>
          <a:p>
            <a:pPr marL="0" indent="0">
              <a:buNone/>
            </a:pPr>
            <a:r>
              <a:rPr lang="en-GB" dirty="0"/>
              <a:t>2 x 4 = 8					10 x 4 = 40</a:t>
            </a:r>
          </a:p>
          <a:p>
            <a:pPr marL="0" indent="0">
              <a:buNone/>
            </a:pPr>
            <a:r>
              <a:rPr lang="en-GB" dirty="0"/>
              <a:t>3 x 4 = 12 					11 x 4 = 44</a:t>
            </a:r>
          </a:p>
          <a:p>
            <a:pPr marL="0" indent="0">
              <a:buNone/>
            </a:pPr>
            <a:r>
              <a:rPr lang="en-GB" dirty="0"/>
              <a:t>4 x 4 = 16					12 x 4 = 48</a:t>
            </a:r>
          </a:p>
          <a:p>
            <a:pPr marL="0" indent="0">
              <a:buNone/>
            </a:pPr>
            <a:r>
              <a:rPr lang="en-GB" dirty="0"/>
              <a:t>5 x 4 = 20 </a:t>
            </a:r>
          </a:p>
          <a:p>
            <a:pPr marL="0" indent="0">
              <a:buNone/>
            </a:pPr>
            <a:r>
              <a:rPr lang="en-GB" dirty="0"/>
              <a:t>6 x 4 = 24</a:t>
            </a:r>
          </a:p>
          <a:p>
            <a:pPr marL="0" indent="0">
              <a:buNone/>
            </a:pPr>
            <a:r>
              <a:rPr lang="en-GB" dirty="0"/>
              <a:t>7 x 4 = 28</a:t>
            </a:r>
          </a:p>
          <a:p>
            <a:pPr marL="0" indent="0">
              <a:buNone/>
            </a:pPr>
            <a:r>
              <a:rPr lang="en-GB" dirty="0"/>
              <a:t>8 x 4 = 32</a:t>
            </a:r>
          </a:p>
        </p:txBody>
      </p:sp>
    </p:spTree>
    <p:extLst>
      <p:ext uri="{BB962C8B-B14F-4D97-AF65-F5344CB8AC3E}">
        <p14:creationId xmlns:p14="http://schemas.microsoft.com/office/powerpoint/2010/main" val="165985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EE03D-605F-4EB2-BFC3-BBE7ED3CD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Pictograms</a:t>
            </a:r>
          </a:p>
        </p:txBody>
      </p:sp>
    </p:spTree>
    <p:extLst>
      <p:ext uri="{BB962C8B-B14F-4D97-AF65-F5344CB8AC3E}">
        <p14:creationId xmlns:p14="http://schemas.microsoft.com/office/powerpoint/2010/main" val="366600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9DDC-6BA9-45E9-9B93-DD016FA7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9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en-GB" sz="3200" dirty="0"/>
              <a:t>4 classes are recording how many books they read each week. Here are their results: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2F0AB2-92C7-4AB9-AA47-27181810F7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99226"/>
              </p:ext>
            </p:extLst>
          </p:nvPr>
        </p:nvGraphicFramePr>
        <p:xfrm>
          <a:off x="838200" y="1469702"/>
          <a:ext cx="9965636" cy="39185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82818">
                  <a:extLst>
                    <a:ext uri="{9D8B030D-6E8A-4147-A177-3AD203B41FA5}">
                      <a16:colId xmlns:a16="http://schemas.microsoft.com/office/drawing/2014/main" val="1834522019"/>
                    </a:ext>
                  </a:extLst>
                </a:gridCol>
                <a:gridCol w="4982818">
                  <a:extLst>
                    <a:ext uri="{9D8B030D-6E8A-4147-A177-3AD203B41FA5}">
                      <a16:colId xmlns:a16="http://schemas.microsoft.com/office/drawing/2014/main" val="1561898633"/>
                    </a:ext>
                  </a:extLst>
                </a:gridCol>
              </a:tblGrid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Books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15354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29638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648590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48137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7603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0B02C2-2464-4B00-BD1D-21377989E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26" y="2353550"/>
            <a:ext cx="838200" cy="4714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71E838-1187-46B0-8440-6D93F419D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61" y="2364007"/>
            <a:ext cx="838200" cy="471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32EF88-FFC4-4571-8801-26A2D005A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13" y="2353550"/>
            <a:ext cx="838200" cy="471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F1F954-38A8-42E1-8D27-A9FC54D18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048" y="2353550"/>
            <a:ext cx="838200" cy="4714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09CB41-BD67-468D-8BD9-F00644988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150441"/>
            <a:ext cx="838200" cy="4714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9F64E2-0353-45C0-A64D-3B84D677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160898"/>
            <a:ext cx="838200" cy="4714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B8815F-2845-469A-A185-29CEB4C95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150441"/>
            <a:ext cx="838200" cy="4714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4D7050-AF2B-4D06-9973-8C20CFC31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66" y="4734284"/>
            <a:ext cx="838200" cy="4714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0AE42-6931-4BC2-8B5A-5A3D18C4F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947332"/>
            <a:ext cx="838200" cy="471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D84DC5-6882-4FED-B5E9-A478EBD10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957789"/>
            <a:ext cx="838200" cy="4714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4CAE1C-093B-4787-B592-10E1F3750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947332"/>
            <a:ext cx="838200" cy="4714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306E1B-38CC-42B9-B706-0F8CA26E3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3947332"/>
            <a:ext cx="838200" cy="4714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1A2841-43A6-40A4-A409-5E460273E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4723827"/>
            <a:ext cx="838200" cy="4714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9898F9-5D20-41B5-A241-2E47E172F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4734284"/>
            <a:ext cx="838200" cy="4714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3188DD9-8764-41B2-BBBD-9E71B9149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4723827"/>
            <a:ext cx="838200" cy="4714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1A2381-966B-4890-BCBB-BBEB8827D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4723827"/>
            <a:ext cx="838200" cy="4714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877FB6-C191-46D6-BFBA-52CCEC0F8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843" y="5929080"/>
            <a:ext cx="838200" cy="47148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F900E68-81FE-4B98-A7F0-E3247DEC47EC}"/>
              </a:ext>
            </a:extLst>
          </p:cNvPr>
          <p:cNvSpPr txBox="1">
            <a:spLocks/>
          </p:cNvSpPr>
          <p:nvPr/>
        </p:nvSpPr>
        <p:spPr>
          <a:xfrm>
            <a:off x="7575274" y="5502043"/>
            <a:ext cx="42539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5 books</a:t>
            </a:r>
          </a:p>
        </p:txBody>
      </p:sp>
    </p:spTree>
    <p:extLst>
      <p:ext uri="{BB962C8B-B14F-4D97-AF65-F5344CB8AC3E}">
        <p14:creationId xmlns:p14="http://schemas.microsoft.com/office/powerpoint/2010/main" val="47476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9DDC-6BA9-45E9-9B93-DD016FA7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9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en-GB" sz="3200" dirty="0"/>
              <a:t>4 classes are recording how many books they read each week. Here are their results: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2F0AB2-92C7-4AB9-AA47-27181810F75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469702"/>
          <a:ext cx="9965636" cy="39185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82818">
                  <a:extLst>
                    <a:ext uri="{9D8B030D-6E8A-4147-A177-3AD203B41FA5}">
                      <a16:colId xmlns:a16="http://schemas.microsoft.com/office/drawing/2014/main" val="1834522019"/>
                    </a:ext>
                  </a:extLst>
                </a:gridCol>
                <a:gridCol w="4982818">
                  <a:extLst>
                    <a:ext uri="{9D8B030D-6E8A-4147-A177-3AD203B41FA5}">
                      <a16:colId xmlns:a16="http://schemas.microsoft.com/office/drawing/2014/main" val="1561898633"/>
                    </a:ext>
                  </a:extLst>
                </a:gridCol>
              </a:tblGrid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Books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15354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29638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648590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48137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7603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0B02C2-2464-4B00-BD1D-21377989E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26" y="2353550"/>
            <a:ext cx="838200" cy="4714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71E838-1187-46B0-8440-6D93F419D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61" y="2364007"/>
            <a:ext cx="838200" cy="471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32EF88-FFC4-4571-8801-26A2D005A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13" y="2353550"/>
            <a:ext cx="838200" cy="471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F1F954-38A8-42E1-8D27-A9FC54D18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048" y="2353550"/>
            <a:ext cx="838200" cy="4714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09CB41-BD67-468D-8BD9-F00644988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150441"/>
            <a:ext cx="838200" cy="4714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9F64E2-0353-45C0-A64D-3B84D677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160898"/>
            <a:ext cx="838200" cy="4714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B8815F-2845-469A-A185-29CEB4C95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150441"/>
            <a:ext cx="838200" cy="4714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4D7050-AF2B-4D06-9973-8C20CFC31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66" y="4734284"/>
            <a:ext cx="838200" cy="4714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0AE42-6931-4BC2-8B5A-5A3D18C4F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947332"/>
            <a:ext cx="838200" cy="471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D84DC5-6882-4FED-B5E9-A478EBD10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957789"/>
            <a:ext cx="838200" cy="4714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4CAE1C-093B-4787-B592-10E1F3750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947332"/>
            <a:ext cx="838200" cy="4714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306E1B-38CC-42B9-B706-0F8CA26E3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3947332"/>
            <a:ext cx="838200" cy="4714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1A2841-43A6-40A4-A409-5E460273E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4723827"/>
            <a:ext cx="838200" cy="4714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9898F9-5D20-41B5-A241-2E47E172F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4734284"/>
            <a:ext cx="838200" cy="4714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3188DD9-8764-41B2-BBBD-9E71B9149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4723827"/>
            <a:ext cx="838200" cy="4714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1A2381-966B-4890-BCBB-BBEB8827D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4723827"/>
            <a:ext cx="838200" cy="4714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877FB6-C191-46D6-BFBA-52CCEC0F8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843" y="5929080"/>
            <a:ext cx="838200" cy="47148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F900E68-81FE-4B98-A7F0-E3247DEC47EC}"/>
              </a:ext>
            </a:extLst>
          </p:cNvPr>
          <p:cNvSpPr txBox="1">
            <a:spLocks/>
          </p:cNvSpPr>
          <p:nvPr/>
        </p:nvSpPr>
        <p:spPr>
          <a:xfrm>
            <a:off x="7575274" y="5502043"/>
            <a:ext cx="42539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5 books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E347424-28DC-4C69-9DE7-449EAFE649DE}"/>
              </a:ext>
            </a:extLst>
          </p:cNvPr>
          <p:cNvSpPr txBox="1">
            <a:spLocks/>
          </p:cNvSpPr>
          <p:nvPr/>
        </p:nvSpPr>
        <p:spPr>
          <a:xfrm>
            <a:off x="10770700" y="220726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67EA886-2E33-4108-AF1D-70F8040B0281}"/>
              </a:ext>
            </a:extLst>
          </p:cNvPr>
          <p:cNvSpPr txBox="1">
            <a:spLocks/>
          </p:cNvSpPr>
          <p:nvPr/>
        </p:nvSpPr>
        <p:spPr>
          <a:xfrm>
            <a:off x="10787267" y="3062058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15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2289F7B-B64F-42C7-84A2-7965CEB28FFB}"/>
              </a:ext>
            </a:extLst>
          </p:cNvPr>
          <p:cNvSpPr txBox="1">
            <a:spLocks/>
          </p:cNvSpPr>
          <p:nvPr/>
        </p:nvSpPr>
        <p:spPr>
          <a:xfrm>
            <a:off x="10803836" y="3792246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CED0668-817E-4EEF-A936-9E8DBBDB7BDB}"/>
              </a:ext>
            </a:extLst>
          </p:cNvPr>
          <p:cNvSpPr txBox="1">
            <a:spLocks/>
          </p:cNvSpPr>
          <p:nvPr/>
        </p:nvSpPr>
        <p:spPr>
          <a:xfrm>
            <a:off x="10820401" y="452200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25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B1A5CACD-9521-46DA-9DF3-AD86F8A9D057}"/>
              </a:ext>
            </a:extLst>
          </p:cNvPr>
          <p:cNvSpPr txBox="1">
            <a:spLocks/>
          </p:cNvSpPr>
          <p:nvPr/>
        </p:nvSpPr>
        <p:spPr>
          <a:xfrm>
            <a:off x="87795" y="5457809"/>
            <a:ext cx="6836466" cy="987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3200" dirty="0"/>
            </a:br>
            <a:r>
              <a:rPr lang="en-GB" sz="3200" dirty="0">
                <a:solidFill>
                  <a:srgbClr val="FF0000"/>
                </a:solidFill>
              </a:rPr>
              <a:t>Which class read the most books?</a:t>
            </a:r>
          </a:p>
        </p:txBody>
      </p:sp>
    </p:spTree>
    <p:extLst>
      <p:ext uri="{BB962C8B-B14F-4D97-AF65-F5344CB8AC3E}">
        <p14:creationId xmlns:p14="http://schemas.microsoft.com/office/powerpoint/2010/main" val="3015569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9DDC-6BA9-45E9-9B93-DD016FA7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9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en-GB" sz="3200" dirty="0"/>
              <a:t>4 classes are recording how many books they read each week. Here are their results: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2F0AB2-92C7-4AB9-AA47-27181810F75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469702"/>
          <a:ext cx="9965636" cy="39185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82818">
                  <a:extLst>
                    <a:ext uri="{9D8B030D-6E8A-4147-A177-3AD203B41FA5}">
                      <a16:colId xmlns:a16="http://schemas.microsoft.com/office/drawing/2014/main" val="1834522019"/>
                    </a:ext>
                  </a:extLst>
                </a:gridCol>
                <a:gridCol w="4982818">
                  <a:extLst>
                    <a:ext uri="{9D8B030D-6E8A-4147-A177-3AD203B41FA5}">
                      <a16:colId xmlns:a16="http://schemas.microsoft.com/office/drawing/2014/main" val="1561898633"/>
                    </a:ext>
                  </a:extLst>
                </a:gridCol>
              </a:tblGrid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Books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15354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29638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648590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48137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7603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0B02C2-2464-4B00-BD1D-21377989E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26" y="2353550"/>
            <a:ext cx="838200" cy="4714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71E838-1187-46B0-8440-6D93F419D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61" y="2364007"/>
            <a:ext cx="838200" cy="471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32EF88-FFC4-4571-8801-26A2D005A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13" y="2353550"/>
            <a:ext cx="838200" cy="471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F1F954-38A8-42E1-8D27-A9FC54D18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048" y="2353550"/>
            <a:ext cx="838200" cy="4714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09CB41-BD67-468D-8BD9-F00644988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150441"/>
            <a:ext cx="838200" cy="4714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9F64E2-0353-45C0-A64D-3B84D677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160898"/>
            <a:ext cx="838200" cy="4714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B8815F-2845-469A-A185-29CEB4C95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150441"/>
            <a:ext cx="838200" cy="4714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4D7050-AF2B-4D06-9973-8C20CFC31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66" y="4734284"/>
            <a:ext cx="838200" cy="4714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0AE42-6931-4BC2-8B5A-5A3D18C4F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947332"/>
            <a:ext cx="838200" cy="471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D84DC5-6882-4FED-B5E9-A478EBD10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957789"/>
            <a:ext cx="838200" cy="4714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4CAE1C-093B-4787-B592-10E1F3750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947332"/>
            <a:ext cx="838200" cy="4714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306E1B-38CC-42B9-B706-0F8CA26E3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3947332"/>
            <a:ext cx="838200" cy="4714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1A2841-43A6-40A4-A409-5E460273E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4723827"/>
            <a:ext cx="838200" cy="4714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9898F9-5D20-41B5-A241-2E47E172F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4734284"/>
            <a:ext cx="838200" cy="4714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3188DD9-8764-41B2-BBBD-9E71B9149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4723827"/>
            <a:ext cx="838200" cy="4714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1A2381-966B-4890-BCBB-BBEB8827D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4723827"/>
            <a:ext cx="838200" cy="4714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877FB6-C191-46D6-BFBA-52CCEC0F8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843" y="5929080"/>
            <a:ext cx="838200" cy="47148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F900E68-81FE-4B98-A7F0-E3247DEC47EC}"/>
              </a:ext>
            </a:extLst>
          </p:cNvPr>
          <p:cNvSpPr txBox="1">
            <a:spLocks/>
          </p:cNvSpPr>
          <p:nvPr/>
        </p:nvSpPr>
        <p:spPr>
          <a:xfrm>
            <a:off x="7575274" y="5502043"/>
            <a:ext cx="42539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5 books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E347424-28DC-4C69-9DE7-449EAFE649DE}"/>
              </a:ext>
            </a:extLst>
          </p:cNvPr>
          <p:cNvSpPr txBox="1">
            <a:spLocks/>
          </p:cNvSpPr>
          <p:nvPr/>
        </p:nvSpPr>
        <p:spPr>
          <a:xfrm>
            <a:off x="10770700" y="220726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67EA886-2E33-4108-AF1D-70F8040B0281}"/>
              </a:ext>
            </a:extLst>
          </p:cNvPr>
          <p:cNvSpPr txBox="1">
            <a:spLocks/>
          </p:cNvSpPr>
          <p:nvPr/>
        </p:nvSpPr>
        <p:spPr>
          <a:xfrm>
            <a:off x="10787267" y="3062058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15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2289F7B-B64F-42C7-84A2-7965CEB28FFB}"/>
              </a:ext>
            </a:extLst>
          </p:cNvPr>
          <p:cNvSpPr txBox="1">
            <a:spLocks/>
          </p:cNvSpPr>
          <p:nvPr/>
        </p:nvSpPr>
        <p:spPr>
          <a:xfrm>
            <a:off x="10803836" y="3792246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CED0668-817E-4EEF-A936-9E8DBBDB7BDB}"/>
              </a:ext>
            </a:extLst>
          </p:cNvPr>
          <p:cNvSpPr txBox="1">
            <a:spLocks/>
          </p:cNvSpPr>
          <p:nvPr/>
        </p:nvSpPr>
        <p:spPr>
          <a:xfrm>
            <a:off x="10820401" y="452200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25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B1A5CACD-9521-46DA-9DF3-AD86F8A9D057}"/>
              </a:ext>
            </a:extLst>
          </p:cNvPr>
          <p:cNvSpPr txBox="1">
            <a:spLocks/>
          </p:cNvSpPr>
          <p:nvPr/>
        </p:nvSpPr>
        <p:spPr>
          <a:xfrm>
            <a:off x="87795" y="5457809"/>
            <a:ext cx="6836466" cy="987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3200" dirty="0"/>
            </a:br>
            <a:r>
              <a:rPr lang="en-GB" sz="3200" dirty="0">
                <a:solidFill>
                  <a:srgbClr val="FF0000"/>
                </a:solidFill>
              </a:rPr>
              <a:t>Which class read the least books?</a:t>
            </a:r>
          </a:p>
        </p:txBody>
      </p:sp>
    </p:spTree>
    <p:extLst>
      <p:ext uri="{BB962C8B-B14F-4D97-AF65-F5344CB8AC3E}">
        <p14:creationId xmlns:p14="http://schemas.microsoft.com/office/powerpoint/2010/main" val="4214875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9DDC-6BA9-45E9-9B93-DD016FA7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39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en-GB" sz="3200" dirty="0"/>
              <a:t>4 classes are recording how many books they read each week. Here are their results: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2F0AB2-92C7-4AB9-AA47-27181810F75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469702"/>
          <a:ext cx="9965636" cy="39185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82818">
                  <a:extLst>
                    <a:ext uri="{9D8B030D-6E8A-4147-A177-3AD203B41FA5}">
                      <a16:colId xmlns:a16="http://schemas.microsoft.com/office/drawing/2014/main" val="1834522019"/>
                    </a:ext>
                  </a:extLst>
                </a:gridCol>
                <a:gridCol w="4982818">
                  <a:extLst>
                    <a:ext uri="{9D8B030D-6E8A-4147-A177-3AD203B41FA5}">
                      <a16:colId xmlns:a16="http://schemas.microsoft.com/office/drawing/2014/main" val="1561898633"/>
                    </a:ext>
                  </a:extLst>
                </a:gridCol>
              </a:tblGrid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Books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15354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29638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648590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48137"/>
                  </a:ext>
                </a:extLst>
              </a:tr>
              <a:tr h="783719">
                <a:tc>
                  <a:txBody>
                    <a:bodyPr/>
                    <a:lstStyle/>
                    <a:p>
                      <a:r>
                        <a:rPr lang="en-GB" dirty="0"/>
                        <a:t>Class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7603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A0B02C2-2464-4B00-BD1D-21377989E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26" y="2353550"/>
            <a:ext cx="838200" cy="4714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71E838-1187-46B0-8440-6D93F419D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61" y="2364007"/>
            <a:ext cx="838200" cy="471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32EF88-FFC4-4571-8801-26A2D005A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13" y="2353550"/>
            <a:ext cx="838200" cy="471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F1F954-38A8-42E1-8D27-A9FC54D18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048" y="2353550"/>
            <a:ext cx="838200" cy="4714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09CB41-BD67-468D-8BD9-F00644988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150441"/>
            <a:ext cx="838200" cy="4714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9F64E2-0353-45C0-A64D-3B84D677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160898"/>
            <a:ext cx="838200" cy="4714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B8815F-2845-469A-A185-29CEB4C95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150441"/>
            <a:ext cx="838200" cy="4714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74D7050-AF2B-4D06-9973-8C20CFC31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66" y="4734284"/>
            <a:ext cx="838200" cy="4714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0AE42-6931-4BC2-8B5A-5A3D18C4F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3947332"/>
            <a:ext cx="838200" cy="471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D84DC5-6882-4FED-B5E9-A478EBD10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3957789"/>
            <a:ext cx="838200" cy="4714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4CAE1C-093B-4787-B592-10E1F3750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3947332"/>
            <a:ext cx="838200" cy="4714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306E1B-38CC-42B9-B706-0F8CA26E3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3947332"/>
            <a:ext cx="838200" cy="4714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1A2841-43A6-40A4-A409-5E460273E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09" y="4723827"/>
            <a:ext cx="838200" cy="4714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9898F9-5D20-41B5-A241-2E47E172F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4" y="4734284"/>
            <a:ext cx="838200" cy="4714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3188DD9-8764-41B2-BBBD-9E71B9149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96" y="4723827"/>
            <a:ext cx="838200" cy="4714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1A2381-966B-4890-BCBB-BBEB8827D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331" y="4723827"/>
            <a:ext cx="838200" cy="4714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877FB6-C191-46D6-BFBA-52CCEC0F8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843" y="5929080"/>
            <a:ext cx="838200" cy="471488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F900E68-81FE-4B98-A7F0-E3247DEC47EC}"/>
              </a:ext>
            </a:extLst>
          </p:cNvPr>
          <p:cNvSpPr txBox="1">
            <a:spLocks/>
          </p:cNvSpPr>
          <p:nvPr/>
        </p:nvSpPr>
        <p:spPr>
          <a:xfrm>
            <a:off x="7575274" y="5502043"/>
            <a:ext cx="42539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   = 5 books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E347424-28DC-4C69-9DE7-449EAFE649DE}"/>
              </a:ext>
            </a:extLst>
          </p:cNvPr>
          <p:cNvSpPr txBox="1">
            <a:spLocks/>
          </p:cNvSpPr>
          <p:nvPr/>
        </p:nvSpPr>
        <p:spPr>
          <a:xfrm>
            <a:off x="10770700" y="220726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67EA886-2E33-4108-AF1D-70F8040B0281}"/>
              </a:ext>
            </a:extLst>
          </p:cNvPr>
          <p:cNvSpPr txBox="1">
            <a:spLocks/>
          </p:cNvSpPr>
          <p:nvPr/>
        </p:nvSpPr>
        <p:spPr>
          <a:xfrm>
            <a:off x="10787267" y="3062058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15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2289F7B-B64F-42C7-84A2-7965CEB28FFB}"/>
              </a:ext>
            </a:extLst>
          </p:cNvPr>
          <p:cNvSpPr txBox="1">
            <a:spLocks/>
          </p:cNvSpPr>
          <p:nvPr/>
        </p:nvSpPr>
        <p:spPr>
          <a:xfrm>
            <a:off x="10803836" y="3792246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20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CED0668-817E-4EEF-A936-9E8DBBDB7BDB}"/>
              </a:ext>
            </a:extLst>
          </p:cNvPr>
          <p:cNvSpPr txBox="1">
            <a:spLocks/>
          </p:cNvSpPr>
          <p:nvPr/>
        </p:nvSpPr>
        <p:spPr>
          <a:xfrm>
            <a:off x="10820401" y="4522001"/>
            <a:ext cx="869673" cy="8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25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B1A5CACD-9521-46DA-9DF3-AD86F8A9D057}"/>
              </a:ext>
            </a:extLst>
          </p:cNvPr>
          <p:cNvSpPr txBox="1">
            <a:spLocks/>
          </p:cNvSpPr>
          <p:nvPr/>
        </p:nvSpPr>
        <p:spPr>
          <a:xfrm>
            <a:off x="87795" y="5457809"/>
            <a:ext cx="6836466" cy="987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3200" dirty="0"/>
            </a:br>
            <a:r>
              <a:rPr lang="en-GB" sz="3200" dirty="0">
                <a:solidFill>
                  <a:srgbClr val="FF0000"/>
                </a:solidFill>
              </a:rPr>
              <a:t>How many more books did class 4 read to class 2?</a:t>
            </a:r>
          </a:p>
        </p:txBody>
      </p:sp>
    </p:spTree>
    <p:extLst>
      <p:ext uri="{BB962C8B-B14F-4D97-AF65-F5344CB8AC3E}">
        <p14:creationId xmlns:p14="http://schemas.microsoft.com/office/powerpoint/2010/main" val="811837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EE03D-605F-4EB2-BFC3-BBE7ED3CD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44A67F-DED2-4ACB-A9B1-7FAC0891C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608" y="3509963"/>
            <a:ext cx="3568784" cy="200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97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310</Words>
  <Application>Microsoft Office PowerPoint</Application>
  <PresentationFormat>Widescreen</PresentationFormat>
  <Paragraphs>159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Maths Week 5 Lesson 1</vt:lpstr>
      <vt:lpstr>Practise 4 x multiplication as a warm up…</vt:lpstr>
      <vt:lpstr>Practise 4 x multiplication as a warm up…</vt:lpstr>
      <vt:lpstr>Pictograms</vt:lpstr>
      <vt:lpstr> 4 classes are recording how many books they read each week. Here are their results:</vt:lpstr>
      <vt:lpstr> 4 classes are recording how many books they read each week. Here are their results:</vt:lpstr>
      <vt:lpstr> 4 classes are recording how many books they read each week. Here are their results:</vt:lpstr>
      <vt:lpstr> 4 classes are recording how many books they read each week. Here are their results:</vt:lpstr>
      <vt:lpstr>Answers</vt:lpstr>
      <vt:lpstr> 4 classes are recording how many books they read each week. Here are their results:</vt:lpstr>
      <vt:lpstr> 4 classes are recording how many books they read each week. Here are their results:</vt:lpstr>
      <vt:lpstr> 4 classes are recording how many books they read each week. Here are their results:</vt:lpstr>
      <vt:lpstr>Let’s have a look at another one…</vt:lpstr>
      <vt:lpstr>Let’s have a look at another one…</vt:lpstr>
      <vt:lpstr>In your Green Home learning book have a go at….</vt:lpstr>
      <vt:lpstr>In your Green Home learning book have a go at….</vt:lpstr>
      <vt:lpstr>Answers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5 Lesson 1</dc:title>
  <dc:creator>Hannah Joiner</dc:creator>
  <cp:lastModifiedBy>Hannah Joiner</cp:lastModifiedBy>
  <cp:revision>3</cp:revision>
  <dcterms:created xsi:type="dcterms:W3CDTF">2020-05-13T09:03:08Z</dcterms:created>
  <dcterms:modified xsi:type="dcterms:W3CDTF">2020-05-13T09:19:26Z</dcterms:modified>
</cp:coreProperties>
</file>