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4" r:id="rId3"/>
    <p:sldId id="315" r:id="rId4"/>
    <p:sldId id="323" r:id="rId5"/>
    <p:sldId id="324" r:id="rId6"/>
    <p:sldId id="334" r:id="rId7"/>
    <p:sldId id="34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612B-5085-4B43-B423-8B8E6ADAB6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6FF3AD-A3D6-4E3D-B94A-78124EDB12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964D1-E1FC-4FDE-8097-0328A9E89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1967-1017-4B39-83E4-06A857BCB5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37F5C7-6048-4125-A958-9D0FEE0DC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485D9-6E28-4C8D-9064-FCF5BE28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F387F-2A63-4EA9-A971-85AECD96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12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5ED53-4D4A-46C5-A5A9-63CF52789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F811C-2D3F-46FC-ACD4-1DC26E9DFF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BD0E7-BADD-43DE-8694-BF3FD106B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1967-1017-4B39-83E4-06A857BCB5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3DBD3-2670-4389-B55C-07B2E0615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C33A85-ED56-4332-BCAC-561BB373F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F387F-2A63-4EA9-A971-85AECD96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39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60DE0F-B1ED-4F5C-B6F4-A568FDB160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DBE0A3-BF70-4D86-898F-70505F192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ED15F-B533-4F61-9B7A-B98F6D3E3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1967-1017-4B39-83E4-06A857BCB5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B5344-C5FB-4CBE-9563-778A1F53E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00BB8-B297-4EE0-AD7B-EE0D90947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F387F-2A63-4EA9-A971-85AECD96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3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9AA9C-F854-424A-BA56-042D5C78F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9EC9B-005A-4B02-B7EC-667D6A7F7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33D00-53E2-48E0-B81A-D69AD6508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1967-1017-4B39-83E4-06A857BCB5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E0768-E851-4AA9-9D99-0211D3328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874AD-E9F1-4A4B-8F84-E73163E3D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F387F-2A63-4EA9-A971-85AECD96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25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C46F4-F9B4-4C99-A7C4-2D17DB8B9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4C046B-A195-49C9-817C-1A52F56E2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86146-7B0B-41E5-ACF6-98CE62863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1967-1017-4B39-83E4-06A857BCB5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88C5A-9C37-4E44-9F33-97600B593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C6F3C-5867-439A-89DB-1E392240F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F387F-2A63-4EA9-A971-85AECD96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085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33214-24BD-4317-8E50-AD6EDED56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562EA-662D-41BF-95C6-12EA0329AB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A8A6E-FE24-4338-90A2-AC27573FDE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3AFCD-814F-4190-981F-E855BCB6C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1967-1017-4B39-83E4-06A857BCB5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24A2F-F57B-4F83-BBD2-B7E50BD60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46B0E-D0BC-4A94-BE7F-2ECA4C5CC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F387F-2A63-4EA9-A971-85AECD96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905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5D0E3-33A8-45C4-A16B-11B5A88A7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3B9BBF-DB6C-486E-BAD7-E471520AC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82EC7C-C338-4A3D-8E03-C9AE16EC8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46049E-D596-4A18-A1CE-F6FDCD24BD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ADD7D-D435-4822-8D03-A76872E47E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3584C-6E53-4ECC-AB68-0E7017B8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1967-1017-4B39-83E4-06A857BCB5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8351CD-01AF-4486-925A-5FBFAA717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D0B0BD-4E30-4C64-B7AF-FD3EA2229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F387F-2A63-4EA9-A971-85AECD96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664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D7DFF-8F81-41E5-A15D-0EF3654FC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FA3CF6-6FB6-41B3-9994-AF441F22F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1967-1017-4B39-83E4-06A857BCB5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CE58BD-BA8F-4A77-AF51-400162E48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8FC08D-E7E0-496E-96E5-D36F761A0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F387F-2A63-4EA9-A971-85AECD96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896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6AA0AE-84E7-4471-B2EE-1C77813D6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1967-1017-4B39-83E4-06A857BCB5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4326DC-C30D-4993-A6DB-447736930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8C8311-F4B3-4474-8E26-1323C3E30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F387F-2A63-4EA9-A971-85AECD96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719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6BF19-EB1E-4989-96C7-098945BA5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8630D-51DE-4F9A-BAEF-FF4C0B93C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9BB201-461F-4FB8-B63B-4721BE23A3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D0693C-6F16-4783-9D8B-D65B61C66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1967-1017-4B39-83E4-06A857BCB5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907937-63D4-4DAA-A05E-14CE848EB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773ED2-982D-4D5B-9F6A-48F2DB283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F387F-2A63-4EA9-A971-85AECD96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488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FBA00-DF4A-4A52-ACCF-8524D4FCA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672F72-6DFA-435F-8C5D-A05910A9DE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F1BA98-E4B5-4653-B087-E83166EA3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00548F-21D5-4595-9745-D5CAE5A3E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1967-1017-4B39-83E4-06A857BCB5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5DA642-A5CB-4F82-AAEA-5BE8CA0E4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C9F192-81D6-4B4C-9F7F-50275C532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F387F-2A63-4EA9-A971-85AECD96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84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1C53E4-5084-47DB-B67A-7856CD006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7897E-2BEE-41AE-923C-2AA42A738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3E927-0583-4054-8F45-469A228E29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A1967-1017-4B39-83E4-06A857BCB544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C371B-147A-46A0-B428-6A103D378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F921F-239C-4CE0-A153-A63E2E501B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F387F-2A63-4EA9-A971-85AECD96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15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F3B7D-8C92-4D8A-9B56-7FEAD3D25F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Week 8 Lesson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C59DBD-4B8E-4F3F-A827-565A1A6C2D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Equivalent fractions 2</a:t>
            </a:r>
          </a:p>
        </p:txBody>
      </p:sp>
    </p:spTree>
    <p:extLst>
      <p:ext uri="{BB962C8B-B14F-4D97-AF65-F5344CB8AC3E}">
        <p14:creationId xmlns:p14="http://schemas.microsoft.com/office/powerpoint/2010/main" val="3278737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 3 different ways to colour in half of the same shape.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 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Complete this statement: </a:t>
            </a:r>
          </a:p>
          <a:p>
            <a:pPr algn="ctr"/>
            <a:endParaRPr lang="en-GB" sz="20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r>
              <a:rPr lang="en-GB" sz="2800" dirty="0">
                <a:solidFill>
                  <a:schemeClr val="bg2">
                    <a:lumMod val="25000"/>
                  </a:schemeClr>
                </a:solidFill>
                <a:latin typeface="SassoonCRInfantMedium" panose="02000603020000020003" pitchFamily="2" charset="0"/>
              </a:rPr>
              <a:t> </a:t>
            </a:r>
            <a:br>
              <a:rPr lang="en-GB" sz="2800" dirty="0">
                <a:solidFill>
                  <a:schemeClr val="bg2">
                    <a:lumMod val="25000"/>
                  </a:schemeClr>
                </a:solidFill>
                <a:latin typeface="SassoonCRInfantMedium" panose="02000603020000020003" pitchFamily="2" charset="0"/>
              </a:rPr>
            </a:br>
            <a:br>
              <a:rPr lang="en-GB" sz="2800" dirty="0">
                <a:solidFill>
                  <a:schemeClr val="bg2">
                    <a:lumMod val="25000"/>
                  </a:schemeClr>
                </a:solidFill>
                <a:latin typeface="SassoonCRInfantMedium" panose="02000603020000020003" pitchFamily="2" charset="0"/>
              </a:rPr>
            </a:br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18CB8F1-3468-40E3-B1C4-6A76525C6F3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64915" y="2199866"/>
          <a:ext cx="1903854" cy="20673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4618">
                  <a:extLst>
                    <a:ext uri="{9D8B030D-6E8A-4147-A177-3AD203B41FA5}">
                      <a16:colId xmlns:a16="http://schemas.microsoft.com/office/drawing/2014/main" val="1720836850"/>
                    </a:ext>
                  </a:extLst>
                </a:gridCol>
                <a:gridCol w="634618">
                  <a:extLst>
                    <a:ext uri="{9D8B030D-6E8A-4147-A177-3AD203B41FA5}">
                      <a16:colId xmlns:a16="http://schemas.microsoft.com/office/drawing/2014/main" val="3654628754"/>
                    </a:ext>
                  </a:extLst>
                </a:gridCol>
                <a:gridCol w="634618">
                  <a:extLst>
                    <a:ext uri="{9D8B030D-6E8A-4147-A177-3AD203B41FA5}">
                      <a16:colId xmlns:a16="http://schemas.microsoft.com/office/drawing/2014/main" val="2791643937"/>
                    </a:ext>
                  </a:extLst>
                </a:gridCol>
              </a:tblGrid>
              <a:tr h="521076"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298395"/>
                  </a:ext>
                </a:extLst>
              </a:tr>
              <a:tr h="515421">
                <a:tc>
                  <a:txBody>
                    <a:bodyPr/>
                    <a:lstStyle/>
                    <a:p>
                      <a:endParaRPr lang="en-US" sz="100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196957"/>
                  </a:ext>
                </a:extLst>
              </a:tr>
              <a:tr h="515421">
                <a:tc>
                  <a:txBody>
                    <a:bodyPr/>
                    <a:lstStyle/>
                    <a:p>
                      <a:endParaRPr lang="en-US" sz="100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574813"/>
                  </a:ext>
                </a:extLst>
              </a:tr>
              <a:tr h="515421"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442452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CD55AEC-6985-43A8-A283-AFC61855B04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144073" y="2199866"/>
          <a:ext cx="1903854" cy="20673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4618">
                  <a:extLst>
                    <a:ext uri="{9D8B030D-6E8A-4147-A177-3AD203B41FA5}">
                      <a16:colId xmlns:a16="http://schemas.microsoft.com/office/drawing/2014/main" val="1720836850"/>
                    </a:ext>
                  </a:extLst>
                </a:gridCol>
                <a:gridCol w="634618">
                  <a:extLst>
                    <a:ext uri="{9D8B030D-6E8A-4147-A177-3AD203B41FA5}">
                      <a16:colId xmlns:a16="http://schemas.microsoft.com/office/drawing/2014/main" val="3654628754"/>
                    </a:ext>
                  </a:extLst>
                </a:gridCol>
                <a:gridCol w="634618">
                  <a:extLst>
                    <a:ext uri="{9D8B030D-6E8A-4147-A177-3AD203B41FA5}">
                      <a16:colId xmlns:a16="http://schemas.microsoft.com/office/drawing/2014/main" val="2791643937"/>
                    </a:ext>
                  </a:extLst>
                </a:gridCol>
              </a:tblGrid>
              <a:tr h="521076"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298395"/>
                  </a:ext>
                </a:extLst>
              </a:tr>
              <a:tr h="515421">
                <a:tc>
                  <a:txBody>
                    <a:bodyPr/>
                    <a:lstStyle/>
                    <a:p>
                      <a:endParaRPr lang="en-US" sz="100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196957"/>
                  </a:ext>
                </a:extLst>
              </a:tr>
              <a:tr h="515421">
                <a:tc>
                  <a:txBody>
                    <a:bodyPr/>
                    <a:lstStyle/>
                    <a:p>
                      <a:endParaRPr lang="en-US" sz="100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574813"/>
                  </a:ext>
                </a:extLst>
              </a:tr>
              <a:tr h="515421">
                <a:tc>
                  <a:txBody>
                    <a:bodyPr/>
                    <a:lstStyle/>
                    <a:p>
                      <a:endParaRPr lang="en-US" sz="100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44245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54E73F4-DC79-45C4-9D43-2E901858512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323231" y="2199865"/>
          <a:ext cx="1903854" cy="20673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4618">
                  <a:extLst>
                    <a:ext uri="{9D8B030D-6E8A-4147-A177-3AD203B41FA5}">
                      <a16:colId xmlns:a16="http://schemas.microsoft.com/office/drawing/2014/main" val="1720836850"/>
                    </a:ext>
                  </a:extLst>
                </a:gridCol>
                <a:gridCol w="634618">
                  <a:extLst>
                    <a:ext uri="{9D8B030D-6E8A-4147-A177-3AD203B41FA5}">
                      <a16:colId xmlns:a16="http://schemas.microsoft.com/office/drawing/2014/main" val="3654628754"/>
                    </a:ext>
                  </a:extLst>
                </a:gridCol>
                <a:gridCol w="634618">
                  <a:extLst>
                    <a:ext uri="{9D8B030D-6E8A-4147-A177-3AD203B41FA5}">
                      <a16:colId xmlns:a16="http://schemas.microsoft.com/office/drawing/2014/main" val="2791643937"/>
                    </a:ext>
                  </a:extLst>
                </a:gridCol>
              </a:tblGrid>
              <a:tr h="521076"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298395"/>
                  </a:ext>
                </a:extLst>
              </a:tr>
              <a:tr h="515421">
                <a:tc>
                  <a:txBody>
                    <a:bodyPr/>
                    <a:lstStyle/>
                    <a:p>
                      <a:endParaRPr lang="en-US" sz="100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196957"/>
                  </a:ext>
                </a:extLst>
              </a:tr>
              <a:tr h="515421">
                <a:tc>
                  <a:txBody>
                    <a:bodyPr/>
                    <a:lstStyle/>
                    <a:p>
                      <a:endParaRPr lang="en-US" sz="100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574813"/>
                  </a:ext>
                </a:extLst>
              </a:tr>
              <a:tr h="515421">
                <a:tc>
                  <a:txBody>
                    <a:bodyPr/>
                    <a:lstStyle/>
                    <a:p>
                      <a:endParaRPr lang="en-US" sz="100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442452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461AAEC-CD65-49A9-836A-ACED99AF16B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096000" y="4611417"/>
          <a:ext cx="2103120" cy="137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73141552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403672116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734206387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=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773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46025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SassoonCRInfantMedium" panose="020006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500675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2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12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484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 3 different ways to colour in half of the same shape.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Complete this statement:</a:t>
            </a: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D8B4573-C637-4A15-8208-7AA8FB82CED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64915" y="2199866"/>
          <a:ext cx="1903854" cy="20673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4618">
                  <a:extLst>
                    <a:ext uri="{9D8B030D-6E8A-4147-A177-3AD203B41FA5}">
                      <a16:colId xmlns:a16="http://schemas.microsoft.com/office/drawing/2014/main" val="1720836850"/>
                    </a:ext>
                  </a:extLst>
                </a:gridCol>
                <a:gridCol w="634618">
                  <a:extLst>
                    <a:ext uri="{9D8B030D-6E8A-4147-A177-3AD203B41FA5}">
                      <a16:colId xmlns:a16="http://schemas.microsoft.com/office/drawing/2014/main" val="3654628754"/>
                    </a:ext>
                  </a:extLst>
                </a:gridCol>
                <a:gridCol w="634618">
                  <a:extLst>
                    <a:ext uri="{9D8B030D-6E8A-4147-A177-3AD203B41FA5}">
                      <a16:colId xmlns:a16="http://schemas.microsoft.com/office/drawing/2014/main" val="2791643937"/>
                    </a:ext>
                  </a:extLst>
                </a:gridCol>
              </a:tblGrid>
              <a:tr h="521076"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298395"/>
                  </a:ext>
                </a:extLst>
              </a:tr>
              <a:tr h="515421">
                <a:tc>
                  <a:txBody>
                    <a:bodyPr/>
                    <a:lstStyle/>
                    <a:p>
                      <a:endParaRPr lang="en-US" sz="100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196957"/>
                  </a:ext>
                </a:extLst>
              </a:tr>
              <a:tr h="515421">
                <a:tc>
                  <a:txBody>
                    <a:bodyPr/>
                    <a:lstStyle/>
                    <a:p>
                      <a:endParaRPr lang="en-US" sz="100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574813"/>
                  </a:ext>
                </a:extLst>
              </a:tr>
              <a:tr h="515421"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44245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1E95E3C-A0BF-46C1-BA50-0673F005CBF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144073" y="2199866"/>
          <a:ext cx="1903854" cy="20673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4618">
                  <a:extLst>
                    <a:ext uri="{9D8B030D-6E8A-4147-A177-3AD203B41FA5}">
                      <a16:colId xmlns:a16="http://schemas.microsoft.com/office/drawing/2014/main" val="1720836850"/>
                    </a:ext>
                  </a:extLst>
                </a:gridCol>
                <a:gridCol w="634618">
                  <a:extLst>
                    <a:ext uri="{9D8B030D-6E8A-4147-A177-3AD203B41FA5}">
                      <a16:colId xmlns:a16="http://schemas.microsoft.com/office/drawing/2014/main" val="3654628754"/>
                    </a:ext>
                  </a:extLst>
                </a:gridCol>
                <a:gridCol w="634618">
                  <a:extLst>
                    <a:ext uri="{9D8B030D-6E8A-4147-A177-3AD203B41FA5}">
                      <a16:colId xmlns:a16="http://schemas.microsoft.com/office/drawing/2014/main" val="2791643937"/>
                    </a:ext>
                  </a:extLst>
                </a:gridCol>
              </a:tblGrid>
              <a:tr h="521076"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298395"/>
                  </a:ext>
                </a:extLst>
              </a:tr>
              <a:tr h="515421"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196957"/>
                  </a:ext>
                </a:extLst>
              </a:tr>
              <a:tr h="515421">
                <a:tc>
                  <a:txBody>
                    <a:bodyPr/>
                    <a:lstStyle/>
                    <a:p>
                      <a:endParaRPr lang="en-US" sz="100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574813"/>
                  </a:ext>
                </a:extLst>
              </a:tr>
              <a:tr h="515421">
                <a:tc>
                  <a:txBody>
                    <a:bodyPr/>
                    <a:lstStyle/>
                    <a:p>
                      <a:endParaRPr lang="en-US" sz="100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44245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5A50B23-8813-42AE-97ED-5BAEFF73068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323231" y="2199865"/>
          <a:ext cx="1903854" cy="20673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4618">
                  <a:extLst>
                    <a:ext uri="{9D8B030D-6E8A-4147-A177-3AD203B41FA5}">
                      <a16:colId xmlns:a16="http://schemas.microsoft.com/office/drawing/2014/main" val="1720836850"/>
                    </a:ext>
                  </a:extLst>
                </a:gridCol>
                <a:gridCol w="634618">
                  <a:extLst>
                    <a:ext uri="{9D8B030D-6E8A-4147-A177-3AD203B41FA5}">
                      <a16:colId xmlns:a16="http://schemas.microsoft.com/office/drawing/2014/main" val="3654628754"/>
                    </a:ext>
                  </a:extLst>
                </a:gridCol>
                <a:gridCol w="634618">
                  <a:extLst>
                    <a:ext uri="{9D8B030D-6E8A-4147-A177-3AD203B41FA5}">
                      <a16:colId xmlns:a16="http://schemas.microsoft.com/office/drawing/2014/main" val="2791643937"/>
                    </a:ext>
                  </a:extLst>
                </a:gridCol>
              </a:tblGrid>
              <a:tr h="521076"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298395"/>
                  </a:ext>
                </a:extLst>
              </a:tr>
              <a:tr h="515421"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196957"/>
                  </a:ext>
                </a:extLst>
              </a:tr>
              <a:tr h="515421"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574813"/>
                  </a:ext>
                </a:extLst>
              </a:tr>
              <a:tr h="515421"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44245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86F265E-21D6-408F-8051-2064057E6375}"/>
              </a:ext>
            </a:extLst>
          </p:cNvPr>
          <p:cNvSpPr txBox="1"/>
          <p:nvPr/>
        </p:nvSpPr>
        <p:spPr>
          <a:xfrm>
            <a:off x="2104448" y="1688152"/>
            <a:ext cx="7983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Any 6 squares need to be coloured in each shape.</a:t>
            </a:r>
            <a:endParaRPr lang="en-US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58FBBA4-7A26-41A6-B03A-8C28DACB1AF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096000" y="4611417"/>
          <a:ext cx="2103120" cy="137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73141552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403672116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734206387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=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773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46025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SassoonCRInfantMedium" panose="020006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500675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2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12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484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593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Sort the fractions into the correct circle. Are there any fractions that don’t fit in the circles?</a:t>
            </a:r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3B58A4B9-39EE-4203-9CC2-04A67E40B2F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904773" y="1905539"/>
          <a:ext cx="1533152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152">
                  <a:extLst>
                    <a:ext uri="{9D8B030D-6E8A-4147-A177-3AD203B41FA5}">
                      <a16:colId xmlns:a16="http://schemas.microsoft.com/office/drawing/2014/main" val="211632388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Equivalent to a quarter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8940616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E050581F-C8C6-41C6-9892-7A1A708F6CA0}"/>
              </a:ext>
            </a:extLst>
          </p:cNvPr>
          <p:cNvGrpSpPr/>
          <p:nvPr/>
        </p:nvGrpSpPr>
        <p:grpSpPr>
          <a:xfrm>
            <a:off x="3458734" y="2545619"/>
            <a:ext cx="5411199" cy="2279334"/>
            <a:chOff x="1934733" y="2545619"/>
            <a:chExt cx="5411199" cy="2279334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7883B61-9853-4CA8-B80E-80CD63DF10FF}"/>
                </a:ext>
              </a:extLst>
            </p:cNvPr>
            <p:cNvSpPr/>
            <p:nvPr/>
          </p:nvSpPr>
          <p:spPr>
            <a:xfrm>
              <a:off x="1934733" y="2545620"/>
              <a:ext cx="2425232" cy="227933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BF8234E-1C36-4994-A87F-574F98E28BB4}"/>
                </a:ext>
              </a:extLst>
            </p:cNvPr>
            <p:cNvSpPr/>
            <p:nvPr/>
          </p:nvSpPr>
          <p:spPr>
            <a:xfrm>
              <a:off x="4920700" y="2545619"/>
              <a:ext cx="2425232" cy="227933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60A80ED-D526-4535-9BCD-A7FEA68BFDE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890740" y="1905539"/>
          <a:ext cx="1533152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152">
                  <a:extLst>
                    <a:ext uri="{9D8B030D-6E8A-4147-A177-3AD203B41FA5}">
                      <a16:colId xmlns:a16="http://schemas.microsoft.com/office/drawing/2014/main" val="211632388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Equivalent to a third</a:t>
                      </a:r>
                      <a:endParaRPr lang="en-US" sz="1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8940616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51484125-8694-4A0B-A523-5768DEA4750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14395" y="5097340"/>
          <a:ext cx="43200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2822504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3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77581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12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95463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1F105CE-30F1-44CB-813A-126353C5E09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399961" y="3807440"/>
          <a:ext cx="43200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53682968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2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08343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6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98223052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2CEB0CB-F201-497D-8852-F10B2D87B96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38496" y="4990587"/>
          <a:ext cx="43200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17134722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4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54930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8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3140919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4163D95-E18C-4A7B-B190-76D1B631025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436045" y="3807440"/>
          <a:ext cx="43200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275513849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2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0704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8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385385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01361CD-DAE8-472C-96F6-577B7583B9C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206389" y="4964891"/>
          <a:ext cx="43200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1875893734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5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236752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15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4929258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2022899-2C15-48C5-B6F4-38A72EC30B4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621612" y="5097339"/>
          <a:ext cx="43200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27917270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5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20849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20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5315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400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Sort the fractions into the correct circle. Are there any fractions that don’t fit in the circles?</a:t>
            </a:r>
            <a:br>
              <a:rPr lang="en-GB" sz="2800" dirty="0">
                <a:solidFill>
                  <a:schemeClr val="bg2">
                    <a:lumMod val="25000"/>
                  </a:schemeClr>
                </a:solidFill>
                <a:latin typeface="SassoonCRInfantMedium" panose="02000603020000020003" pitchFamily="2" charset="0"/>
              </a:rPr>
            </a:br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3B58A4B9-39EE-4203-9CC2-04A67E40B2F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904773" y="1905539"/>
          <a:ext cx="1533152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152">
                  <a:extLst>
                    <a:ext uri="{9D8B030D-6E8A-4147-A177-3AD203B41FA5}">
                      <a16:colId xmlns:a16="http://schemas.microsoft.com/office/drawing/2014/main" val="211632388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Equivalent to a quarter</a:t>
                      </a:r>
                      <a:endParaRPr lang="en-US" sz="1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8940616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E0EFE751-CE6C-4397-9ECB-7FC99FF58CEC}"/>
              </a:ext>
            </a:extLst>
          </p:cNvPr>
          <p:cNvGrpSpPr/>
          <p:nvPr/>
        </p:nvGrpSpPr>
        <p:grpSpPr>
          <a:xfrm>
            <a:off x="3458734" y="2545619"/>
            <a:ext cx="5411199" cy="2279334"/>
            <a:chOff x="1934733" y="2545619"/>
            <a:chExt cx="5411199" cy="2279334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7883B61-9853-4CA8-B80E-80CD63DF10FF}"/>
                </a:ext>
              </a:extLst>
            </p:cNvPr>
            <p:cNvSpPr/>
            <p:nvPr/>
          </p:nvSpPr>
          <p:spPr>
            <a:xfrm>
              <a:off x="1934733" y="2545620"/>
              <a:ext cx="2425232" cy="227933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BF8234E-1C36-4994-A87F-574F98E28BB4}"/>
                </a:ext>
              </a:extLst>
            </p:cNvPr>
            <p:cNvSpPr/>
            <p:nvPr/>
          </p:nvSpPr>
          <p:spPr>
            <a:xfrm>
              <a:off x="4920700" y="2545619"/>
              <a:ext cx="2425232" cy="227933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60A80ED-D526-4535-9BCD-A7FEA68BFDE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890740" y="1905539"/>
          <a:ext cx="1533152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152">
                  <a:extLst>
                    <a:ext uri="{9D8B030D-6E8A-4147-A177-3AD203B41FA5}">
                      <a16:colId xmlns:a16="http://schemas.microsoft.com/office/drawing/2014/main" val="211632388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Equivalent to a third</a:t>
                      </a:r>
                      <a:endParaRPr lang="en-US" sz="1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8940616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51484125-8694-4A0B-A523-5768DEA4750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934043" y="2905206"/>
          <a:ext cx="43200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2822504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77581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95463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1F105CE-30F1-44CB-813A-126353C5E09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024601" y="3130417"/>
          <a:ext cx="43200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53682968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08343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98223052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2CEB0CB-F201-497D-8852-F10B2D87B96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900911" y="4428712"/>
          <a:ext cx="43200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17134722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54930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3140919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4163D95-E18C-4A7B-B190-76D1B631025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473652" y="3745748"/>
          <a:ext cx="43200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275513849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0704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385385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01361CD-DAE8-472C-96F6-577B7583B9C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872592" y="3130417"/>
          <a:ext cx="43200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1875893734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236752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15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4929258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2022899-2C15-48C5-B6F4-38A72EC30B4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938934" y="2905206"/>
          <a:ext cx="43200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27917270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20849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5315790"/>
                  </a:ext>
                </a:extLst>
              </a:tr>
            </a:tbl>
          </a:graphicData>
        </a:graphic>
      </p:graphicFrame>
      <p:grpSp>
        <p:nvGrpSpPr>
          <p:cNvPr id="20" name="Group 19">
            <a:extLst>
              <a:ext uri="{FF2B5EF4-FFF2-40B4-BE49-F238E27FC236}">
                <a16:creationId xmlns:a16="http://schemas.microsoft.com/office/drawing/2014/main" id="{27B07A22-6161-406F-95CB-D2736113E763}"/>
              </a:ext>
            </a:extLst>
          </p:cNvPr>
          <p:cNvGrpSpPr/>
          <p:nvPr/>
        </p:nvGrpSpPr>
        <p:grpSpPr>
          <a:xfrm>
            <a:off x="1583531" y="6454318"/>
            <a:ext cx="1238534" cy="403683"/>
            <a:chOff x="68077" y="6454317"/>
            <a:chExt cx="1238534" cy="403683"/>
          </a:xfrm>
        </p:grpSpPr>
        <p:sp>
          <p:nvSpPr>
            <p:cNvPr id="24" name="TextBox 8">
              <a:extLst>
                <a:ext uri="{FF2B5EF4-FFF2-40B4-BE49-F238E27FC236}">
                  <a16:creationId xmlns:a16="http://schemas.microsoft.com/office/drawing/2014/main" id="{8904F96D-F70B-41C9-A91E-74D820784CFF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25" name="Picture 24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5A16F05F-78C5-4AFA-9D1F-B90DDE095B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3817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2369782F-083D-427A-AFC0-910271F3E47B}"/>
              </a:ext>
            </a:extLst>
          </p:cNvPr>
          <p:cNvGrpSpPr/>
          <p:nvPr/>
        </p:nvGrpSpPr>
        <p:grpSpPr>
          <a:xfrm>
            <a:off x="1583531" y="6454318"/>
            <a:ext cx="1238534" cy="403683"/>
            <a:chOff x="68077" y="6454317"/>
            <a:chExt cx="1238534" cy="403683"/>
          </a:xfrm>
        </p:grpSpPr>
        <p:sp>
          <p:nvSpPr>
            <p:cNvPr id="27" name="TextBox 8">
              <a:extLst>
                <a:ext uri="{FF2B5EF4-FFF2-40B4-BE49-F238E27FC236}">
                  <a16:creationId xmlns:a16="http://schemas.microsoft.com/office/drawing/2014/main" id="{C6C02445-6218-4DD0-A74B-6CBC8FB58002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28" name="Picture 2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43F5425A-CE31-48C4-9DE7-7E88F4B97B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0AEFF2FC-F623-4DE5-AFF0-FD46A2F3F5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9438" y="143658"/>
            <a:ext cx="8913124" cy="63221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CDEA70B-A83B-4576-B0CF-F9075E7C0AA9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Rose says,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 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she correct? Explain why.</a:t>
            </a:r>
          </a:p>
          <a:p>
            <a:endParaRPr lang="en-GB" sz="2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r>
              <a:rPr lang="en-GB" sz="2800" dirty="0">
                <a:solidFill>
                  <a:schemeClr val="bg2">
                    <a:lumMod val="25000"/>
                  </a:schemeClr>
                </a:solidFill>
                <a:latin typeface="SassoonCRInfantMedium" panose="02000603020000020003" pitchFamily="2" charset="0"/>
              </a:rPr>
              <a:t> </a:t>
            </a:r>
            <a:br>
              <a:rPr lang="en-GB" sz="2800" dirty="0">
                <a:solidFill>
                  <a:schemeClr val="bg2">
                    <a:lumMod val="25000"/>
                  </a:schemeClr>
                </a:solidFill>
                <a:latin typeface="SassoonCRInfantMedium" panose="02000603020000020003" pitchFamily="2" charset="0"/>
              </a:rPr>
            </a:br>
            <a:br>
              <a:rPr lang="en-GB" sz="2800" dirty="0">
                <a:solidFill>
                  <a:schemeClr val="bg2">
                    <a:lumMod val="25000"/>
                  </a:schemeClr>
                </a:solidFill>
                <a:latin typeface="SassoonCRInfantMedium" panose="02000603020000020003" pitchFamily="2" charset="0"/>
              </a:rPr>
            </a:br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08D63D8B-59C1-4D6C-9547-0F8881D1BC59}"/>
              </a:ext>
            </a:extLst>
          </p:cNvPr>
          <p:cNvSpPr/>
          <p:nvPr/>
        </p:nvSpPr>
        <p:spPr>
          <a:xfrm>
            <a:off x="5370242" y="2183907"/>
            <a:ext cx="3025652" cy="1776887"/>
          </a:xfrm>
          <a:prstGeom prst="wedgeRoundRectCallout">
            <a:avLst>
              <a:gd name="adj1" fmla="val -56810"/>
              <a:gd name="adj2" fmla="val -7718"/>
              <a:gd name="adj3" fmla="val 16667"/>
            </a:avLst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think that      is</a:t>
            </a: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equivalent to      .</a:t>
            </a: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3281B478-6A25-49B5-9B98-21A73651E50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364894" y="2405679"/>
          <a:ext cx="360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53682968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  <a:endParaRPr lang="en-US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08343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</a:t>
                      </a:r>
                      <a:endParaRPr lang="en-US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98223052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DC7C9EF0-9376-48C7-B047-864E9EDE7C6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632419" y="3046889"/>
          <a:ext cx="360000" cy="79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171347227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3</a:t>
                      </a:r>
                      <a:endParaRPr lang="en-US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549307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12</a:t>
                      </a:r>
                      <a:endParaRPr lang="en-US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31409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9665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2369782F-083D-427A-AFC0-910271F3E47B}"/>
              </a:ext>
            </a:extLst>
          </p:cNvPr>
          <p:cNvGrpSpPr/>
          <p:nvPr/>
        </p:nvGrpSpPr>
        <p:grpSpPr>
          <a:xfrm>
            <a:off x="1583531" y="6454318"/>
            <a:ext cx="1238534" cy="403683"/>
            <a:chOff x="68077" y="6454317"/>
            <a:chExt cx="1238534" cy="403683"/>
          </a:xfrm>
        </p:grpSpPr>
        <p:sp>
          <p:nvSpPr>
            <p:cNvPr id="27" name="TextBox 8">
              <a:extLst>
                <a:ext uri="{FF2B5EF4-FFF2-40B4-BE49-F238E27FC236}">
                  <a16:creationId xmlns:a16="http://schemas.microsoft.com/office/drawing/2014/main" id="{C6C02445-6218-4DD0-A74B-6CBC8FB58002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28" name="Picture 2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43F5425A-CE31-48C4-9DE7-7E88F4B97B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0AEFF2FC-F623-4DE5-AFF0-FD46A2F3F5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9438" y="143658"/>
            <a:ext cx="8913124" cy="63221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CDEA70B-A83B-4576-B0CF-F9075E7C0AA9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Rose says,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 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she correct? Explain why.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Rose is not correct as I know that…</a:t>
            </a:r>
          </a:p>
          <a:p>
            <a:endParaRPr lang="en-GB" sz="2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r>
              <a:rPr lang="en-GB" sz="2800" dirty="0">
                <a:solidFill>
                  <a:schemeClr val="bg2">
                    <a:lumMod val="25000"/>
                  </a:schemeClr>
                </a:solidFill>
                <a:latin typeface="SassoonCRInfantMedium" panose="02000603020000020003" pitchFamily="2" charset="0"/>
              </a:rPr>
              <a:t> </a:t>
            </a:r>
            <a:br>
              <a:rPr lang="en-GB" sz="2800" dirty="0">
                <a:solidFill>
                  <a:schemeClr val="bg2">
                    <a:lumMod val="25000"/>
                  </a:schemeClr>
                </a:solidFill>
                <a:latin typeface="SassoonCRInfantMedium" panose="02000603020000020003" pitchFamily="2" charset="0"/>
              </a:rPr>
            </a:br>
            <a:br>
              <a:rPr lang="en-GB" sz="2800" dirty="0">
                <a:solidFill>
                  <a:schemeClr val="bg2">
                    <a:lumMod val="25000"/>
                  </a:schemeClr>
                </a:solidFill>
                <a:latin typeface="SassoonCRInfantMedium" panose="02000603020000020003" pitchFamily="2" charset="0"/>
              </a:rPr>
            </a:br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08D63D8B-59C1-4D6C-9547-0F8881D1BC59}"/>
              </a:ext>
            </a:extLst>
          </p:cNvPr>
          <p:cNvSpPr/>
          <p:nvPr/>
        </p:nvSpPr>
        <p:spPr>
          <a:xfrm>
            <a:off x="5370242" y="2183907"/>
            <a:ext cx="3025652" cy="1776887"/>
          </a:xfrm>
          <a:prstGeom prst="wedgeRoundRectCallout">
            <a:avLst>
              <a:gd name="adj1" fmla="val -56810"/>
              <a:gd name="adj2" fmla="val -7718"/>
              <a:gd name="adj3" fmla="val 16667"/>
            </a:avLst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think that      is</a:t>
            </a: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equivalent to      .</a:t>
            </a: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3281B478-6A25-49B5-9B98-21A73651E50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364894" y="2405679"/>
          <a:ext cx="360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53682968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  <a:endParaRPr lang="en-US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08343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</a:t>
                      </a:r>
                      <a:endParaRPr lang="en-US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98223052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DC7C9EF0-9376-48C7-B047-864E9EDE7C6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632419" y="3046889"/>
          <a:ext cx="360000" cy="79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171347227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3</a:t>
                      </a:r>
                      <a:endParaRPr lang="en-US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549307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12</a:t>
                      </a:r>
                      <a:endParaRPr lang="en-US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31409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491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Office PowerPoint</Application>
  <PresentationFormat>Widescreen</PresentationFormat>
  <Paragraphs>149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SassoonCRInfantMedium</vt:lpstr>
      <vt:lpstr>Office Theme</vt:lpstr>
      <vt:lpstr>Week 8 Lesson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8 Lesson 4</dc:title>
  <dc:creator>Hannah Joiner</dc:creator>
  <cp:lastModifiedBy>Hannah Joiner</cp:lastModifiedBy>
  <cp:revision>1</cp:revision>
  <dcterms:created xsi:type="dcterms:W3CDTF">2020-06-09T12:53:07Z</dcterms:created>
  <dcterms:modified xsi:type="dcterms:W3CDTF">2020-06-09T12:53:41Z</dcterms:modified>
</cp:coreProperties>
</file>