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09" r:id="rId5"/>
    <p:sldId id="405" r:id="rId6"/>
    <p:sldId id="397" r:id="rId7"/>
    <p:sldId id="360" r:id="rId8"/>
    <p:sldId id="387" r:id="rId9"/>
    <p:sldId id="365" r:id="rId10"/>
    <p:sldId id="388" r:id="rId11"/>
    <p:sldId id="389" r:id="rId12"/>
    <p:sldId id="39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rgbClr val="FFFF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54-49BD-88F6-5737934BBC3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54-49BD-88F6-5737934BBC3C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54-49BD-88F6-5737934BBC3C}"/>
              </c:ext>
            </c:extLst>
          </c:dPt>
          <c:dPt>
            <c:idx val="3"/>
            <c:bubble3D val="0"/>
            <c:spPr>
              <a:noFill/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54-49BD-88F6-5737934BBC3C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54-49BD-88F6-5737934BBC3C}"/>
              </c:ext>
            </c:extLst>
          </c:dPt>
          <c:dPt>
            <c:idx val="5"/>
            <c:bubble3D val="0"/>
            <c:spPr>
              <a:noFill/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54-49BD-88F6-5737934BBC3C}"/>
              </c:ext>
            </c:extLst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F54-49BD-88F6-5737934BBC3C}"/>
              </c:ext>
            </c:extLst>
          </c:dPt>
          <c:dPt>
            <c:idx val="9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F54-49BD-88F6-5737934BBC3C}"/>
              </c:ext>
            </c:extLst>
          </c:dPt>
          <c:dPt>
            <c:idx val="10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F54-49BD-88F6-5737934BBC3C}"/>
              </c:ext>
            </c:extLst>
          </c:dPt>
          <c:cat>
            <c:strRef>
              <c:f>Sheet1!$A$2:$A$12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F54-49BD-88F6-5737934B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72-4B12-9098-9949EA119124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72-4B12-9098-9949EA11912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72-4B12-9098-9949EA119124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72-4B12-9098-9949EA119124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72-4B12-9098-9949EA119124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172-4B12-9098-9949EA119124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172-4B12-9098-9949EA119124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483E-4EC9-AA2F-BF08E13D1988}"/>
              </c:ext>
            </c:extLst>
          </c:dPt>
          <c:dPt>
            <c:idx val="9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72-4B12-9098-9949EA119124}"/>
              </c:ext>
            </c:extLst>
          </c:dPt>
          <c:dPt>
            <c:idx val="10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172-4B12-9098-9949EA119124}"/>
              </c:ext>
            </c:extLst>
          </c:dPt>
          <c:cat>
            <c:strRef>
              <c:f>Sheet1!$A$2:$A$12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172-4B12-9098-9949EA119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noFill/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rgbClr val="FFFF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54-49BD-88F6-5737934BBC3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54-49BD-88F6-5737934BBC3C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54-49BD-88F6-5737934BBC3C}"/>
              </c:ext>
            </c:extLst>
          </c:dPt>
          <c:dPt>
            <c:idx val="3"/>
            <c:bubble3D val="0"/>
            <c:spPr>
              <a:noFill/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54-49BD-88F6-5737934BBC3C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F54-49BD-88F6-5737934BBC3C}"/>
              </c:ext>
            </c:extLst>
          </c:dPt>
          <c:dPt>
            <c:idx val="5"/>
            <c:bubble3D val="0"/>
            <c:spPr>
              <a:noFill/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54-49BD-88F6-5737934BBC3C}"/>
              </c:ext>
            </c:extLst>
          </c:dPt>
          <c:dPt>
            <c:idx val="6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F54-49BD-88F6-5737934BBC3C}"/>
              </c:ext>
            </c:extLst>
          </c:dPt>
          <c:dPt>
            <c:idx val="9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F54-49BD-88F6-5737934BBC3C}"/>
              </c:ext>
            </c:extLst>
          </c:dPt>
          <c:dPt>
            <c:idx val="10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F54-49BD-88F6-5737934BBC3C}"/>
              </c:ext>
            </c:extLst>
          </c:dPt>
          <c:cat>
            <c:strRef>
              <c:f>Sheet1!$A$2:$A$12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F54-49BD-88F6-5737934B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0278585727539"/>
          <c:y val="0.37445954199396497"/>
          <c:w val="0.55778513020755716"/>
          <c:h val="0.37411227353270654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72-4B12-9098-9949EA119124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72-4B12-9098-9949EA11912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72-4B12-9098-9949EA119124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72-4B12-9098-9949EA119124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72-4B12-9098-9949EA119124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172-4B12-9098-9949EA119124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172-4B12-9098-9949EA119124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483E-4EC9-AA2F-BF08E13D1988}"/>
              </c:ext>
            </c:extLst>
          </c:dPt>
          <c:dPt>
            <c:idx val="9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72-4B12-9098-9949EA119124}"/>
              </c:ext>
            </c:extLst>
          </c:dPt>
          <c:dPt>
            <c:idx val="10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172-4B12-9098-9949EA119124}"/>
              </c:ext>
            </c:extLst>
          </c:dPt>
          <c:cat>
            <c:strRef>
              <c:f>Sheet1!$A$2:$A$12</c:f>
              <c:strCache>
                <c:ptCount val="6"/>
                <c:pt idx="0">
                  <c:v>1st Qtr</c:v>
                </c:pt>
                <c:pt idx="1">
                  <c:v>2nd Qtr</c:v>
                </c:pt>
                <c:pt idx="4">
                  <c:v>3rd Qtr</c:v>
                </c:pt>
                <c:pt idx="5">
                  <c:v>4th Qtr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172-4B12-9098-9949EA119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B3BA-0F53-4095-80D2-92B82C3C9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9 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D06FB-C825-4D2D-AF0D-0479B1DA9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Comparing Fractions</a:t>
            </a:r>
          </a:p>
        </p:txBody>
      </p:sp>
    </p:spTree>
    <p:extLst>
      <p:ext uri="{BB962C8B-B14F-4D97-AF65-F5344CB8AC3E}">
        <p14:creationId xmlns:p14="http://schemas.microsoft.com/office/powerpoint/2010/main" val="176083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Match the equivalent fractions. 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3534F1-9764-440F-B98C-DDDE95579D6F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E8412940-687A-4184-9FEC-155AADB7A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93260F-D878-4BD1-B959-81B7542A78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17879" y="5050586"/>
          <a:ext cx="1288128" cy="109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88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1207399889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3632572978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445176867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3370329631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965087206"/>
                    </a:ext>
                  </a:extLst>
                </a:gridCol>
              </a:tblGrid>
              <a:tr h="109500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6E4705-C0DF-4C9F-8ECE-CAA376180E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8593" y="1515348"/>
          <a:ext cx="1299204" cy="1240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4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2795678941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1051614235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1857506071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864428893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2003888427"/>
                    </a:ext>
                  </a:extLst>
                </a:gridCol>
              </a:tblGrid>
              <a:tr h="124081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0D65E70-4911-4F55-B51D-BD69AE636E6A}"/>
              </a:ext>
            </a:extLst>
          </p:cNvPr>
          <p:cNvGraphicFramePr/>
          <p:nvPr>
            <p:extLst/>
          </p:nvPr>
        </p:nvGraphicFramePr>
        <p:xfrm>
          <a:off x="5251344" y="344102"/>
          <a:ext cx="2229517" cy="315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88D5734-AFC0-4E7E-86C6-E068DF2FFD6C}"/>
              </a:ext>
            </a:extLst>
          </p:cNvPr>
          <p:cNvGraphicFramePr/>
          <p:nvPr>
            <p:extLst/>
          </p:nvPr>
        </p:nvGraphicFramePr>
        <p:xfrm>
          <a:off x="5382350" y="3753517"/>
          <a:ext cx="2167337" cy="316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DABE862-2EB2-4979-8079-9FBF127D0EF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41113" y="3317724"/>
          <a:ext cx="1101600" cy="11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800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50800">
                  <a:extLst>
                    <a:ext uri="{9D8B030D-6E8A-4147-A177-3AD203B41FA5}">
                      <a16:colId xmlns:a16="http://schemas.microsoft.com/office/drawing/2014/main" val="342156884"/>
                    </a:ext>
                  </a:extLst>
                </a:gridCol>
              </a:tblGrid>
              <a:tr h="1180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56D5684-477F-482D-AB06-6AC77243D7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11182" y="3312439"/>
          <a:ext cx="1101522" cy="1181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6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50761">
                  <a:extLst>
                    <a:ext uri="{9D8B030D-6E8A-4147-A177-3AD203B41FA5}">
                      <a16:colId xmlns:a16="http://schemas.microsoft.com/office/drawing/2014/main" val="3986793496"/>
                    </a:ext>
                  </a:extLst>
                </a:gridCol>
              </a:tblGrid>
              <a:tr h="59093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59093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826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4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Match the equivalent fractions. 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3534F1-9764-440F-B98C-DDDE95579D6F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E8412940-687A-4184-9FEC-155AADB7A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93260F-D878-4BD1-B959-81B7542A7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27029"/>
              </p:ext>
            </p:extLst>
          </p:nvPr>
        </p:nvGraphicFramePr>
        <p:xfrm>
          <a:off x="2017879" y="5050586"/>
          <a:ext cx="1288128" cy="109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88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1207399889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3632572978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445176867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3370329631"/>
                    </a:ext>
                  </a:extLst>
                </a:gridCol>
                <a:gridCol w="214688">
                  <a:extLst>
                    <a:ext uri="{9D8B030D-6E8A-4147-A177-3AD203B41FA5}">
                      <a16:colId xmlns:a16="http://schemas.microsoft.com/office/drawing/2014/main" val="965087206"/>
                    </a:ext>
                  </a:extLst>
                </a:gridCol>
              </a:tblGrid>
              <a:tr h="109500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6E4705-C0DF-4C9F-8ECE-CAA376180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05529"/>
              </p:ext>
            </p:extLst>
          </p:nvPr>
        </p:nvGraphicFramePr>
        <p:xfrm>
          <a:off x="2048593" y="1515348"/>
          <a:ext cx="1299204" cy="1240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4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2795678941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1051614235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1857506071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864428893"/>
                    </a:ext>
                  </a:extLst>
                </a:gridCol>
                <a:gridCol w="216534">
                  <a:extLst>
                    <a:ext uri="{9D8B030D-6E8A-4147-A177-3AD203B41FA5}">
                      <a16:colId xmlns:a16="http://schemas.microsoft.com/office/drawing/2014/main" val="2003888427"/>
                    </a:ext>
                  </a:extLst>
                </a:gridCol>
              </a:tblGrid>
              <a:tr h="124081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0D65E70-4911-4F55-B51D-BD69AE636E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2021476"/>
              </p:ext>
            </p:extLst>
          </p:nvPr>
        </p:nvGraphicFramePr>
        <p:xfrm>
          <a:off x="5251344" y="344102"/>
          <a:ext cx="2229517" cy="315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88D5734-AFC0-4E7E-86C6-E068DF2FFD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6988632"/>
              </p:ext>
            </p:extLst>
          </p:nvPr>
        </p:nvGraphicFramePr>
        <p:xfrm>
          <a:off x="5382350" y="3753517"/>
          <a:ext cx="2167337" cy="316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DABE862-2EB2-4979-8079-9FBF127D0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589903"/>
              </p:ext>
            </p:extLst>
          </p:nvPr>
        </p:nvGraphicFramePr>
        <p:xfrm>
          <a:off x="5641113" y="3317724"/>
          <a:ext cx="1101600" cy="11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800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50800">
                  <a:extLst>
                    <a:ext uri="{9D8B030D-6E8A-4147-A177-3AD203B41FA5}">
                      <a16:colId xmlns:a16="http://schemas.microsoft.com/office/drawing/2014/main" val="342156884"/>
                    </a:ext>
                  </a:extLst>
                </a:gridCol>
              </a:tblGrid>
              <a:tr h="11808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56D5684-477F-482D-AB06-6AC77243D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704353"/>
              </p:ext>
            </p:extLst>
          </p:nvPr>
        </p:nvGraphicFramePr>
        <p:xfrm>
          <a:off x="2111182" y="3312439"/>
          <a:ext cx="1101522" cy="1181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6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550761">
                  <a:extLst>
                    <a:ext uri="{9D8B030D-6E8A-4147-A177-3AD203B41FA5}">
                      <a16:colId xmlns:a16="http://schemas.microsoft.com/office/drawing/2014/main" val="3986793496"/>
                    </a:ext>
                  </a:extLst>
                </a:gridCol>
              </a:tblGrid>
              <a:tr h="59093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590935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T="50292" marB="502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826415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EDD2E5-A4B0-4F59-9942-8AD7D1C7015B}"/>
              </a:ext>
            </a:extLst>
          </p:cNvPr>
          <p:cNvCxnSpPr/>
          <p:nvPr/>
        </p:nvCxnSpPr>
        <p:spPr>
          <a:xfrm>
            <a:off x="3498112" y="2052084"/>
            <a:ext cx="1998921" cy="19563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75AEF5-E1F8-4BEC-A8C2-BA6707238873}"/>
              </a:ext>
            </a:extLst>
          </p:cNvPr>
          <p:cNvCxnSpPr/>
          <p:nvPr/>
        </p:nvCxnSpPr>
        <p:spPr>
          <a:xfrm>
            <a:off x="3306007" y="3902149"/>
            <a:ext cx="2212291" cy="15204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3341AB-55AE-423B-8ED5-0C7F16462984}"/>
              </a:ext>
            </a:extLst>
          </p:cNvPr>
          <p:cNvCxnSpPr/>
          <p:nvPr/>
        </p:nvCxnSpPr>
        <p:spPr>
          <a:xfrm flipV="1">
            <a:off x="3347797" y="2200940"/>
            <a:ext cx="2149236" cy="34236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25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fraction is the largest? 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31DD17-83C1-4118-ABC4-66BF2D5E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43065"/>
              </p:ext>
            </p:extLst>
          </p:nvPr>
        </p:nvGraphicFramePr>
        <p:xfrm>
          <a:off x="1632670" y="1323704"/>
          <a:ext cx="936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84307EB-248C-4EC9-A326-2C43C54F3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356693"/>
              </p:ext>
            </p:extLst>
          </p:nvPr>
        </p:nvGraphicFramePr>
        <p:xfrm>
          <a:off x="3984171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3832F11-B33A-4A13-B2CC-F970A2024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760311"/>
              </p:ext>
            </p:extLst>
          </p:nvPr>
        </p:nvGraphicFramePr>
        <p:xfrm>
          <a:off x="6743130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sp>
        <p:nvSpPr>
          <p:cNvPr id="10" name="TextBox 8">
            <a:extLst>
              <a:ext uri="{FF2B5EF4-FFF2-40B4-BE49-F238E27FC236}">
                <a16:creationId xmlns:a16="http://schemas.microsoft.com/office/drawing/2014/main" id="{BABD8F9A-8FB4-4D54-8CD9-78964B6E1072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9B49D1A-5AAD-4A89-BCD3-01058873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2D74BD-A88F-4942-B41F-13FB1FDDD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08093"/>
              </p:ext>
            </p:extLst>
          </p:nvPr>
        </p:nvGraphicFramePr>
        <p:xfrm>
          <a:off x="1354394" y="3921053"/>
          <a:ext cx="1492551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3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955803960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2127154865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2667227905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000626164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795293066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3251380380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3717820087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4037160790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B4584EE-5436-4371-AE14-B27E0570C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06197"/>
              </p:ext>
            </p:extLst>
          </p:nvPr>
        </p:nvGraphicFramePr>
        <p:xfrm>
          <a:off x="3825724" y="3921052"/>
          <a:ext cx="1492554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7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1390622784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989618320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112388293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1247145660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1771258217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2888603941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3227460504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3772571761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394836491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4122006535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2983216152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3E735E-DA5A-48B9-B819-63D241AD1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94206"/>
              </p:ext>
            </p:extLst>
          </p:nvPr>
        </p:nvGraphicFramePr>
        <p:xfrm>
          <a:off x="6482854" y="3921051"/>
          <a:ext cx="1492552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6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487627930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98175402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441120260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31270860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04407011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762670813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979595399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fraction is the largest? 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31DD17-83C1-4118-ABC4-66BF2D5EBA9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2670" y="1323704"/>
          <a:ext cx="936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84307EB-248C-4EC9-A326-2C43C54F35F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84171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3832F11-B33A-4A13-B2CC-F970A2024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14940"/>
              </p:ext>
            </p:extLst>
          </p:nvPr>
        </p:nvGraphicFramePr>
        <p:xfrm>
          <a:off x="6743130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sp>
        <p:nvSpPr>
          <p:cNvPr id="10" name="TextBox 8">
            <a:extLst>
              <a:ext uri="{FF2B5EF4-FFF2-40B4-BE49-F238E27FC236}">
                <a16:creationId xmlns:a16="http://schemas.microsoft.com/office/drawing/2014/main" id="{BABD8F9A-8FB4-4D54-8CD9-78964B6E1072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9B49D1A-5AAD-4A89-BCD3-01058873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2D74BD-A88F-4942-B41F-13FB1FDDD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06468"/>
              </p:ext>
            </p:extLst>
          </p:nvPr>
        </p:nvGraphicFramePr>
        <p:xfrm>
          <a:off x="1354394" y="3921053"/>
          <a:ext cx="1492551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3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955803960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2127154865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2667227905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000626164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1795293066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3251380380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3717820087"/>
                    </a:ext>
                  </a:extLst>
                </a:gridCol>
                <a:gridCol w="165839">
                  <a:extLst>
                    <a:ext uri="{9D8B030D-6E8A-4147-A177-3AD203B41FA5}">
                      <a16:colId xmlns:a16="http://schemas.microsoft.com/office/drawing/2014/main" val="4037160790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B4584EE-5436-4371-AE14-B27E0570C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6412"/>
              </p:ext>
            </p:extLst>
          </p:nvPr>
        </p:nvGraphicFramePr>
        <p:xfrm>
          <a:off x="3825724" y="3921052"/>
          <a:ext cx="1492554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7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1390622784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989618320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112388293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1247145660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1771258217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2888603941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3227460504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3772571761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394836491"/>
                    </a:ext>
                  </a:extLst>
                </a:gridCol>
                <a:gridCol w="124380">
                  <a:extLst>
                    <a:ext uri="{9D8B030D-6E8A-4147-A177-3AD203B41FA5}">
                      <a16:colId xmlns:a16="http://schemas.microsoft.com/office/drawing/2014/main" val="4122006535"/>
                    </a:ext>
                  </a:extLst>
                </a:gridCol>
                <a:gridCol w="124379">
                  <a:extLst>
                    <a:ext uri="{9D8B030D-6E8A-4147-A177-3AD203B41FA5}">
                      <a16:colId xmlns:a16="http://schemas.microsoft.com/office/drawing/2014/main" val="2983216152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3E735E-DA5A-48B9-B819-63D241AD1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082756"/>
              </p:ext>
            </p:extLst>
          </p:nvPr>
        </p:nvGraphicFramePr>
        <p:xfrm>
          <a:off x="6482854" y="3921051"/>
          <a:ext cx="1492552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69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487627930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98175402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441120260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312708609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04407011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2762670813"/>
                    </a:ext>
                  </a:extLst>
                </a:gridCol>
                <a:gridCol w="186569">
                  <a:extLst>
                    <a:ext uri="{9D8B030D-6E8A-4147-A177-3AD203B41FA5}">
                      <a16:colId xmlns:a16="http://schemas.microsoft.com/office/drawing/2014/main" val="3979595399"/>
                    </a:ext>
                  </a:extLst>
                </a:gridCol>
              </a:tblGrid>
              <a:tr h="1613243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432D54AE-7ACF-4C82-8C8D-E0D955E93F1A}"/>
              </a:ext>
            </a:extLst>
          </p:cNvPr>
          <p:cNvSpPr/>
          <p:nvPr/>
        </p:nvSpPr>
        <p:spPr>
          <a:xfrm>
            <a:off x="6146911" y="1323704"/>
            <a:ext cx="2164438" cy="2163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38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D371C52-986C-4675-A68A-34E3C166B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490076"/>
              </p:ext>
            </p:extLst>
          </p:nvPr>
        </p:nvGraphicFramePr>
        <p:xfrm>
          <a:off x="2412000" y="1562582"/>
          <a:ext cx="4320000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36894387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8037517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215326345"/>
                    </a:ext>
                  </a:extLst>
                </a:gridCol>
              </a:tblGrid>
              <a:tr h="343929"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810959"/>
                  </a:ext>
                </a:extLst>
              </a:tr>
              <a:tr h="343929"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04137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BB9E69F-C620-4584-BDB7-1F731376F735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5EE44E1C-7C5E-4788-A436-32969CB376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4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Nine elevenths is larger than six elevenths.  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D371C52-986C-4675-A68A-34E3C166B99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12000" y="1562582"/>
          <a:ext cx="4320000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36894387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38037517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215326345"/>
                    </a:ext>
                  </a:extLst>
                </a:gridCol>
              </a:tblGrid>
              <a:tr h="343929"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810959"/>
                  </a:ext>
                </a:extLst>
              </a:tr>
              <a:tr h="343929"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04137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BB9E69F-C620-4584-BDB7-1F731376F735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5EE44E1C-7C5E-4788-A436-32969CB376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6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fraction or fractions that are larger than one sixth.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31DD17-83C1-4118-ABC4-66BF2D5E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583380"/>
              </p:ext>
            </p:extLst>
          </p:nvPr>
        </p:nvGraphicFramePr>
        <p:xfrm>
          <a:off x="1632670" y="1323704"/>
          <a:ext cx="936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84307EB-248C-4EC9-A326-2C43C54F3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27803"/>
              </p:ext>
            </p:extLst>
          </p:nvPr>
        </p:nvGraphicFramePr>
        <p:xfrm>
          <a:off x="4090501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3832F11-B33A-4A13-B2CC-F970A2024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1051"/>
              </p:ext>
            </p:extLst>
          </p:nvPr>
        </p:nvGraphicFramePr>
        <p:xfrm>
          <a:off x="6743130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sp>
        <p:nvSpPr>
          <p:cNvPr id="10" name="TextBox 8">
            <a:extLst>
              <a:ext uri="{FF2B5EF4-FFF2-40B4-BE49-F238E27FC236}">
                <a16:creationId xmlns:a16="http://schemas.microsoft.com/office/drawing/2014/main" id="{BABD8F9A-8FB4-4D54-8CD9-78964B6E1072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9B49D1A-5AAD-4A89-BCD3-01058873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2D74BD-A88F-4942-B41F-13FB1FDDD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46911"/>
              </p:ext>
            </p:extLst>
          </p:nvPr>
        </p:nvGraphicFramePr>
        <p:xfrm>
          <a:off x="1354394" y="3921053"/>
          <a:ext cx="1492551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99139"/>
                  </a:ext>
                </a:extLst>
              </a:tr>
              <a:tr h="17925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45651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795462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374946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594963"/>
                  </a:ext>
                </a:extLst>
              </a:tr>
              <a:tr h="17925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435034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7317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2527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B4584EE-5436-4371-AE14-B27E0570C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587851"/>
              </p:ext>
            </p:extLst>
          </p:nvPr>
        </p:nvGraphicFramePr>
        <p:xfrm>
          <a:off x="3825724" y="3921052"/>
          <a:ext cx="1492554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4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57859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1121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96556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2866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61782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86978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906719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3021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167061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9265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3E735E-DA5A-48B9-B819-63D241AD1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10625"/>
              </p:ext>
            </p:extLst>
          </p:nvPr>
        </p:nvGraphicFramePr>
        <p:xfrm>
          <a:off x="6482854" y="3921051"/>
          <a:ext cx="1492552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2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36809"/>
                  </a:ext>
                </a:extLst>
              </a:tr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262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388324"/>
                  </a:ext>
                </a:extLst>
              </a:tr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34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fraction or fractions that are larger than one sixth.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31DD17-83C1-4118-ABC4-66BF2D5E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658712"/>
              </p:ext>
            </p:extLst>
          </p:nvPr>
        </p:nvGraphicFramePr>
        <p:xfrm>
          <a:off x="1632670" y="1323704"/>
          <a:ext cx="936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84307EB-248C-4EC9-A326-2C43C54F3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75195"/>
              </p:ext>
            </p:extLst>
          </p:nvPr>
        </p:nvGraphicFramePr>
        <p:xfrm>
          <a:off x="4090501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3832F11-B33A-4A13-B2CC-F970A2024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76067"/>
              </p:ext>
            </p:extLst>
          </p:nvPr>
        </p:nvGraphicFramePr>
        <p:xfrm>
          <a:off x="6743130" y="1323704"/>
          <a:ext cx="972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4224148059"/>
                    </a:ext>
                  </a:extLst>
                </a:gridCol>
              </a:tblGrid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28927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ctr"/>
                      <a:r>
                        <a:rPr lang="en-GB" sz="6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279414"/>
                  </a:ext>
                </a:extLst>
              </a:tr>
            </a:tbl>
          </a:graphicData>
        </a:graphic>
      </p:graphicFrame>
      <p:sp>
        <p:nvSpPr>
          <p:cNvPr id="10" name="TextBox 8">
            <a:extLst>
              <a:ext uri="{FF2B5EF4-FFF2-40B4-BE49-F238E27FC236}">
                <a16:creationId xmlns:a16="http://schemas.microsoft.com/office/drawing/2014/main" id="{BABD8F9A-8FB4-4D54-8CD9-78964B6E1072}"/>
              </a:ext>
            </a:extLst>
          </p:cNvPr>
          <p:cNvSpPr txBox="1"/>
          <p:nvPr/>
        </p:nvSpPr>
        <p:spPr>
          <a:xfrm>
            <a:off x="0" y="6688627"/>
            <a:ext cx="12591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sz="500" b="1" dirty="0">
                <a:latin typeface="Century Gothic" panose="020B0502020202020204" pitchFamily="34" charset="0"/>
                <a:cs typeface="Arial" panose="020B0604020202020204" pitchFamily="34" charset="0"/>
              </a:rPr>
              <a:t>© Classroom Secrets Limited 2019</a:t>
            </a: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9B49D1A-5AAD-4A89-BCD3-01058873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72D74BD-A88F-4942-B41F-13FB1FDDD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724504"/>
              </p:ext>
            </p:extLst>
          </p:nvPr>
        </p:nvGraphicFramePr>
        <p:xfrm>
          <a:off x="1354394" y="3921053"/>
          <a:ext cx="1492551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1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99139"/>
                  </a:ext>
                </a:extLst>
              </a:tr>
              <a:tr h="17925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45651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795462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374946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594963"/>
                  </a:ext>
                </a:extLst>
              </a:tr>
              <a:tr h="17925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435034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7317"/>
                  </a:ext>
                </a:extLst>
              </a:tr>
              <a:tr h="1792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2527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B4584EE-5436-4371-AE14-B27E0570C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29503"/>
              </p:ext>
            </p:extLst>
          </p:nvPr>
        </p:nvGraphicFramePr>
        <p:xfrm>
          <a:off x="3825724" y="3921052"/>
          <a:ext cx="1492554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4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57859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1121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96556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2866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61782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86978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906719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30213"/>
                  </a:ext>
                </a:extLst>
              </a:tr>
              <a:tr h="14665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167061"/>
                  </a:ext>
                </a:extLst>
              </a:tr>
              <a:tr h="14665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9265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3E735E-DA5A-48B9-B819-63D241AD1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96840"/>
              </p:ext>
            </p:extLst>
          </p:nvPr>
        </p:nvGraphicFramePr>
        <p:xfrm>
          <a:off x="6482854" y="3921051"/>
          <a:ext cx="1492552" cy="16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552">
                  <a:extLst>
                    <a:ext uri="{9D8B030D-6E8A-4147-A177-3AD203B41FA5}">
                      <a16:colId xmlns:a16="http://schemas.microsoft.com/office/drawing/2014/main" val="1949569719"/>
                    </a:ext>
                  </a:extLst>
                </a:gridCol>
              </a:tblGrid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36809"/>
                  </a:ext>
                </a:extLst>
              </a:tr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262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388324"/>
                  </a:ext>
                </a:extLst>
              </a:tr>
              <a:tr h="32264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34063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516D9525-8D3F-449F-B0A5-6381CAC33746}"/>
              </a:ext>
            </a:extLst>
          </p:cNvPr>
          <p:cNvSpPr/>
          <p:nvPr/>
        </p:nvSpPr>
        <p:spPr>
          <a:xfrm>
            <a:off x="6146911" y="1265400"/>
            <a:ext cx="2164438" cy="2163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11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7311B2-C44A-40D5-A36F-F4A5D32B6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sharepoint/v3"/>
    <ds:schemaRef ds:uri="86144f90-c7b6-48d0-aae5-f5e9e48cc3df"/>
    <ds:schemaRef ds:uri="http://purl.org/dc/elements/1.1/"/>
    <ds:schemaRef ds:uri="http://purl.org/dc/terms/"/>
    <ds:schemaRef ds:uri="0f0ae0ff-29c4-4766-b250-c1a9bee8d430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1399</TotalTime>
  <Words>165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Maths Week 9 Lesson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Y3 Summer Block 1 PPT Compare Fractions</dc:title>
  <dc:creator>Ashleigh Sobol</dc:creator>
  <cp:lastModifiedBy>Hannah Joiner</cp:lastModifiedBy>
  <cp:revision>68</cp:revision>
  <dcterms:created xsi:type="dcterms:W3CDTF">2018-03-17T10:08:43Z</dcterms:created>
  <dcterms:modified xsi:type="dcterms:W3CDTF">2020-06-17T09:39:13Z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