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9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6E627-CC06-49A4-AC76-90EAC3FF2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644934-DEF0-4928-9C6B-75252A40D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98295-EBCA-4D51-B5E2-684E4C823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EE3CA-39A2-4441-9623-01AC35BE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51E1A-AC11-43AC-892E-E1CF68061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56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6C4DB-1ED4-42E8-B609-4D73FE21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D68197-DA4F-4312-9F51-843B3B72B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3E35D-836A-4CF5-8978-B00EAF71C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7FA41-4FBE-41D0-9F32-03F15756A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14ADB-7C04-4C50-9CDE-9C916AC1A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86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BFA35B-5FB6-4E52-A143-9DD9E51EBD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9BCF3F-4016-4AC3-B714-BABA733A0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C2A88-E7EF-42B9-8ECC-3227BE1B7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83ABD-B546-4F72-B811-542EBF095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03AD1-3EAB-483F-A932-AF74FC80B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23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C8144-89D2-4840-88A1-79B054427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30F1C-A8DF-46A0-8BC2-9D769882E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7881D-44AA-4111-B9C4-9CDEB4AE0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C2533-EB3E-45C5-BF14-99B2CA0EC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E7406-24E6-4028-953B-3249BCB8B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50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8915E-DAD5-45AA-93EA-6CB4F40E9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B5D2B-3122-48F8-9780-FF8B6C7FE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3FB91-EF1F-4F46-96BF-B82A34FB1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ADAAF-B9AE-4996-BBEC-523F6A76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DE5F1-F376-49E9-A172-19E2390C1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13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EFF0C-5756-407E-B085-840CD3F92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12107-4452-4DEB-9EAA-B8C2E7999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29481-6B6E-4A36-8BA2-DA3A88981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D7642-B39E-4034-8C0D-DBB7178FE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AC5C4-4905-4E3A-9909-28309CD12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1C9DCE-5374-436A-80A3-A61AFCD20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37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9DA46-0D75-4A65-ADAB-2DC67760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228BF-8985-49C9-A5D7-9C620DAA8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92C61-CAE0-4E67-9754-DF3510E75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D88B67-98BC-4AE9-BB20-A13D1ACE6A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274FE1-E696-4B95-AA70-B33CE6E3D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6A5C5A-AA42-428F-A66B-A3DF31850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238D43-CB23-4C74-A490-A06559FA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A367A5-288D-452D-B680-78D68087B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75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F7351-AAA5-4C03-8C76-229E0A796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94655B-4E7A-4EA1-8260-BA2BA387A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19CDEF-6CA0-419C-B45B-9017B9D56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1629F-929D-4CC0-81A9-2F1D13719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0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F64EF3-279C-4BED-AE0C-76B4B4D4B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166E28-A8D4-4A2E-857F-563A589D7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39120-D95E-4D9E-9E39-344207C22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65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10E9B-5AE9-469F-BF57-26BF0982B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700CA-ABF1-497B-B918-CA69917F1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B56C4-3876-4229-925D-4B34A0E9E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80DA0-3CF2-4331-B0AC-01CDF641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72A910-2029-45B3-9A8A-89F62C3B8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D6292-0C1E-49C4-ABFC-E0E850A43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70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55780-CB2B-4A11-B196-AB18108C2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8D385A-D718-4DA2-8330-E886F9AD99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AE39FA-7C80-443B-884D-01A27565E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48FDA-F2E4-4436-B9A4-2ABABB7B5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6CBD52-28D9-44B1-ABF3-25FD255CF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9EF51-8F80-4B96-A121-83359B3D1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13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0C062E-882E-41D1-ACC1-F88C350CF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A28A2-DC44-428C-8987-D13ADEFD1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5F2C6-07DB-452C-8FD2-96C6D9C8D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8A215-13A0-4E28-8F09-B48F04D97D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9D8B2-73D4-4BE8-BD6D-01E6F75E2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11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8EF5-3075-4CA9-87DC-D12C2BB7D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Maths Week 6 Lesson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7ACF8-D2AA-4DC9-8186-89DB14A216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Tables 2</a:t>
            </a:r>
          </a:p>
        </p:txBody>
      </p:sp>
    </p:spTree>
    <p:extLst>
      <p:ext uri="{BB962C8B-B14F-4D97-AF65-F5344CB8AC3E}">
        <p14:creationId xmlns:p14="http://schemas.microsoft.com/office/powerpoint/2010/main" val="424304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FCC0-2ECA-4804-8969-6AB5BFF8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Practise 3 x multiplication as a warm 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F406C-79B5-46F1-A815-0C1A23DE6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 x 4 =					9 x 4 =</a:t>
            </a:r>
          </a:p>
          <a:p>
            <a:pPr marL="0" indent="0">
              <a:buNone/>
            </a:pPr>
            <a:r>
              <a:rPr lang="en-GB" dirty="0"/>
              <a:t>2 x 4 =					10 x 4 =</a:t>
            </a:r>
          </a:p>
          <a:p>
            <a:pPr marL="0" indent="0">
              <a:buNone/>
            </a:pPr>
            <a:r>
              <a:rPr lang="en-GB" dirty="0"/>
              <a:t>3 x  4 =					11 x 4 =</a:t>
            </a:r>
          </a:p>
          <a:p>
            <a:pPr marL="0" indent="0">
              <a:buNone/>
            </a:pPr>
            <a:r>
              <a:rPr lang="en-GB" dirty="0"/>
              <a:t>4 x 4 =					12 x 4 =</a:t>
            </a:r>
          </a:p>
          <a:p>
            <a:pPr marL="0" indent="0">
              <a:buNone/>
            </a:pPr>
            <a:r>
              <a:rPr lang="en-GB" dirty="0"/>
              <a:t>5 x 4 =</a:t>
            </a:r>
          </a:p>
          <a:p>
            <a:pPr marL="0" indent="0">
              <a:buNone/>
            </a:pPr>
            <a:r>
              <a:rPr lang="en-GB" dirty="0"/>
              <a:t>6 x 4 =</a:t>
            </a:r>
          </a:p>
          <a:p>
            <a:pPr marL="0" indent="0">
              <a:buNone/>
            </a:pPr>
            <a:r>
              <a:rPr lang="en-GB" dirty="0"/>
              <a:t>7 x 4 =</a:t>
            </a:r>
          </a:p>
          <a:p>
            <a:pPr marL="0" indent="0">
              <a:buNone/>
            </a:pPr>
            <a:r>
              <a:rPr lang="en-GB" dirty="0"/>
              <a:t>8 x 4 =</a:t>
            </a:r>
          </a:p>
        </p:txBody>
      </p:sp>
    </p:spTree>
    <p:extLst>
      <p:ext uri="{BB962C8B-B14F-4D97-AF65-F5344CB8AC3E}">
        <p14:creationId xmlns:p14="http://schemas.microsoft.com/office/powerpoint/2010/main" val="3734227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FCC0-2ECA-4804-8969-6AB5BFF8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Practise 3 x multiplication as a warm 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F406C-79B5-46F1-A815-0C1A23DE6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 x 4 = 4					9 x 4 = 36</a:t>
            </a:r>
          </a:p>
          <a:p>
            <a:pPr marL="0" indent="0">
              <a:buNone/>
            </a:pPr>
            <a:r>
              <a:rPr lang="en-GB" dirty="0"/>
              <a:t>2 x 4 = 8					10 x 4 = 40</a:t>
            </a:r>
          </a:p>
          <a:p>
            <a:pPr marL="0" indent="0">
              <a:buNone/>
            </a:pPr>
            <a:r>
              <a:rPr lang="en-GB" dirty="0"/>
              <a:t>3 x  4 = 12					11 x 4 = 44</a:t>
            </a:r>
          </a:p>
          <a:p>
            <a:pPr marL="0" indent="0">
              <a:buNone/>
            </a:pPr>
            <a:r>
              <a:rPr lang="en-GB" dirty="0"/>
              <a:t>4 x 4 = 16					12 x 4 = 48</a:t>
            </a:r>
          </a:p>
          <a:p>
            <a:pPr marL="0" indent="0">
              <a:buNone/>
            </a:pPr>
            <a:r>
              <a:rPr lang="en-GB" dirty="0"/>
              <a:t>5 x 4 = 20</a:t>
            </a:r>
          </a:p>
          <a:p>
            <a:pPr marL="0" indent="0">
              <a:buNone/>
            </a:pPr>
            <a:r>
              <a:rPr lang="en-GB" dirty="0"/>
              <a:t>6 x 4 = 24</a:t>
            </a:r>
          </a:p>
          <a:p>
            <a:pPr marL="0" indent="0">
              <a:buNone/>
            </a:pPr>
            <a:r>
              <a:rPr lang="en-GB" dirty="0"/>
              <a:t>7 x 4 = 28</a:t>
            </a:r>
          </a:p>
          <a:p>
            <a:pPr marL="0" indent="0">
              <a:buNone/>
            </a:pPr>
            <a:r>
              <a:rPr lang="en-GB" dirty="0"/>
              <a:t>8 x 4 = 32</a:t>
            </a:r>
          </a:p>
        </p:txBody>
      </p:sp>
    </p:spTree>
    <p:extLst>
      <p:ext uri="{BB962C8B-B14F-4D97-AF65-F5344CB8AC3E}">
        <p14:creationId xmlns:p14="http://schemas.microsoft.com/office/powerpoint/2010/main" val="816837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8EF5-3075-4CA9-87DC-D12C2BB7D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Tables 2</a:t>
            </a:r>
          </a:p>
        </p:txBody>
      </p:sp>
    </p:spTree>
    <p:extLst>
      <p:ext uri="{BB962C8B-B14F-4D97-AF65-F5344CB8AC3E}">
        <p14:creationId xmlns:p14="http://schemas.microsoft.com/office/powerpoint/2010/main" val="1910174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10759-8C2E-47A5-BE5C-1516C7D18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00B0F0"/>
                </a:solidFill>
              </a:rPr>
              <a:t>Have a look at the two tables below. The information shows the days the boys and the girls go  to their gymnastics practise.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D560D46-9D8A-4A61-A0C0-F61CD695D1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185501"/>
              </p:ext>
            </p:extLst>
          </p:nvPr>
        </p:nvGraphicFramePr>
        <p:xfrm>
          <a:off x="838200" y="2096017"/>
          <a:ext cx="10346632" cy="18553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3329">
                  <a:extLst>
                    <a:ext uri="{9D8B030D-6E8A-4147-A177-3AD203B41FA5}">
                      <a16:colId xmlns:a16="http://schemas.microsoft.com/office/drawing/2014/main" val="309691731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17010784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4018425228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4255585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33149583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300812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61903051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389454378"/>
                    </a:ext>
                  </a:extLst>
                </a:gridCol>
              </a:tblGrid>
              <a:tr h="6184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Saturday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757642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Chris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241260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3771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4B40872-E740-47DE-9A71-56ED1CD5C8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223556"/>
              </p:ext>
            </p:extLst>
          </p:nvPr>
        </p:nvGraphicFramePr>
        <p:xfrm>
          <a:off x="838200" y="4637570"/>
          <a:ext cx="10346632" cy="18553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3329">
                  <a:extLst>
                    <a:ext uri="{9D8B030D-6E8A-4147-A177-3AD203B41FA5}">
                      <a16:colId xmlns:a16="http://schemas.microsoft.com/office/drawing/2014/main" val="309691731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17010784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4018425228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4255585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33149583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300812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61903051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389454378"/>
                    </a:ext>
                  </a:extLst>
                </a:gridCol>
              </a:tblGrid>
              <a:tr h="6184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Saturday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757642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Callie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241260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37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854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10759-8C2E-47A5-BE5C-1516C7D18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Using the two tables below can you have a go at answering some of the questions on the next slide?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D560D46-9D8A-4A61-A0C0-F61CD695D19E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2096017"/>
          <a:ext cx="10346632" cy="18553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3329">
                  <a:extLst>
                    <a:ext uri="{9D8B030D-6E8A-4147-A177-3AD203B41FA5}">
                      <a16:colId xmlns:a16="http://schemas.microsoft.com/office/drawing/2014/main" val="309691731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17010784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4018425228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4255585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33149583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300812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61903051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389454378"/>
                    </a:ext>
                  </a:extLst>
                </a:gridCol>
              </a:tblGrid>
              <a:tr h="6184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Saturday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757642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Chris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241260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3771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4B40872-E740-47DE-9A71-56ED1CD5C80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4637570"/>
          <a:ext cx="10346632" cy="18553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3329">
                  <a:extLst>
                    <a:ext uri="{9D8B030D-6E8A-4147-A177-3AD203B41FA5}">
                      <a16:colId xmlns:a16="http://schemas.microsoft.com/office/drawing/2014/main" val="309691731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170107846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4018425228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4255585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33149583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3643008129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261903051"/>
                    </a:ext>
                  </a:extLst>
                </a:gridCol>
                <a:gridCol w="1293329">
                  <a:extLst>
                    <a:ext uri="{9D8B030D-6E8A-4147-A177-3AD203B41FA5}">
                      <a16:colId xmlns:a16="http://schemas.microsoft.com/office/drawing/2014/main" val="1389454378"/>
                    </a:ext>
                  </a:extLst>
                </a:gridCol>
              </a:tblGrid>
              <a:tr h="6184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Saturday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757642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Callie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241260"/>
                  </a:ext>
                </a:extLst>
              </a:tr>
              <a:tr h="618435">
                <a:tc>
                  <a:txBody>
                    <a:bodyPr/>
                    <a:lstStyle/>
                    <a:p>
                      <a:r>
                        <a:rPr lang="en-GB" dirty="0"/>
                        <a:t>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37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258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0D1F496-AF0A-4571-8FEA-17B7F731FB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17732"/>
              </p:ext>
            </p:extLst>
          </p:nvPr>
        </p:nvGraphicFramePr>
        <p:xfrm>
          <a:off x="1494184" y="463826"/>
          <a:ext cx="8266040" cy="15596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3255">
                  <a:extLst>
                    <a:ext uri="{9D8B030D-6E8A-4147-A177-3AD203B41FA5}">
                      <a16:colId xmlns:a16="http://schemas.microsoft.com/office/drawing/2014/main" val="3096917316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1170107846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4018425228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3644255585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2331495839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3643008129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261903051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1389454378"/>
                    </a:ext>
                  </a:extLst>
                </a:gridCol>
              </a:tblGrid>
              <a:tr h="675459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Saturday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Sunday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757642"/>
                  </a:ext>
                </a:extLst>
              </a:tr>
              <a:tr h="442082">
                <a:tc>
                  <a:txBody>
                    <a:bodyPr/>
                    <a:lstStyle/>
                    <a:p>
                      <a:r>
                        <a:rPr lang="en-GB" sz="1800" dirty="0"/>
                        <a:t>Chris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241260"/>
                  </a:ext>
                </a:extLst>
              </a:tr>
              <a:tr h="442082">
                <a:tc>
                  <a:txBody>
                    <a:bodyPr/>
                    <a:lstStyle/>
                    <a:p>
                      <a:r>
                        <a:rPr lang="en-GB" sz="1800" dirty="0"/>
                        <a:t>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3771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E908FC-B824-4970-B7E6-34523B99B8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449763"/>
              </p:ext>
            </p:extLst>
          </p:nvPr>
        </p:nvGraphicFramePr>
        <p:xfrm>
          <a:off x="1494184" y="2265173"/>
          <a:ext cx="8266040" cy="16572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3255">
                  <a:extLst>
                    <a:ext uri="{9D8B030D-6E8A-4147-A177-3AD203B41FA5}">
                      <a16:colId xmlns:a16="http://schemas.microsoft.com/office/drawing/2014/main" val="3096917316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1170107846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4018425228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3644255585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2331495839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3643008129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261903051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1389454378"/>
                    </a:ext>
                  </a:extLst>
                </a:gridCol>
              </a:tblGrid>
              <a:tr h="658051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Saturday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Sunday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757642"/>
                  </a:ext>
                </a:extLst>
              </a:tr>
              <a:tr h="499581">
                <a:tc>
                  <a:txBody>
                    <a:bodyPr/>
                    <a:lstStyle/>
                    <a:p>
                      <a:r>
                        <a:rPr lang="en-GB" sz="1800" dirty="0"/>
                        <a:t>Callie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241260"/>
                  </a:ext>
                </a:extLst>
              </a:tr>
              <a:tr h="499581">
                <a:tc>
                  <a:txBody>
                    <a:bodyPr/>
                    <a:lstStyle/>
                    <a:p>
                      <a:r>
                        <a:rPr lang="en-GB" sz="1800" dirty="0"/>
                        <a:t>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37714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D0C6CB8F-4606-4354-A248-E36F14C598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087" y="2508192"/>
            <a:ext cx="10956235" cy="3387827"/>
          </a:xfrm>
        </p:spPr>
        <p:txBody>
          <a:bodyPr>
            <a:normAutofit/>
          </a:bodyPr>
          <a:lstStyle/>
          <a:p>
            <a:pPr algn="l"/>
            <a:r>
              <a:rPr lang="en-GB" sz="2800" dirty="0"/>
              <a:t>1. Which two children have the same gymnastics week as each other?</a:t>
            </a:r>
            <a:br>
              <a:rPr lang="en-GB" sz="2800" dirty="0"/>
            </a:br>
            <a:r>
              <a:rPr lang="en-GB" sz="2800" dirty="0"/>
              <a:t>2. Who goes to gymnastics on a Saturday?</a:t>
            </a:r>
            <a:br>
              <a:rPr lang="en-GB" sz="2800" dirty="0"/>
            </a:br>
            <a:r>
              <a:rPr lang="en-GB" sz="2800" dirty="0"/>
              <a:t>3. How many more times does Chris go to his practises than Eve?</a:t>
            </a:r>
            <a:br>
              <a:rPr lang="en-GB" sz="2800" dirty="0"/>
            </a:br>
            <a:r>
              <a:rPr lang="en-GB" sz="2800" dirty="0"/>
              <a:t>4. Who goes to the least amount of practices?</a:t>
            </a:r>
          </a:p>
        </p:txBody>
      </p:sp>
    </p:spTree>
    <p:extLst>
      <p:ext uri="{BB962C8B-B14F-4D97-AF65-F5344CB8AC3E}">
        <p14:creationId xmlns:p14="http://schemas.microsoft.com/office/powerpoint/2010/main" val="3807373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8EF5-3075-4CA9-87DC-D12C2BB7D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3460347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0D1F496-AF0A-4571-8FEA-17B7F731FBA2}"/>
              </a:ext>
            </a:extLst>
          </p:cNvPr>
          <p:cNvGraphicFramePr>
            <a:graphicFrameLocks noGrp="1"/>
          </p:cNvGraphicFramePr>
          <p:nvPr/>
        </p:nvGraphicFramePr>
        <p:xfrm>
          <a:off x="1494184" y="463826"/>
          <a:ext cx="8266040" cy="15596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3255">
                  <a:extLst>
                    <a:ext uri="{9D8B030D-6E8A-4147-A177-3AD203B41FA5}">
                      <a16:colId xmlns:a16="http://schemas.microsoft.com/office/drawing/2014/main" val="3096917316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1170107846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4018425228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3644255585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2331495839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3643008129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261903051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1389454378"/>
                    </a:ext>
                  </a:extLst>
                </a:gridCol>
              </a:tblGrid>
              <a:tr h="675459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Saturday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Sunday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757642"/>
                  </a:ext>
                </a:extLst>
              </a:tr>
              <a:tr h="442082">
                <a:tc>
                  <a:txBody>
                    <a:bodyPr/>
                    <a:lstStyle/>
                    <a:p>
                      <a:r>
                        <a:rPr lang="en-GB" sz="1800" dirty="0"/>
                        <a:t>Chris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241260"/>
                  </a:ext>
                </a:extLst>
              </a:tr>
              <a:tr h="442082">
                <a:tc>
                  <a:txBody>
                    <a:bodyPr/>
                    <a:lstStyle/>
                    <a:p>
                      <a:r>
                        <a:rPr lang="en-GB" sz="1800" dirty="0"/>
                        <a:t>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3771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E908FC-B824-4970-B7E6-34523B99B862}"/>
              </a:ext>
            </a:extLst>
          </p:cNvPr>
          <p:cNvGraphicFramePr>
            <a:graphicFrameLocks noGrp="1"/>
          </p:cNvGraphicFramePr>
          <p:nvPr/>
        </p:nvGraphicFramePr>
        <p:xfrm>
          <a:off x="1494184" y="2265173"/>
          <a:ext cx="8266040" cy="16572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3255">
                  <a:extLst>
                    <a:ext uri="{9D8B030D-6E8A-4147-A177-3AD203B41FA5}">
                      <a16:colId xmlns:a16="http://schemas.microsoft.com/office/drawing/2014/main" val="3096917316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1170107846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4018425228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3644255585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2331495839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3643008129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261903051"/>
                    </a:ext>
                  </a:extLst>
                </a:gridCol>
                <a:gridCol w="1033255">
                  <a:extLst>
                    <a:ext uri="{9D8B030D-6E8A-4147-A177-3AD203B41FA5}">
                      <a16:colId xmlns:a16="http://schemas.microsoft.com/office/drawing/2014/main" val="1389454378"/>
                    </a:ext>
                  </a:extLst>
                </a:gridCol>
              </a:tblGrid>
              <a:tr h="658051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Saturday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Sunday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757642"/>
                  </a:ext>
                </a:extLst>
              </a:tr>
              <a:tr h="499581">
                <a:tc>
                  <a:txBody>
                    <a:bodyPr/>
                    <a:lstStyle/>
                    <a:p>
                      <a:r>
                        <a:rPr lang="en-GB" sz="1800" dirty="0"/>
                        <a:t>Callie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241260"/>
                  </a:ext>
                </a:extLst>
              </a:tr>
              <a:tr h="499581">
                <a:tc>
                  <a:txBody>
                    <a:bodyPr/>
                    <a:lstStyle/>
                    <a:p>
                      <a:r>
                        <a:rPr lang="en-GB" sz="1800" dirty="0"/>
                        <a:t>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37714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D0C6CB8F-4606-4354-A248-E36F14C598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04" y="3140638"/>
            <a:ext cx="10956235" cy="3387827"/>
          </a:xfrm>
        </p:spPr>
        <p:txBody>
          <a:bodyPr>
            <a:normAutofit/>
          </a:bodyPr>
          <a:lstStyle/>
          <a:p>
            <a:pPr algn="l"/>
            <a:r>
              <a:rPr lang="en-GB" sz="2000" dirty="0"/>
              <a:t>1. Which two children have the same gymnastics week as each other?</a:t>
            </a:r>
            <a:br>
              <a:rPr lang="en-GB" sz="2000" dirty="0"/>
            </a:br>
            <a:r>
              <a:rPr lang="en-GB" sz="2000" dirty="0">
                <a:solidFill>
                  <a:srgbClr val="00B050"/>
                </a:solidFill>
              </a:rPr>
              <a:t>Chris and Callie</a:t>
            </a:r>
            <a:br>
              <a:rPr lang="en-GB" sz="2000" dirty="0"/>
            </a:br>
            <a:r>
              <a:rPr lang="en-GB" sz="2000" dirty="0"/>
              <a:t>2. Who goes to gymnastics on a Saturday?</a:t>
            </a:r>
            <a:br>
              <a:rPr lang="en-GB" sz="2000" dirty="0"/>
            </a:br>
            <a:r>
              <a:rPr lang="en-GB" sz="2000" dirty="0">
                <a:solidFill>
                  <a:srgbClr val="00B050"/>
                </a:solidFill>
              </a:rPr>
              <a:t>Chris, Ben and Callie</a:t>
            </a:r>
            <a:br>
              <a:rPr lang="en-GB" sz="2000" dirty="0"/>
            </a:br>
            <a:r>
              <a:rPr lang="en-GB" sz="2000" dirty="0"/>
              <a:t>3. How many more times does Chris go to his practises than Eve?</a:t>
            </a:r>
            <a:br>
              <a:rPr lang="en-GB" sz="2000" dirty="0"/>
            </a:br>
            <a:r>
              <a:rPr lang="en-GB" sz="2000" dirty="0">
                <a:solidFill>
                  <a:srgbClr val="00B050"/>
                </a:solidFill>
              </a:rPr>
              <a:t>They both go the same amount of times a week.</a:t>
            </a:r>
            <a:br>
              <a:rPr lang="en-GB" sz="2000" dirty="0"/>
            </a:br>
            <a:r>
              <a:rPr lang="en-GB" sz="2000" dirty="0"/>
              <a:t>4. Who goes to the least amount of practices?</a:t>
            </a:r>
            <a:br>
              <a:rPr lang="en-GB" sz="2000" dirty="0"/>
            </a:br>
            <a:r>
              <a:rPr lang="en-GB" sz="2000" dirty="0">
                <a:solidFill>
                  <a:srgbClr val="00B050"/>
                </a:solidFill>
              </a:rPr>
              <a:t>Chris and Callie go the least, as they only go 3 times.</a:t>
            </a:r>
          </a:p>
        </p:txBody>
      </p:sp>
    </p:spTree>
    <p:extLst>
      <p:ext uri="{BB962C8B-B14F-4D97-AF65-F5344CB8AC3E}">
        <p14:creationId xmlns:p14="http://schemas.microsoft.com/office/powerpoint/2010/main" val="2202330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235</Words>
  <Application>Microsoft Office PowerPoint</Application>
  <PresentationFormat>Widescreen</PresentationFormat>
  <Paragraphs>150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Maths Week 6 Lesson 3</vt:lpstr>
      <vt:lpstr>Practise 3 x multiplication as a warm up…</vt:lpstr>
      <vt:lpstr>Practise 3 x multiplication as a warm up…</vt:lpstr>
      <vt:lpstr>Tables 2</vt:lpstr>
      <vt:lpstr>Have a look at the two tables below. The information shows the days the boys and the girls go  to their gymnastics practise.</vt:lpstr>
      <vt:lpstr>Using the two tables below can you have a go at answering some of the questions on the next slide?</vt:lpstr>
      <vt:lpstr>1. Which two children have the same gymnastics week as each other? 2. Who goes to gymnastics on a Saturday? 3. How many more times does Chris go to his practises than Eve? 4. Who goes to the least amount of practices?</vt:lpstr>
      <vt:lpstr>Answers</vt:lpstr>
      <vt:lpstr>1. Which two children have the same gymnastics week as each other? Chris and Callie 2. Who goes to gymnastics on a Saturday? Chris, Ben and Callie 3. How many more times does Chris go to his practises than Eve? They both go the same amount of times a week. 4. Who goes to the least amount of practices? Chris and Callie go the least, as they only go 3 times.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Week 5 Lesson 1</dc:title>
  <dc:creator>Hannah Joiner</dc:creator>
  <cp:lastModifiedBy>Hannah Joiner</cp:lastModifiedBy>
  <cp:revision>15</cp:revision>
  <dcterms:created xsi:type="dcterms:W3CDTF">2020-05-13T09:03:08Z</dcterms:created>
  <dcterms:modified xsi:type="dcterms:W3CDTF">2020-05-28T07:56:03Z</dcterms:modified>
</cp:coreProperties>
</file>