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409" r:id="rId5"/>
    <p:sldId id="381" r:id="rId6"/>
    <p:sldId id="393" r:id="rId7"/>
    <p:sldId id="394" r:id="rId8"/>
    <p:sldId id="398" r:id="rId9"/>
    <p:sldId id="406" r:id="rId10"/>
    <p:sldId id="408" r:id="rId11"/>
    <p:sldId id="355" r:id="rId12"/>
    <p:sldId id="37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6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180278585727539"/>
          <c:y val="0.37445954199396497"/>
          <c:w val="0.55778513020755716"/>
          <c:h val="0.37411227353270654"/>
        </c:manualLayout>
      </c:layout>
      <c:pieChart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c:spPr>
          <c:dPt>
            <c:idx val="0"/>
            <c:bubble3D val="0"/>
            <c:spPr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64B-425C-9B20-ADCB9481E71C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64B-425C-9B20-ADCB9481E71C}"/>
              </c:ext>
            </c:extLst>
          </c:dPt>
          <c:dPt>
            <c:idx val="2"/>
            <c:bubble3D val="0"/>
            <c:spPr>
              <a:solidFill>
                <a:schemeClr val="bg1">
                  <a:lumMod val="65000"/>
                </a:schemeClr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64B-425C-9B20-ADCB9481E71C}"/>
              </c:ext>
            </c:extLst>
          </c:dPt>
          <c:dPt>
            <c:idx val="3"/>
            <c:bubble3D val="0"/>
            <c:spPr>
              <a:solidFill>
                <a:schemeClr val="bg1">
                  <a:lumMod val="65000"/>
                </a:schemeClr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64B-425C-9B20-ADCB9481E71C}"/>
              </c:ext>
            </c:extLst>
          </c:dPt>
          <c:dPt>
            <c:idx val="4"/>
            <c:bubble3D val="0"/>
            <c:spPr>
              <a:solidFill>
                <a:schemeClr val="bg1">
                  <a:lumMod val="65000"/>
                </a:schemeClr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64B-425C-9B20-ADCB9481E71C}"/>
              </c:ext>
            </c:extLst>
          </c:dPt>
          <c:dPt>
            <c:idx val="5"/>
            <c:bubble3D val="0"/>
            <c:spPr>
              <a:solidFill>
                <a:schemeClr val="bg1">
                  <a:lumMod val="65000"/>
                </a:schemeClr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864B-425C-9B20-ADCB9481E71C}"/>
              </c:ext>
            </c:extLst>
          </c:dPt>
          <c:dPt>
            <c:idx val="6"/>
            <c:bubble3D val="0"/>
            <c:spPr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864B-425C-9B20-ADCB9481E71C}"/>
              </c:ext>
            </c:extLst>
          </c:dPt>
          <c:cat>
            <c:strRef>
              <c:f>Sheet1!$A$2:$A$10</c:f>
              <c:strCache>
                <c:ptCount val="6"/>
                <c:pt idx="0">
                  <c:v>1st Qtr</c:v>
                </c:pt>
                <c:pt idx="1">
                  <c:v>2nd Qtr</c:v>
                </c:pt>
                <c:pt idx="4">
                  <c:v>3rd Qtr</c:v>
                </c:pt>
                <c:pt idx="5">
                  <c:v>4th Qtr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864B-425C-9B20-ADCB9481E7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180278585727539"/>
          <c:y val="0.37445954199396497"/>
          <c:w val="0.55778513020755716"/>
          <c:h val="0.37411227353270654"/>
        </c:manualLayout>
      </c:layout>
      <c:pieChart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c:spPr>
          <c:dPt>
            <c:idx val="0"/>
            <c:bubble3D val="0"/>
            <c:spPr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443-491F-8E42-E23C8E00D0FC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443-491F-8E42-E23C8E00D0FC}"/>
              </c:ext>
            </c:extLst>
          </c:dPt>
          <c:dPt>
            <c:idx val="2"/>
            <c:bubble3D val="0"/>
            <c:spPr>
              <a:solidFill>
                <a:schemeClr val="bg1">
                  <a:lumMod val="65000"/>
                </a:schemeClr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443-491F-8E42-E23C8E00D0FC}"/>
              </c:ext>
            </c:extLst>
          </c:dPt>
          <c:dPt>
            <c:idx val="3"/>
            <c:bubble3D val="0"/>
            <c:spPr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443-491F-8E42-E23C8E00D0FC}"/>
              </c:ext>
            </c:extLst>
          </c:dPt>
          <c:dPt>
            <c:idx val="4"/>
            <c:bubble3D val="0"/>
            <c:spPr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443-491F-8E42-E23C8E00D0FC}"/>
              </c:ext>
            </c:extLst>
          </c:dPt>
          <c:dPt>
            <c:idx val="5"/>
            <c:bubble3D val="0"/>
            <c:spPr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443-491F-8E42-E23C8E00D0FC}"/>
              </c:ext>
            </c:extLst>
          </c:dPt>
          <c:dPt>
            <c:idx val="6"/>
            <c:bubble3D val="0"/>
            <c:spPr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F443-491F-8E42-E23C8E00D0FC}"/>
              </c:ext>
            </c:extLst>
          </c:dPt>
          <c:cat>
            <c:strRef>
              <c:f>Sheet1!$A$2:$A$10</c:f>
              <c:strCache>
                <c:ptCount val="6"/>
                <c:pt idx="0">
                  <c:v>1st Qtr</c:v>
                </c:pt>
                <c:pt idx="1">
                  <c:v>2nd Qtr</c:v>
                </c:pt>
                <c:pt idx="4">
                  <c:v>3rd Qtr</c:v>
                </c:pt>
                <c:pt idx="5">
                  <c:v>4th Qtr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F443-491F-8E42-E23C8E00D0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2.xml"/><Relationship Id="rId5" Type="http://schemas.openxmlformats.org/officeDocument/2006/relationships/chart" Target="../charts/char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4B3BA-0F53-4095-80D2-92B82C3C9A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Maths Week 9 Lesson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9D06FB-C825-4D2D-AF0D-0479B1DA9D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Comparing Fractions 2</a:t>
            </a:r>
          </a:p>
        </p:txBody>
      </p:sp>
    </p:spTree>
    <p:extLst>
      <p:ext uri="{BB962C8B-B14F-4D97-AF65-F5344CB8AC3E}">
        <p14:creationId xmlns:p14="http://schemas.microsoft.com/office/powerpoint/2010/main" val="1760837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GB" sz="2800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  <a:p>
            <a:endParaRPr lang="en-GB" sz="2800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  <a:p>
            <a:pPr lvl="0"/>
            <a:endParaRPr lang="en-GB" sz="2800" dirty="0">
              <a:solidFill>
                <a:srgbClr val="E7E6E6">
                  <a:lumMod val="25000"/>
                </a:srgbClr>
              </a:solidFill>
              <a:latin typeface="SassoonCRInfantMedium" panose="02000603020000020003" pitchFamily="2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7954ECC-EFFC-46F2-9C93-4A91A526C181}"/>
              </a:ext>
            </a:extLst>
          </p:cNvPr>
          <p:cNvSpPr/>
          <p:nvPr/>
        </p:nvSpPr>
        <p:spPr>
          <a:xfrm>
            <a:off x="275303" y="27991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Jason has used a bar model to compare two fractions. </a:t>
            </a:r>
          </a:p>
          <a:p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He says that one fifth is less than one eighth. 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he correct? Explain your answer. 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800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  <a:p>
            <a:endParaRPr lang="en-GB" sz="2800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  <a:p>
            <a:pPr lvl="0"/>
            <a:endParaRPr lang="en-GB" sz="2800" dirty="0">
              <a:solidFill>
                <a:srgbClr val="E7E6E6">
                  <a:lumMod val="25000"/>
                </a:srgbClr>
              </a:solidFill>
              <a:latin typeface="SassoonCRInfantMedium" panose="02000603020000020003" pitchFamily="2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F8715CE-8BD0-4D74-A913-C9575C5985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6552140"/>
              </p:ext>
            </p:extLst>
          </p:nvPr>
        </p:nvGraphicFramePr>
        <p:xfrm>
          <a:off x="1907311" y="1601195"/>
          <a:ext cx="5329378" cy="59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8820">
                  <a:extLst>
                    <a:ext uri="{9D8B030D-6E8A-4147-A177-3AD203B41FA5}">
                      <a16:colId xmlns:a16="http://schemas.microsoft.com/office/drawing/2014/main" val="1830342902"/>
                    </a:ext>
                  </a:extLst>
                </a:gridCol>
                <a:gridCol w="999222">
                  <a:extLst>
                    <a:ext uri="{9D8B030D-6E8A-4147-A177-3AD203B41FA5}">
                      <a16:colId xmlns:a16="http://schemas.microsoft.com/office/drawing/2014/main" val="221446554"/>
                    </a:ext>
                  </a:extLst>
                </a:gridCol>
                <a:gridCol w="1427461">
                  <a:extLst>
                    <a:ext uri="{9D8B030D-6E8A-4147-A177-3AD203B41FA5}">
                      <a16:colId xmlns:a16="http://schemas.microsoft.com/office/drawing/2014/main" val="2644851127"/>
                    </a:ext>
                  </a:extLst>
                </a:gridCol>
                <a:gridCol w="1141968">
                  <a:extLst>
                    <a:ext uri="{9D8B030D-6E8A-4147-A177-3AD203B41FA5}">
                      <a16:colId xmlns:a16="http://schemas.microsoft.com/office/drawing/2014/main" val="3586686355"/>
                    </a:ext>
                  </a:extLst>
                </a:gridCol>
                <a:gridCol w="941907">
                  <a:extLst>
                    <a:ext uri="{9D8B030D-6E8A-4147-A177-3AD203B41FA5}">
                      <a16:colId xmlns:a16="http://schemas.microsoft.com/office/drawing/2014/main" val="1282797995"/>
                    </a:ext>
                  </a:extLst>
                </a:gridCol>
              </a:tblGrid>
              <a:tr h="5976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1663433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004F15D0-B3A6-4D55-8DAD-676F3FBE40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4600659"/>
              </p:ext>
            </p:extLst>
          </p:nvPr>
        </p:nvGraphicFramePr>
        <p:xfrm>
          <a:off x="1907311" y="2611401"/>
          <a:ext cx="5329378" cy="5972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10977">
                  <a:extLst>
                    <a:ext uri="{9D8B030D-6E8A-4147-A177-3AD203B41FA5}">
                      <a16:colId xmlns:a16="http://schemas.microsoft.com/office/drawing/2014/main" val="1830342902"/>
                    </a:ext>
                  </a:extLst>
                </a:gridCol>
                <a:gridCol w="853923">
                  <a:extLst>
                    <a:ext uri="{9D8B030D-6E8A-4147-A177-3AD203B41FA5}">
                      <a16:colId xmlns:a16="http://schemas.microsoft.com/office/drawing/2014/main" val="221446554"/>
                    </a:ext>
                  </a:extLst>
                </a:gridCol>
                <a:gridCol w="477413">
                  <a:extLst>
                    <a:ext uri="{9D8B030D-6E8A-4147-A177-3AD203B41FA5}">
                      <a16:colId xmlns:a16="http://schemas.microsoft.com/office/drawing/2014/main" val="2644851127"/>
                    </a:ext>
                  </a:extLst>
                </a:gridCol>
                <a:gridCol w="477413">
                  <a:extLst>
                    <a:ext uri="{9D8B030D-6E8A-4147-A177-3AD203B41FA5}">
                      <a16:colId xmlns:a16="http://schemas.microsoft.com/office/drawing/2014/main" val="1801522213"/>
                    </a:ext>
                  </a:extLst>
                </a:gridCol>
                <a:gridCol w="477413">
                  <a:extLst>
                    <a:ext uri="{9D8B030D-6E8A-4147-A177-3AD203B41FA5}">
                      <a16:colId xmlns:a16="http://schemas.microsoft.com/office/drawing/2014/main" val="2581147858"/>
                    </a:ext>
                  </a:extLst>
                </a:gridCol>
                <a:gridCol w="477413">
                  <a:extLst>
                    <a:ext uri="{9D8B030D-6E8A-4147-A177-3AD203B41FA5}">
                      <a16:colId xmlns:a16="http://schemas.microsoft.com/office/drawing/2014/main" val="617403135"/>
                    </a:ext>
                  </a:extLst>
                </a:gridCol>
                <a:gridCol w="477413">
                  <a:extLst>
                    <a:ext uri="{9D8B030D-6E8A-4147-A177-3AD203B41FA5}">
                      <a16:colId xmlns:a16="http://schemas.microsoft.com/office/drawing/2014/main" val="1304283075"/>
                    </a:ext>
                  </a:extLst>
                </a:gridCol>
                <a:gridCol w="477413">
                  <a:extLst>
                    <a:ext uri="{9D8B030D-6E8A-4147-A177-3AD203B41FA5}">
                      <a16:colId xmlns:a16="http://schemas.microsoft.com/office/drawing/2014/main" val="3586686355"/>
                    </a:ext>
                  </a:extLst>
                </a:gridCol>
              </a:tblGrid>
              <a:tr h="59724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1663433"/>
                  </a:ext>
                </a:extLst>
              </a:tr>
            </a:tbl>
          </a:graphicData>
        </a:graphic>
      </p:graphicFrame>
      <p:sp>
        <p:nvSpPr>
          <p:cNvPr id="12" name="TextBox 8">
            <a:extLst>
              <a:ext uri="{FF2B5EF4-FFF2-40B4-BE49-F238E27FC236}">
                <a16:creationId xmlns:a16="http://schemas.microsoft.com/office/drawing/2014/main" id="{F15B63C8-DA9A-4C59-82E1-EE1B03F16E5E}"/>
              </a:ext>
            </a:extLst>
          </p:cNvPr>
          <p:cNvSpPr txBox="1"/>
          <p:nvPr/>
        </p:nvSpPr>
        <p:spPr>
          <a:xfrm>
            <a:off x="0" y="6688627"/>
            <a:ext cx="1259151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sz="500" b="1" dirty="0">
                <a:latin typeface="Century Gothic" panose="020B0502020202020204" pitchFamily="34" charset="0"/>
                <a:cs typeface="Arial" panose="020B0604020202020204" pitchFamily="34" charset="0"/>
              </a:rPr>
              <a:t>© Classroom Secrets Limited 2019</a:t>
            </a:r>
          </a:p>
        </p:txBody>
      </p:sp>
      <p:pic>
        <p:nvPicPr>
          <p:cNvPr id="13" name="Picture 12" descr="A close up of a sign&#10;&#10;Description generated with high confidence">
            <a:extLst>
              <a:ext uri="{FF2B5EF4-FFF2-40B4-BE49-F238E27FC236}">
                <a16:creationId xmlns:a16="http://schemas.microsoft.com/office/drawing/2014/main" id="{F761C800-9642-4C19-BF1C-DAAE33815C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010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GB" sz="2800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  <a:p>
            <a:endParaRPr lang="en-GB" sz="2800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  <a:p>
            <a:pPr lvl="0"/>
            <a:endParaRPr lang="en-GB" sz="2800" dirty="0">
              <a:solidFill>
                <a:srgbClr val="E7E6E6">
                  <a:lumMod val="25000"/>
                </a:srgbClr>
              </a:solidFill>
              <a:latin typeface="SassoonCRInfantMedium" panose="02000603020000020003" pitchFamily="2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7954ECC-EFFC-46F2-9C93-4A91A526C181}"/>
              </a:ext>
            </a:extLst>
          </p:cNvPr>
          <p:cNvSpPr/>
          <p:nvPr/>
        </p:nvSpPr>
        <p:spPr>
          <a:xfrm>
            <a:off x="275303" y="27991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Jason has used a bar model to compare two fractions. </a:t>
            </a:r>
          </a:p>
          <a:p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He says that one fifth is less than one eighth. 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he correct? Explain your answer. 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Jason is incorrect because…</a:t>
            </a:r>
          </a:p>
          <a:p>
            <a:endParaRPr lang="en-GB" sz="2800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  <a:p>
            <a:endParaRPr lang="en-GB" sz="2800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  <a:p>
            <a:pPr lvl="0"/>
            <a:endParaRPr lang="en-GB" sz="2800" dirty="0">
              <a:solidFill>
                <a:srgbClr val="E7E6E6">
                  <a:lumMod val="25000"/>
                </a:srgbClr>
              </a:solidFill>
              <a:latin typeface="SassoonCRInfantMedium" panose="02000603020000020003" pitchFamily="2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F8715CE-8BD0-4D74-A913-C9575C5985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4509519"/>
              </p:ext>
            </p:extLst>
          </p:nvPr>
        </p:nvGraphicFramePr>
        <p:xfrm>
          <a:off x="1907311" y="1601195"/>
          <a:ext cx="5329378" cy="59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8820">
                  <a:extLst>
                    <a:ext uri="{9D8B030D-6E8A-4147-A177-3AD203B41FA5}">
                      <a16:colId xmlns:a16="http://schemas.microsoft.com/office/drawing/2014/main" val="1830342902"/>
                    </a:ext>
                  </a:extLst>
                </a:gridCol>
                <a:gridCol w="999222">
                  <a:extLst>
                    <a:ext uri="{9D8B030D-6E8A-4147-A177-3AD203B41FA5}">
                      <a16:colId xmlns:a16="http://schemas.microsoft.com/office/drawing/2014/main" val="221446554"/>
                    </a:ext>
                  </a:extLst>
                </a:gridCol>
                <a:gridCol w="1427461">
                  <a:extLst>
                    <a:ext uri="{9D8B030D-6E8A-4147-A177-3AD203B41FA5}">
                      <a16:colId xmlns:a16="http://schemas.microsoft.com/office/drawing/2014/main" val="2644851127"/>
                    </a:ext>
                  </a:extLst>
                </a:gridCol>
                <a:gridCol w="1141968">
                  <a:extLst>
                    <a:ext uri="{9D8B030D-6E8A-4147-A177-3AD203B41FA5}">
                      <a16:colId xmlns:a16="http://schemas.microsoft.com/office/drawing/2014/main" val="3586686355"/>
                    </a:ext>
                  </a:extLst>
                </a:gridCol>
                <a:gridCol w="941907">
                  <a:extLst>
                    <a:ext uri="{9D8B030D-6E8A-4147-A177-3AD203B41FA5}">
                      <a16:colId xmlns:a16="http://schemas.microsoft.com/office/drawing/2014/main" val="1282797995"/>
                    </a:ext>
                  </a:extLst>
                </a:gridCol>
              </a:tblGrid>
              <a:tr h="5976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1663433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004F15D0-B3A6-4D55-8DAD-676F3FBE40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740663"/>
              </p:ext>
            </p:extLst>
          </p:nvPr>
        </p:nvGraphicFramePr>
        <p:xfrm>
          <a:off x="1907311" y="2611401"/>
          <a:ext cx="5329378" cy="5972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10977">
                  <a:extLst>
                    <a:ext uri="{9D8B030D-6E8A-4147-A177-3AD203B41FA5}">
                      <a16:colId xmlns:a16="http://schemas.microsoft.com/office/drawing/2014/main" val="1830342902"/>
                    </a:ext>
                  </a:extLst>
                </a:gridCol>
                <a:gridCol w="853923">
                  <a:extLst>
                    <a:ext uri="{9D8B030D-6E8A-4147-A177-3AD203B41FA5}">
                      <a16:colId xmlns:a16="http://schemas.microsoft.com/office/drawing/2014/main" val="221446554"/>
                    </a:ext>
                  </a:extLst>
                </a:gridCol>
                <a:gridCol w="477413">
                  <a:extLst>
                    <a:ext uri="{9D8B030D-6E8A-4147-A177-3AD203B41FA5}">
                      <a16:colId xmlns:a16="http://schemas.microsoft.com/office/drawing/2014/main" val="2644851127"/>
                    </a:ext>
                  </a:extLst>
                </a:gridCol>
                <a:gridCol w="477413">
                  <a:extLst>
                    <a:ext uri="{9D8B030D-6E8A-4147-A177-3AD203B41FA5}">
                      <a16:colId xmlns:a16="http://schemas.microsoft.com/office/drawing/2014/main" val="1801522213"/>
                    </a:ext>
                  </a:extLst>
                </a:gridCol>
                <a:gridCol w="477413">
                  <a:extLst>
                    <a:ext uri="{9D8B030D-6E8A-4147-A177-3AD203B41FA5}">
                      <a16:colId xmlns:a16="http://schemas.microsoft.com/office/drawing/2014/main" val="2581147858"/>
                    </a:ext>
                  </a:extLst>
                </a:gridCol>
                <a:gridCol w="477413">
                  <a:extLst>
                    <a:ext uri="{9D8B030D-6E8A-4147-A177-3AD203B41FA5}">
                      <a16:colId xmlns:a16="http://schemas.microsoft.com/office/drawing/2014/main" val="617403135"/>
                    </a:ext>
                  </a:extLst>
                </a:gridCol>
                <a:gridCol w="477413">
                  <a:extLst>
                    <a:ext uri="{9D8B030D-6E8A-4147-A177-3AD203B41FA5}">
                      <a16:colId xmlns:a16="http://schemas.microsoft.com/office/drawing/2014/main" val="1304283075"/>
                    </a:ext>
                  </a:extLst>
                </a:gridCol>
                <a:gridCol w="477413">
                  <a:extLst>
                    <a:ext uri="{9D8B030D-6E8A-4147-A177-3AD203B41FA5}">
                      <a16:colId xmlns:a16="http://schemas.microsoft.com/office/drawing/2014/main" val="3586686355"/>
                    </a:ext>
                  </a:extLst>
                </a:gridCol>
              </a:tblGrid>
              <a:tr h="59724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1663433"/>
                  </a:ext>
                </a:extLst>
              </a:tr>
            </a:tbl>
          </a:graphicData>
        </a:graphic>
      </p:graphicFrame>
      <p:sp>
        <p:nvSpPr>
          <p:cNvPr id="12" name="TextBox 8">
            <a:extLst>
              <a:ext uri="{FF2B5EF4-FFF2-40B4-BE49-F238E27FC236}">
                <a16:creationId xmlns:a16="http://schemas.microsoft.com/office/drawing/2014/main" id="{F15B63C8-DA9A-4C59-82E1-EE1B03F16E5E}"/>
              </a:ext>
            </a:extLst>
          </p:cNvPr>
          <p:cNvSpPr txBox="1"/>
          <p:nvPr/>
        </p:nvSpPr>
        <p:spPr>
          <a:xfrm>
            <a:off x="0" y="6688627"/>
            <a:ext cx="1259151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sz="500" b="1" dirty="0">
                <a:latin typeface="Century Gothic" panose="020B0502020202020204" pitchFamily="34" charset="0"/>
                <a:cs typeface="Arial" panose="020B0604020202020204" pitchFamily="34" charset="0"/>
              </a:rPr>
              <a:t>© Classroom Secrets Limited 2019</a:t>
            </a:r>
          </a:p>
        </p:txBody>
      </p:sp>
      <p:pic>
        <p:nvPicPr>
          <p:cNvPr id="13" name="Picture 12" descr="A close up of a sign&#10;&#10;Description generated with high confidence">
            <a:extLst>
              <a:ext uri="{FF2B5EF4-FFF2-40B4-BE49-F238E27FC236}">
                <a16:creationId xmlns:a16="http://schemas.microsoft.com/office/drawing/2014/main" id="{F761C800-9642-4C19-BF1C-DAAE33815C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409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GB" sz="2800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  <a:p>
            <a:endParaRPr lang="en-GB" sz="2800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  <a:p>
            <a:pPr lvl="0"/>
            <a:endParaRPr lang="en-GB" sz="2800" dirty="0">
              <a:solidFill>
                <a:srgbClr val="E7E6E6">
                  <a:lumMod val="25000"/>
                </a:srgbClr>
              </a:solidFill>
              <a:latin typeface="SassoonCRInfantMedium" panose="02000603020000020003" pitchFamily="2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7954ECC-EFFC-46F2-9C93-4A91A526C181}"/>
              </a:ext>
            </a:extLst>
          </p:cNvPr>
          <p:cNvSpPr/>
          <p:nvPr/>
        </p:nvSpPr>
        <p:spPr>
          <a:xfrm>
            <a:off x="275303" y="27991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Jason has used a bar model to compare two fractions. </a:t>
            </a:r>
          </a:p>
          <a:p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He says that one fifth is less than one eighth. 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he correct? Explain your answer. 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Jason is incorrect because he has not shared his bars into eight equal sections. One fifth is more than one eighth. 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800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  <a:p>
            <a:endParaRPr lang="en-GB" sz="2800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  <a:p>
            <a:pPr lvl="0"/>
            <a:endParaRPr lang="en-GB" sz="2800" dirty="0">
              <a:solidFill>
                <a:srgbClr val="E7E6E6">
                  <a:lumMod val="25000"/>
                </a:srgbClr>
              </a:solidFill>
              <a:latin typeface="SassoonCRInfantMedium" panose="02000603020000020003" pitchFamily="2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F8715CE-8BD0-4D74-A913-C9575C5985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010637"/>
              </p:ext>
            </p:extLst>
          </p:nvPr>
        </p:nvGraphicFramePr>
        <p:xfrm>
          <a:off x="1907311" y="1601195"/>
          <a:ext cx="5329378" cy="59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8820">
                  <a:extLst>
                    <a:ext uri="{9D8B030D-6E8A-4147-A177-3AD203B41FA5}">
                      <a16:colId xmlns:a16="http://schemas.microsoft.com/office/drawing/2014/main" val="1830342902"/>
                    </a:ext>
                  </a:extLst>
                </a:gridCol>
                <a:gridCol w="999222">
                  <a:extLst>
                    <a:ext uri="{9D8B030D-6E8A-4147-A177-3AD203B41FA5}">
                      <a16:colId xmlns:a16="http://schemas.microsoft.com/office/drawing/2014/main" val="221446554"/>
                    </a:ext>
                  </a:extLst>
                </a:gridCol>
                <a:gridCol w="1427461">
                  <a:extLst>
                    <a:ext uri="{9D8B030D-6E8A-4147-A177-3AD203B41FA5}">
                      <a16:colId xmlns:a16="http://schemas.microsoft.com/office/drawing/2014/main" val="2644851127"/>
                    </a:ext>
                  </a:extLst>
                </a:gridCol>
                <a:gridCol w="1141968">
                  <a:extLst>
                    <a:ext uri="{9D8B030D-6E8A-4147-A177-3AD203B41FA5}">
                      <a16:colId xmlns:a16="http://schemas.microsoft.com/office/drawing/2014/main" val="3586686355"/>
                    </a:ext>
                  </a:extLst>
                </a:gridCol>
                <a:gridCol w="941907">
                  <a:extLst>
                    <a:ext uri="{9D8B030D-6E8A-4147-A177-3AD203B41FA5}">
                      <a16:colId xmlns:a16="http://schemas.microsoft.com/office/drawing/2014/main" val="1282797995"/>
                    </a:ext>
                  </a:extLst>
                </a:gridCol>
              </a:tblGrid>
              <a:tr h="5976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1663433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004F15D0-B3A6-4D55-8DAD-676F3FBE40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7568788"/>
              </p:ext>
            </p:extLst>
          </p:nvPr>
        </p:nvGraphicFramePr>
        <p:xfrm>
          <a:off x="1907311" y="2611401"/>
          <a:ext cx="5329378" cy="5972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10977">
                  <a:extLst>
                    <a:ext uri="{9D8B030D-6E8A-4147-A177-3AD203B41FA5}">
                      <a16:colId xmlns:a16="http://schemas.microsoft.com/office/drawing/2014/main" val="1830342902"/>
                    </a:ext>
                  </a:extLst>
                </a:gridCol>
                <a:gridCol w="853923">
                  <a:extLst>
                    <a:ext uri="{9D8B030D-6E8A-4147-A177-3AD203B41FA5}">
                      <a16:colId xmlns:a16="http://schemas.microsoft.com/office/drawing/2014/main" val="221446554"/>
                    </a:ext>
                  </a:extLst>
                </a:gridCol>
                <a:gridCol w="477413">
                  <a:extLst>
                    <a:ext uri="{9D8B030D-6E8A-4147-A177-3AD203B41FA5}">
                      <a16:colId xmlns:a16="http://schemas.microsoft.com/office/drawing/2014/main" val="2644851127"/>
                    </a:ext>
                  </a:extLst>
                </a:gridCol>
                <a:gridCol w="477413">
                  <a:extLst>
                    <a:ext uri="{9D8B030D-6E8A-4147-A177-3AD203B41FA5}">
                      <a16:colId xmlns:a16="http://schemas.microsoft.com/office/drawing/2014/main" val="1801522213"/>
                    </a:ext>
                  </a:extLst>
                </a:gridCol>
                <a:gridCol w="477413">
                  <a:extLst>
                    <a:ext uri="{9D8B030D-6E8A-4147-A177-3AD203B41FA5}">
                      <a16:colId xmlns:a16="http://schemas.microsoft.com/office/drawing/2014/main" val="2581147858"/>
                    </a:ext>
                  </a:extLst>
                </a:gridCol>
                <a:gridCol w="477413">
                  <a:extLst>
                    <a:ext uri="{9D8B030D-6E8A-4147-A177-3AD203B41FA5}">
                      <a16:colId xmlns:a16="http://schemas.microsoft.com/office/drawing/2014/main" val="617403135"/>
                    </a:ext>
                  </a:extLst>
                </a:gridCol>
                <a:gridCol w="477413">
                  <a:extLst>
                    <a:ext uri="{9D8B030D-6E8A-4147-A177-3AD203B41FA5}">
                      <a16:colId xmlns:a16="http://schemas.microsoft.com/office/drawing/2014/main" val="1304283075"/>
                    </a:ext>
                  </a:extLst>
                </a:gridCol>
                <a:gridCol w="477413">
                  <a:extLst>
                    <a:ext uri="{9D8B030D-6E8A-4147-A177-3AD203B41FA5}">
                      <a16:colId xmlns:a16="http://schemas.microsoft.com/office/drawing/2014/main" val="3586686355"/>
                    </a:ext>
                  </a:extLst>
                </a:gridCol>
              </a:tblGrid>
              <a:tr h="59724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1663433"/>
                  </a:ext>
                </a:extLst>
              </a:tr>
            </a:tbl>
          </a:graphicData>
        </a:graphic>
      </p:graphicFrame>
      <p:sp>
        <p:nvSpPr>
          <p:cNvPr id="12" name="TextBox 8">
            <a:extLst>
              <a:ext uri="{FF2B5EF4-FFF2-40B4-BE49-F238E27FC236}">
                <a16:creationId xmlns:a16="http://schemas.microsoft.com/office/drawing/2014/main" id="{F15B63C8-DA9A-4C59-82E1-EE1B03F16E5E}"/>
              </a:ext>
            </a:extLst>
          </p:cNvPr>
          <p:cNvSpPr txBox="1"/>
          <p:nvPr/>
        </p:nvSpPr>
        <p:spPr>
          <a:xfrm>
            <a:off x="0" y="6688627"/>
            <a:ext cx="1259151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sz="500" b="1" dirty="0">
                <a:latin typeface="Century Gothic" panose="020B0502020202020204" pitchFamily="34" charset="0"/>
                <a:cs typeface="Arial" panose="020B0604020202020204" pitchFamily="34" charset="0"/>
              </a:rPr>
              <a:t>© Classroom Secrets Limited 2019</a:t>
            </a:r>
          </a:p>
        </p:txBody>
      </p:sp>
      <p:pic>
        <p:nvPicPr>
          <p:cNvPr id="13" name="Picture 12" descr="A close up of a sign&#10;&#10;Description generated with high confidence">
            <a:extLst>
              <a:ext uri="{FF2B5EF4-FFF2-40B4-BE49-F238E27FC236}">
                <a16:creationId xmlns:a16="http://schemas.microsoft.com/office/drawing/2014/main" id="{F761C800-9642-4C19-BF1C-DAAE33815C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740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2" name="TextBox 8">
            <a:extLst>
              <a:ext uri="{FF2B5EF4-FFF2-40B4-BE49-F238E27FC236}">
                <a16:creationId xmlns:a16="http://schemas.microsoft.com/office/drawing/2014/main" id="{F15B63C8-DA9A-4C59-82E1-EE1B03F16E5E}"/>
              </a:ext>
            </a:extLst>
          </p:cNvPr>
          <p:cNvSpPr txBox="1"/>
          <p:nvPr/>
        </p:nvSpPr>
        <p:spPr>
          <a:xfrm>
            <a:off x="0" y="6688627"/>
            <a:ext cx="1259151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sz="500" b="1" dirty="0">
                <a:latin typeface="Century Gothic" panose="020B0502020202020204" pitchFamily="34" charset="0"/>
                <a:cs typeface="Arial" panose="020B0604020202020204" pitchFamily="34" charset="0"/>
              </a:rPr>
              <a:t>© Classroom Secrets Limited 2019</a:t>
            </a:r>
          </a:p>
        </p:txBody>
      </p:sp>
      <p:pic>
        <p:nvPicPr>
          <p:cNvPr id="13" name="Picture 12" descr="A close up of a sign&#10;&#10;Description generated with high confidence">
            <a:extLst>
              <a:ext uri="{FF2B5EF4-FFF2-40B4-BE49-F238E27FC236}">
                <a16:creationId xmlns:a16="http://schemas.microsoft.com/office/drawing/2014/main" id="{F761C800-9642-4C19-BF1C-DAAE33815C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67A9613-59F6-4491-8090-7723130EC9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38743"/>
            <a:ext cx="8913124" cy="6322100"/>
          </a:xfrm>
          <a:prstGeom prst="rect">
            <a:avLst/>
          </a:prstGeom>
        </p:spPr>
      </p:pic>
      <p:sp>
        <p:nvSpPr>
          <p:cNvPr id="11" name="Speech Bubble: Rectangle with Corners Rounded 10">
            <a:extLst>
              <a:ext uri="{FF2B5EF4-FFF2-40B4-BE49-F238E27FC236}">
                <a16:creationId xmlns:a16="http://schemas.microsoft.com/office/drawing/2014/main" id="{BF2F8535-7D39-465B-8378-D30E1C74DFC1}"/>
              </a:ext>
            </a:extLst>
          </p:cNvPr>
          <p:cNvSpPr/>
          <p:nvPr/>
        </p:nvSpPr>
        <p:spPr>
          <a:xfrm>
            <a:off x="3725979" y="1454111"/>
            <a:ext cx="3703782" cy="2055235"/>
          </a:xfrm>
          <a:prstGeom prst="wedgeRoundRectCallout">
            <a:avLst>
              <a:gd name="adj1" fmla="val -67122"/>
              <a:gd name="adj2" fmla="val 7657"/>
              <a:gd name="adj3" fmla="val 16667"/>
            </a:avLst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If I eat one twelfth of the pizza, I will have more than if I eat four sixths of the pizza, because 12 is more than 6.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8FCA87D-C483-4408-B570-97F9945F526B}"/>
              </a:ext>
            </a:extLst>
          </p:cNvPr>
          <p:cNvSpPr/>
          <p:nvPr/>
        </p:nvSpPr>
        <p:spPr>
          <a:xfrm>
            <a:off x="278618" y="283232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Marla is sharing a pizza with her friends. She says,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Marla correct? Explain your answer. 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You could draw a picture to help you. 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800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  <a:p>
            <a:endParaRPr lang="en-GB" sz="2800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  <a:p>
            <a:pPr lvl="0"/>
            <a:endParaRPr lang="en-GB" sz="2800" dirty="0">
              <a:solidFill>
                <a:srgbClr val="E7E6E6">
                  <a:lumMod val="25000"/>
                </a:srgbClr>
              </a:solidFill>
              <a:latin typeface="SassoonCRInfantMedium" panose="020006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6255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2" name="TextBox 8">
            <a:extLst>
              <a:ext uri="{FF2B5EF4-FFF2-40B4-BE49-F238E27FC236}">
                <a16:creationId xmlns:a16="http://schemas.microsoft.com/office/drawing/2014/main" id="{F15B63C8-DA9A-4C59-82E1-EE1B03F16E5E}"/>
              </a:ext>
            </a:extLst>
          </p:cNvPr>
          <p:cNvSpPr txBox="1"/>
          <p:nvPr/>
        </p:nvSpPr>
        <p:spPr>
          <a:xfrm>
            <a:off x="0" y="6688627"/>
            <a:ext cx="1259151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sz="500" b="1" dirty="0">
                <a:latin typeface="Century Gothic" panose="020B0502020202020204" pitchFamily="34" charset="0"/>
                <a:cs typeface="Arial" panose="020B0604020202020204" pitchFamily="34" charset="0"/>
              </a:rPr>
              <a:t>© Classroom Secrets Limited 2019</a:t>
            </a:r>
          </a:p>
        </p:txBody>
      </p:sp>
      <p:pic>
        <p:nvPicPr>
          <p:cNvPr id="13" name="Picture 12" descr="A close up of a sign&#10;&#10;Description generated with high confidence">
            <a:extLst>
              <a:ext uri="{FF2B5EF4-FFF2-40B4-BE49-F238E27FC236}">
                <a16:creationId xmlns:a16="http://schemas.microsoft.com/office/drawing/2014/main" id="{F761C800-9642-4C19-BF1C-DAAE33815C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67A9613-59F6-4491-8090-7723130EC9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38743"/>
            <a:ext cx="8913124" cy="6322100"/>
          </a:xfrm>
          <a:prstGeom prst="rect">
            <a:avLst/>
          </a:prstGeom>
        </p:spPr>
      </p:pic>
      <p:sp>
        <p:nvSpPr>
          <p:cNvPr id="11" name="Speech Bubble: Rectangle with Corners Rounded 10">
            <a:extLst>
              <a:ext uri="{FF2B5EF4-FFF2-40B4-BE49-F238E27FC236}">
                <a16:creationId xmlns:a16="http://schemas.microsoft.com/office/drawing/2014/main" id="{BF2F8535-7D39-465B-8378-D30E1C74DFC1}"/>
              </a:ext>
            </a:extLst>
          </p:cNvPr>
          <p:cNvSpPr/>
          <p:nvPr/>
        </p:nvSpPr>
        <p:spPr>
          <a:xfrm>
            <a:off x="3725979" y="1454111"/>
            <a:ext cx="3703782" cy="2055235"/>
          </a:xfrm>
          <a:prstGeom prst="wedgeRoundRectCallout">
            <a:avLst>
              <a:gd name="adj1" fmla="val -67122"/>
              <a:gd name="adj2" fmla="val 7657"/>
              <a:gd name="adj3" fmla="val 16667"/>
            </a:avLst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If I eat one twelfth of the pizza, I will have more than if I eat four sixths of the pizza, because 12 is more than 6.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8FCA87D-C483-4408-B570-97F9945F526B}"/>
              </a:ext>
            </a:extLst>
          </p:cNvPr>
          <p:cNvSpPr/>
          <p:nvPr/>
        </p:nvSpPr>
        <p:spPr>
          <a:xfrm>
            <a:off x="278618" y="283232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Marla is sharing a pizza with her friends. She says,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Marla correct? Explain your answer. 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You could draw a picture to help you. 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Marla is incorrect because…</a:t>
            </a:r>
          </a:p>
          <a:p>
            <a:endParaRPr lang="en-GB" sz="2800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  <a:p>
            <a:endParaRPr lang="en-GB" sz="2800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  <a:p>
            <a:pPr lvl="0"/>
            <a:endParaRPr lang="en-GB" sz="2800" dirty="0">
              <a:solidFill>
                <a:srgbClr val="E7E6E6">
                  <a:lumMod val="25000"/>
                </a:srgbClr>
              </a:solidFill>
              <a:latin typeface="SassoonCRInfantMedium" panose="020006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0170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2" name="TextBox 8">
            <a:extLst>
              <a:ext uri="{FF2B5EF4-FFF2-40B4-BE49-F238E27FC236}">
                <a16:creationId xmlns:a16="http://schemas.microsoft.com/office/drawing/2014/main" id="{F15B63C8-DA9A-4C59-82E1-EE1B03F16E5E}"/>
              </a:ext>
            </a:extLst>
          </p:cNvPr>
          <p:cNvSpPr txBox="1"/>
          <p:nvPr/>
        </p:nvSpPr>
        <p:spPr>
          <a:xfrm>
            <a:off x="0" y="6688627"/>
            <a:ext cx="1259151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sz="500" b="1" dirty="0">
                <a:latin typeface="Century Gothic" panose="020B0502020202020204" pitchFamily="34" charset="0"/>
                <a:cs typeface="Arial" panose="020B0604020202020204" pitchFamily="34" charset="0"/>
              </a:rPr>
              <a:t>© Classroom Secrets Limited 2019</a:t>
            </a:r>
          </a:p>
        </p:txBody>
      </p:sp>
      <p:pic>
        <p:nvPicPr>
          <p:cNvPr id="13" name="Picture 12" descr="A close up of a sign&#10;&#10;Description generated with high confidence">
            <a:extLst>
              <a:ext uri="{FF2B5EF4-FFF2-40B4-BE49-F238E27FC236}">
                <a16:creationId xmlns:a16="http://schemas.microsoft.com/office/drawing/2014/main" id="{F761C800-9642-4C19-BF1C-DAAE33815C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67A9613-59F6-4491-8090-7723130EC9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38743"/>
            <a:ext cx="8913124" cy="6322100"/>
          </a:xfrm>
          <a:prstGeom prst="rect">
            <a:avLst/>
          </a:prstGeom>
        </p:spPr>
      </p:pic>
      <p:sp>
        <p:nvSpPr>
          <p:cNvPr id="11" name="Speech Bubble: Rectangle with Corners Rounded 10">
            <a:extLst>
              <a:ext uri="{FF2B5EF4-FFF2-40B4-BE49-F238E27FC236}">
                <a16:creationId xmlns:a16="http://schemas.microsoft.com/office/drawing/2014/main" id="{BF2F8535-7D39-465B-8378-D30E1C74DFC1}"/>
              </a:ext>
            </a:extLst>
          </p:cNvPr>
          <p:cNvSpPr/>
          <p:nvPr/>
        </p:nvSpPr>
        <p:spPr>
          <a:xfrm>
            <a:off x="3725979" y="1454111"/>
            <a:ext cx="3703782" cy="2055235"/>
          </a:xfrm>
          <a:prstGeom prst="wedgeRoundRectCallout">
            <a:avLst>
              <a:gd name="adj1" fmla="val -67122"/>
              <a:gd name="adj2" fmla="val 7657"/>
              <a:gd name="adj3" fmla="val 16667"/>
            </a:avLst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If I eat one twelfth of the pizza, I will have more than if I eat four sixths of the pizza, because 12 is more than 6.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8FCA87D-C483-4408-B570-97F9945F526B}"/>
              </a:ext>
            </a:extLst>
          </p:cNvPr>
          <p:cNvSpPr/>
          <p:nvPr/>
        </p:nvSpPr>
        <p:spPr>
          <a:xfrm>
            <a:off x="278618" y="283232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Marla is sharing a pizza with her friends. She says,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Marla correct? Explain your answer. 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You could draw a picture to help you. 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Marla is incorrect because four sixths is larger than one twelfth. Four sixths is the same as eight twelfths. </a:t>
            </a:r>
            <a:endParaRPr lang="en-GB" sz="2800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1DDB7B8E-85E9-4603-A1AF-CB8C57FC02D0}"/>
              </a:ext>
            </a:extLst>
          </p:cNvPr>
          <p:cNvGraphicFramePr/>
          <p:nvPr>
            <p:extLst/>
          </p:nvPr>
        </p:nvGraphicFramePr>
        <p:xfrm>
          <a:off x="5848696" y="4320540"/>
          <a:ext cx="2776506" cy="24399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2CB0AC18-6BB3-4357-8AAC-7085E8DF1298}"/>
              </a:ext>
            </a:extLst>
          </p:cNvPr>
          <p:cNvGraphicFramePr/>
          <p:nvPr>
            <p:extLst/>
          </p:nvPr>
        </p:nvGraphicFramePr>
        <p:xfrm>
          <a:off x="6935525" y="4320540"/>
          <a:ext cx="2776506" cy="24399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908487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Use the digit cards to find three possible answers. </a:t>
            </a:r>
          </a:p>
        </p:txBody>
      </p:sp>
      <p:sp>
        <p:nvSpPr>
          <p:cNvPr id="21" name="TextBox 8">
            <a:extLst>
              <a:ext uri="{FF2B5EF4-FFF2-40B4-BE49-F238E27FC236}">
                <a16:creationId xmlns:a16="http://schemas.microsoft.com/office/drawing/2014/main" id="{06C7EAAA-E4A0-4E90-8D46-6D90E7BCD722}"/>
              </a:ext>
            </a:extLst>
          </p:cNvPr>
          <p:cNvSpPr txBox="1"/>
          <p:nvPr/>
        </p:nvSpPr>
        <p:spPr>
          <a:xfrm>
            <a:off x="0" y="6688627"/>
            <a:ext cx="1259151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sz="500" b="1" dirty="0">
                <a:latin typeface="Century Gothic" panose="020B0502020202020204" pitchFamily="34" charset="0"/>
                <a:cs typeface="Arial" panose="020B0604020202020204" pitchFamily="34" charset="0"/>
              </a:rPr>
              <a:t>© Classroom Secrets Limited 2019</a:t>
            </a:r>
          </a:p>
        </p:txBody>
      </p:sp>
      <p:pic>
        <p:nvPicPr>
          <p:cNvPr id="22" name="Picture 21" descr="A close up of a sign&#10;&#10;Description generated with high confidence">
            <a:extLst>
              <a:ext uri="{FF2B5EF4-FFF2-40B4-BE49-F238E27FC236}">
                <a16:creationId xmlns:a16="http://schemas.microsoft.com/office/drawing/2014/main" id="{1402CD48-F093-4769-AB0D-E691C7FE13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grpSp>
        <p:nvGrpSpPr>
          <p:cNvPr id="23" name="Group 22">
            <a:extLst>
              <a:ext uri="{FF2B5EF4-FFF2-40B4-BE49-F238E27FC236}">
                <a16:creationId xmlns:a16="http://schemas.microsoft.com/office/drawing/2014/main" id="{A9D031E7-0348-4E90-95A2-F082E6122F4F}"/>
              </a:ext>
            </a:extLst>
          </p:cNvPr>
          <p:cNvGrpSpPr/>
          <p:nvPr/>
        </p:nvGrpSpPr>
        <p:grpSpPr>
          <a:xfrm>
            <a:off x="1137912" y="1532281"/>
            <a:ext cx="6868176" cy="783193"/>
            <a:chOff x="1380873" y="1742348"/>
            <a:chExt cx="6868176" cy="783193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C5B0CD89-A379-4F9C-B931-B8B43CC66CE2}"/>
                </a:ext>
              </a:extLst>
            </p:cNvPr>
            <p:cNvSpPr txBox="1"/>
            <p:nvPr/>
          </p:nvSpPr>
          <p:spPr>
            <a:xfrm>
              <a:off x="1380873" y="1742348"/>
              <a:ext cx="1080000" cy="783193"/>
            </a:xfrm>
            <a:prstGeom prst="flowChartAlternateProcess">
              <a:avLst/>
            </a:prstGeom>
            <a:ln w="28575">
              <a:solidFill>
                <a:srgbClr val="0070C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n-GB" sz="4000" b="1" dirty="0">
                  <a:latin typeface="Century Gothic" panose="020B0502020202020204" pitchFamily="34" charset="0"/>
                </a:rPr>
                <a:t>1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4FD48662-E7BB-44B8-A71D-2C3C86D1BB90}"/>
                </a:ext>
              </a:extLst>
            </p:cNvPr>
            <p:cNvSpPr txBox="1"/>
            <p:nvPr/>
          </p:nvSpPr>
          <p:spPr>
            <a:xfrm>
              <a:off x="2827917" y="1742348"/>
              <a:ext cx="1080000" cy="783193"/>
            </a:xfrm>
            <a:prstGeom prst="flowChartAlternateProcess">
              <a:avLst/>
            </a:prstGeom>
            <a:ln w="28575">
              <a:solidFill>
                <a:srgbClr val="0070C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n-GB" sz="4000" b="1" dirty="0">
                  <a:latin typeface="Century Gothic" panose="020B0502020202020204" pitchFamily="34" charset="0"/>
                </a:rPr>
                <a:t>1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E804A06A-25BF-4D9B-B2AF-73F774AEAD5A}"/>
                </a:ext>
              </a:extLst>
            </p:cNvPr>
            <p:cNvSpPr txBox="1"/>
            <p:nvPr/>
          </p:nvSpPr>
          <p:spPr>
            <a:xfrm>
              <a:off x="4274961" y="1742348"/>
              <a:ext cx="1080000" cy="783193"/>
            </a:xfrm>
            <a:prstGeom prst="flowChartAlternateProcess">
              <a:avLst/>
            </a:prstGeom>
            <a:ln w="28575">
              <a:solidFill>
                <a:srgbClr val="0070C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n-GB" sz="4000" b="1" dirty="0">
                  <a:latin typeface="Century Gothic" panose="020B0502020202020204" pitchFamily="34" charset="0"/>
                </a:rPr>
                <a:t>2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3F3E1722-E606-42DB-933F-129B2278A6D9}"/>
                </a:ext>
              </a:extLst>
            </p:cNvPr>
            <p:cNvSpPr txBox="1"/>
            <p:nvPr/>
          </p:nvSpPr>
          <p:spPr>
            <a:xfrm>
              <a:off x="5722005" y="1742348"/>
              <a:ext cx="1080000" cy="783193"/>
            </a:xfrm>
            <a:prstGeom prst="flowChartAlternateProcess">
              <a:avLst/>
            </a:prstGeom>
            <a:ln w="28575">
              <a:solidFill>
                <a:srgbClr val="0070C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n-GB" sz="4000" b="1" dirty="0">
                  <a:latin typeface="Century Gothic" panose="020B0502020202020204" pitchFamily="34" charset="0"/>
                </a:rPr>
                <a:t>3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DD7C237D-5F5D-4E6B-AB95-1BE944C44482}"/>
                </a:ext>
              </a:extLst>
            </p:cNvPr>
            <p:cNvSpPr txBox="1"/>
            <p:nvPr/>
          </p:nvSpPr>
          <p:spPr>
            <a:xfrm>
              <a:off x="7169049" y="1742348"/>
              <a:ext cx="1080000" cy="783193"/>
            </a:xfrm>
            <a:prstGeom prst="flowChartAlternateProcess">
              <a:avLst/>
            </a:prstGeom>
            <a:ln w="28575">
              <a:solidFill>
                <a:srgbClr val="0070C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n-GB" sz="4000" b="1" dirty="0">
                  <a:latin typeface="Century Gothic" panose="020B0502020202020204" pitchFamily="34" charset="0"/>
                </a:rPr>
                <a:t>5</a:t>
              </a:r>
            </a:p>
          </p:txBody>
        </p:sp>
      </p:grpSp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999BC579-930A-41FB-8581-0691A5AD6F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252"/>
              </p:ext>
            </p:extLst>
          </p:nvPr>
        </p:nvGraphicFramePr>
        <p:xfrm>
          <a:off x="3040319" y="2653358"/>
          <a:ext cx="2856122" cy="1706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8061">
                  <a:extLst>
                    <a:ext uri="{9D8B030D-6E8A-4147-A177-3AD203B41FA5}">
                      <a16:colId xmlns:a16="http://schemas.microsoft.com/office/drawing/2014/main" val="2368943874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380375170"/>
                    </a:ext>
                  </a:extLst>
                </a:gridCol>
                <a:gridCol w="708061">
                  <a:extLst>
                    <a:ext uri="{9D8B030D-6E8A-4147-A177-3AD203B41FA5}">
                      <a16:colId xmlns:a16="http://schemas.microsoft.com/office/drawing/2014/main" val="3215326345"/>
                    </a:ext>
                  </a:extLst>
                </a:gridCol>
              </a:tblGrid>
              <a:tr h="475663">
                <a:tc>
                  <a:txBody>
                    <a:bodyPr/>
                    <a:lstStyle/>
                    <a:p>
                      <a:pPr algn="ctr"/>
                      <a:r>
                        <a:rPr lang="en-GB" sz="5000" b="1" dirty="0"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5000" b="1" dirty="0">
                          <a:latin typeface="Century Gothic" panose="020B0502020202020204" pitchFamily="34" charset="0"/>
                        </a:rPr>
                        <a:t>&lt;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0" b="1" dirty="0">
                          <a:latin typeface="Century Gothic" panose="020B0502020202020204" pitchFamily="34" charset="0"/>
                        </a:rPr>
                        <a:t>B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58810959"/>
                  </a:ext>
                </a:extLst>
              </a:tr>
              <a:tr h="475663">
                <a:tc>
                  <a:txBody>
                    <a:bodyPr/>
                    <a:lstStyle/>
                    <a:p>
                      <a:pPr algn="ctr"/>
                      <a:r>
                        <a:rPr lang="en-GB" sz="50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0" b="1" dirty="0"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804137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1900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Use the digit cards to find three possible answers. </a:t>
            </a:r>
          </a:p>
          <a:p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5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Some possible answers include:</a:t>
            </a:r>
          </a:p>
          <a:p>
            <a:endParaRPr lang="en-GB" sz="2800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9438754-B6AE-4F93-9BD1-F5B5AAD6F0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0024565"/>
              </p:ext>
            </p:extLst>
          </p:nvPr>
        </p:nvGraphicFramePr>
        <p:xfrm>
          <a:off x="610548" y="5094787"/>
          <a:ext cx="7922905" cy="907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583464441"/>
                    </a:ext>
                  </a:extLst>
                </a:gridCol>
                <a:gridCol w="432581">
                  <a:extLst>
                    <a:ext uri="{9D8B030D-6E8A-4147-A177-3AD203B41FA5}">
                      <a16:colId xmlns:a16="http://schemas.microsoft.com/office/drawing/2014/main" val="173999331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531419154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121106231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755335"/>
                    </a:ext>
                  </a:extLst>
                </a:gridCol>
                <a:gridCol w="432581">
                  <a:extLst>
                    <a:ext uri="{9D8B030D-6E8A-4147-A177-3AD203B41FA5}">
                      <a16:colId xmlns:a16="http://schemas.microsoft.com/office/drawing/2014/main" val="414942368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869226868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137530795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2112895"/>
                    </a:ext>
                  </a:extLst>
                </a:gridCol>
                <a:gridCol w="432581">
                  <a:extLst>
                    <a:ext uri="{9D8B030D-6E8A-4147-A177-3AD203B41FA5}">
                      <a16:colId xmlns:a16="http://schemas.microsoft.com/office/drawing/2014/main" val="395651169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317744872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7397378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074074937"/>
                    </a:ext>
                  </a:extLst>
                </a:gridCol>
                <a:gridCol w="432581">
                  <a:extLst>
                    <a:ext uri="{9D8B030D-6E8A-4147-A177-3AD203B41FA5}">
                      <a16:colId xmlns:a16="http://schemas.microsoft.com/office/drawing/2014/main" val="56210730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83465103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11628862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208042698"/>
                    </a:ext>
                  </a:extLst>
                </a:gridCol>
                <a:gridCol w="432581">
                  <a:extLst>
                    <a:ext uri="{9D8B030D-6E8A-4147-A177-3AD203B41FA5}">
                      <a16:colId xmlns:a16="http://schemas.microsoft.com/office/drawing/2014/main" val="118901937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25975006"/>
                    </a:ext>
                  </a:extLst>
                </a:gridCol>
              </a:tblGrid>
              <a:tr h="453995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&lt;</a:t>
                      </a: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 ,</a:t>
                      </a: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&lt;</a:t>
                      </a: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 ,</a:t>
                      </a: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&lt;</a:t>
                      </a: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  ,</a:t>
                      </a: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&lt;</a:t>
                      </a: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 ,</a:t>
                      </a: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&lt;</a:t>
                      </a: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1766831"/>
                  </a:ext>
                </a:extLst>
              </a:tr>
              <a:tr h="453995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rgbClr val="FF0000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rgbClr val="FF0000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rgbClr val="FF0000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rgbClr val="FF0000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rgbClr val="FF0000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rgbClr val="FF0000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rgbClr val="FF0000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rgbClr val="FF0000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rgbClr val="FF0000"/>
                        </a:solidFill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5529694"/>
                  </a:ext>
                </a:extLst>
              </a:tr>
            </a:tbl>
          </a:graphicData>
        </a:graphic>
      </p:graphicFrame>
      <p:sp>
        <p:nvSpPr>
          <p:cNvPr id="20" name="TextBox 8">
            <a:extLst>
              <a:ext uri="{FF2B5EF4-FFF2-40B4-BE49-F238E27FC236}">
                <a16:creationId xmlns:a16="http://schemas.microsoft.com/office/drawing/2014/main" id="{E06ECFF7-D581-4571-92A8-85D8A6C5AE7F}"/>
              </a:ext>
            </a:extLst>
          </p:cNvPr>
          <p:cNvSpPr txBox="1"/>
          <p:nvPr/>
        </p:nvSpPr>
        <p:spPr>
          <a:xfrm>
            <a:off x="0" y="6688627"/>
            <a:ext cx="1259151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sz="500" b="1" dirty="0">
                <a:latin typeface="Century Gothic" panose="020B0502020202020204" pitchFamily="34" charset="0"/>
                <a:cs typeface="Arial" panose="020B0604020202020204" pitchFamily="34" charset="0"/>
              </a:rPr>
              <a:t>© Classroom Secrets Limited 2019</a:t>
            </a:r>
          </a:p>
        </p:txBody>
      </p:sp>
      <p:pic>
        <p:nvPicPr>
          <p:cNvPr id="21" name="Picture 20" descr="A close up of a sign&#10;&#10;Description generated with high confidence">
            <a:extLst>
              <a:ext uri="{FF2B5EF4-FFF2-40B4-BE49-F238E27FC236}">
                <a16:creationId xmlns:a16="http://schemas.microsoft.com/office/drawing/2014/main" id="{8F454547-4A1A-4799-A61D-E447DAC413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447E8D81-B312-4BA5-B837-BC473641A720}"/>
              </a:ext>
            </a:extLst>
          </p:cNvPr>
          <p:cNvGrpSpPr/>
          <p:nvPr/>
        </p:nvGrpSpPr>
        <p:grpSpPr>
          <a:xfrm>
            <a:off x="1137912" y="1532281"/>
            <a:ext cx="6868176" cy="783193"/>
            <a:chOff x="1380873" y="1742348"/>
            <a:chExt cx="6868176" cy="783193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DC2DC86-79D9-4AB2-9E55-7531064BCE3F}"/>
                </a:ext>
              </a:extLst>
            </p:cNvPr>
            <p:cNvSpPr txBox="1"/>
            <p:nvPr/>
          </p:nvSpPr>
          <p:spPr>
            <a:xfrm>
              <a:off x="1380873" y="1742348"/>
              <a:ext cx="1080000" cy="783193"/>
            </a:xfrm>
            <a:prstGeom prst="flowChartAlternateProcess">
              <a:avLst/>
            </a:prstGeom>
            <a:ln w="28575">
              <a:solidFill>
                <a:srgbClr val="0070C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n-GB" sz="4000" b="1" dirty="0">
                  <a:latin typeface="Century Gothic" panose="020B0502020202020204" pitchFamily="34" charset="0"/>
                </a:rPr>
                <a:t>1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AF62241-78CA-4121-ABD0-BF2E2C32F4B7}"/>
                </a:ext>
              </a:extLst>
            </p:cNvPr>
            <p:cNvSpPr txBox="1"/>
            <p:nvPr/>
          </p:nvSpPr>
          <p:spPr>
            <a:xfrm>
              <a:off x="2827917" y="1742348"/>
              <a:ext cx="1080000" cy="783193"/>
            </a:xfrm>
            <a:prstGeom prst="flowChartAlternateProcess">
              <a:avLst/>
            </a:prstGeom>
            <a:ln w="28575">
              <a:solidFill>
                <a:srgbClr val="0070C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n-GB" sz="4000" b="1" dirty="0">
                  <a:latin typeface="Century Gothic" panose="020B0502020202020204" pitchFamily="34" charset="0"/>
                </a:rPr>
                <a:t>1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81319590-ECBE-4B16-8A46-869F01DEBA05}"/>
                </a:ext>
              </a:extLst>
            </p:cNvPr>
            <p:cNvSpPr txBox="1"/>
            <p:nvPr/>
          </p:nvSpPr>
          <p:spPr>
            <a:xfrm>
              <a:off x="4274961" y="1742348"/>
              <a:ext cx="1080000" cy="783193"/>
            </a:xfrm>
            <a:prstGeom prst="flowChartAlternateProcess">
              <a:avLst/>
            </a:prstGeom>
            <a:ln w="28575">
              <a:solidFill>
                <a:srgbClr val="0070C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n-GB" sz="4000" b="1" dirty="0">
                  <a:latin typeface="Century Gothic" panose="020B0502020202020204" pitchFamily="34" charset="0"/>
                </a:rPr>
                <a:t>2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C10CAC9E-BD1B-41F2-A471-CD9424A19107}"/>
                </a:ext>
              </a:extLst>
            </p:cNvPr>
            <p:cNvSpPr txBox="1"/>
            <p:nvPr/>
          </p:nvSpPr>
          <p:spPr>
            <a:xfrm>
              <a:off x="5722005" y="1742348"/>
              <a:ext cx="1080000" cy="783193"/>
            </a:xfrm>
            <a:prstGeom prst="flowChartAlternateProcess">
              <a:avLst/>
            </a:prstGeom>
            <a:ln w="28575">
              <a:solidFill>
                <a:srgbClr val="0070C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n-GB" sz="4000" b="1" dirty="0">
                  <a:latin typeface="Century Gothic" panose="020B0502020202020204" pitchFamily="34" charset="0"/>
                </a:rPr>
                <a:t>3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EA532B66-B0B6-43D6-ACA8-3CB45BEC360C}"/>
                </a:ext>
              </a:extLst>
            </p:cNvPr>
            <p:cNvSpPr txBox="1"/>
            <p:nvPr/>
          </p:nvSpPr>
          <p:spPr>
            <a:xfrm>
              <a:off x="7169049" y="1742348"/>
              <a:ext cx="1080000" cy="783193"/>
            </a:xfrm>
            <a:prstGeom prst="flowChartAlternateProcess">
              <a:avLst/>
            </a:prstGeom>
            <a:ln w="28575">
              <a:solidFill>
                <a:srgbClr val="0070C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n-GB" sz="4000" b="1" dirty="0">
                  <a:latin typeface="Century Gothic" panose="020B0502020202020204" pitchFamily="34" charset="0"/>
                </a:rPr>
                <a:t>5</a:t>
              </a:r>
            </a:p>
          </p:txBody>
        </p:sp>
      </p:grpSp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3A17F740-EE24-47B6-B3EB-FCA602240F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16134"/>
              </p:ext>
            </p:extLst>
          </p:nvPr>
        </p:nvGraphicFramePr>
        <p:xfrm>
          <a:off x="3040319" y="2653358"/>
          <a:ext cx="2856122" cy="1706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8061">
                  <a:extLst>
                    <a:ext uri="{9D8B030D-6E8A-4147-A177-3AD203B41FA5}">
                      <a16:colId xmlns:a16="http://schemas.microsoft.com/office/drawing/2014/main" val="2368943874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380375170"/>
                    </a:ext>
                  </a:extLst>
                </a:gridCol>
                <a:gridCol w="708061">
                  <a:extLst>
                    <a:ext uri="{9D8B030D-6E8A-4147-A177-3AD203B41FA5}">
                      <a16:colId xmlns:a16="http://schemas.microsoft.com/office/drawing/2014/main" val="3215326345"/>
                    </a:ext>
                  </a:extLst>
                </a:gridCol>
              </a:tblGrid>
              <a:tr h="475663">
                <a:tc>
                  <a:txBody>
                    <a:bodyPr/>
                    <a:lstStyle/>
                    <a:p>
                      <a:pPr algn="ctr"/>
                      <a:r>
                        <a:rPr lang="en-GB" sz="5000" b="1" dirty="0"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5000" b="1" dirty="0">
                          <a:latin typeface="Century Gothic" panose="020B0502020202020204" pitchFamily="34" charset="0"/>
                        </a:rPr>
                        <a:t>&lt;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0" b="1" dirty="0">
                          <a:latin typeface="Century Gothic" panose="020B0502020202020204" pitchFamily="34" charset="0"/>
                        </a:rPr>
                        <a:t>B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58810959"/>
                  </a:ext>
                </a:extLst>
              </a:tr>
              <a:tr h="475663">
                <a:tc>
                  <a:txBody>
                    <a:bodyPr/>
                    <a:lstStyle/>
                    <a:p>
                      <a:pPr algn="ctr"/>
                      <a:r>
                        <a:rPr lang="en-GB" sz="50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0" b="1" dirty="0"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804137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31848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FAF844F8D8A5418E98F34D21016ED8" ma:contentTypeVersion="19" ma:contentTypeDescription="Create a new document." ma:contentTypeScope="" ma:versionID="3d29b775ef167967bd9c847bebe9d0ad">
  <xsd:schema xmlns:xsd="http://www.w3.org/2001/XMLSchema" xmlns:xs="http://www.w3.org/2001/XMLSchema" xmlns:p="http://schemas.microsoft.com/office/2006/metadata/properties" xmlns:ns1="http://schemas.microsoft.com/sharepoint/v3" xmlns:ns2="86144f90-c7b6-48d0-aae5-f5e9e48cc3df" xmlns:ns3="0f0ae0ff-29c4-4766-b250-c1a9bee8d430" targetNamespace="http://schemas.microsoft.com/office/2006/metadata/properties" ma:root="true" ma:fieldsID="ae44e3ff1b865bfb29d0dffb97d6c4e1" ns1:_="" ns2:_="" ns3:_="">
    <xsd:import namespace="http://schemas.microsoft.com/sharepoint/v3"/>
    <xsd:import namespace="86144f90-c7b6-48d0-aae5-f5e9e48cc3df"/>
    <xsd:import namespace="0f0ae0ff-29c4-4766-b250-c1a9bee8d43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2:TaxKeywordTaxHTField" minOccurs="0"/>
                <xsd:element ref="ns2:TaxCatchAll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  <xsd:element name="TaxKeywordTaxHTField" ma:index="13" nillable="true" ma:taxonomy="true" ma:internalName="TaxKeywordTaxHTField" ma:taxonomyFieldName="TaxKeyword" ma:displayName="Enterprise Keywords" ma:fieldId="{23f27201-bee3-471e-b2e7-b64fd8b7ca38}" ma:taxonomyMulti="true" ma:sspId="00000000-0000-0000-0000-000000000000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4" nillable="true" ma:displayName="Taxonomy Catch All Column" ma:description="" ma:hidden="true" ma:list="{22ec0cf8-456d-4606-8852-2ed8c6b517f4}" ma:internalName="TaxCatchAll" ma:showField="CatchAllData" ma:web="86144f90-c7b6-48d0-aae5-f5e9e48cc3d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0ae0ff-29c4-4766-b250-c1a9bee8d4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9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2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KeywordTaxHTField xmlns="86144f90-c7b6-48d0-aae5-f5e9e48cc3df">
      <Terms xmlns="http://schemas.microsoft.com/office/infopath/2007/PartnerControls"/>
    </TaxKeywordTaxHTField>
    <_ip_UnifiedCompliancePolicyProperties xmlns="http://schemas.microsoft.com/sharepoint/v3" xsi:nil="true"/>
    <TaxCatchAll xmlns="86144f90-c7b6-48d0-aae5-f5e9e48cc3df"/>
  </documentManagement>
</p:properties>
</file>

<file path=customXml/itemProps1.xml><?xml version="1.0" encoding="utf-8"?>
<ds:datastoreItem xmlns:ds="http://schemas.openxmlformats.org/officeDocument/2006/customXml" ds:itemID="{9F7311B2-C44A-40D5-A36F-F4A5D32B62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6144f90-c7b6-48d0-aae5-f5e9e48cc3df"/>
    <ds:schemaRef ds:uri="0f0ae0ff-29c4-4766-b250-c1a9bee8d4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F8F11D-A449-4684-B8E0-461263A2E192}">
  <ds:schemaRefs>
    <ds:schemaRef ds:uri="http://purl.org/dc/terms/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schemas.microsoft.com/sharepoint/v3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0f0ae0ff-29c4-4766-b250-c1a9bee8d430"/>
    <ds:schemaRef ds:uri="86144f90-c7b6-48d0-aae5-f5e9e48cc3df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1425</TotalTime>
  <Words>465</Words>
  <Application>Microsoft Office PowerPoint</Application>
  <PresentationFormat>On-screen Show (4:3)</PresentationFormat>
  <Paragraphs>173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SassoonCRInfantMedium</vt:lpstr>
      <vt:lpstr>Office Theme</vt:lpstr>
      <vt:lpstr>Maths Week 9 Lesson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Y3 Summer Block 1 PPT Compare Fractions</dc:title>
  <dc:creator>Ashleigh Sobol</dc:creator>
  <cp:lastModifiedBy>Hannah Joiner</cp:lastModifiedBy>
  <cp:revision>68</cp:revision>
  <dcterms:created xsi:type="dcterms:W3CDTF">2018-03-17T10:08:43Z</dcterms:created>
  <dcterms:modified xsi:type="dcterms:W3CDTF">2020-06-17T09:39:36Z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0x01010060FAF844F8D8A5418E98F34D21016ED8</vt:lpwstr>
  </property>
  <property fmtid="{D5CDD505-2E9C-101B-9397-08002B2CF9AE}" pid="3" name="TaxKeyword">
    <vt:lpwstr/>
  </property>
</Properties>
</file>