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63" r:id="rId5"/>
    <p:sldId id="264" r:id="rId6"/>
    <p:sldId id="266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Measurement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17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Measurement Lesson #</a:t>
            </a:r>
            <a:r>
              <a:rPr lang="en-GB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</a:t>
            </a:r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Converting Mass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096731" y="201621"/>
            <a:ext cx="10883234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Mass refers to the weight of something. </a:t>
            </a:r>
          </a:p>
          <a:p>
            <a:endParaRPr lang="en-GB" dirty="0"/>
          </a:p>
          <a:p>
            <a:r>
              <a:rPr lang="en-GB" dirty="0"/>
              <a:t>You could measure something in grams (g) or kilograms (kg). </a:t>
            </a:r>
          </a:p>
          <a:p>
            <a:endParaRPr lang="en-GB" dirty="0"/>
          </a:p>
          <a:p>
            <a:r>
              <a:rPr lang="en-GB" dirty="0"/>
              <a:t>There are other measures of weight, such as </a:t>
            </a:r>
            <a:r>
              <a:rPr lang="en-GB" dirty="0" err="1"/>
              <a:t>miligrams</a:t>
            </a:r>
            <a:r>
              <a:rPr lang="en-GB" dirty="0"/>
              <a:t>, tonnes, but we are only going to focus on grams and kilograms for now. </a:t>
            </a:r>
          </a:p>
          <a:p>
            <a:endParaRPr lang="en-GB" dirty="0"/>
          </a:p>
          <a:p>
            <a:r>
              <a:rPr lang="en-GB" dirty="0"/>
              <a:t>There are 1000 grams for every 1 kilogram. That means these two amounts weigh the same.</a:t>
            </a:r>
          </a:p>
          <a:p>
            <a:endParaRPr lang="en-GB" dirty="0"/>
          </a:p>
          <a:p>
            <a:r>
              <a:rPr lang="en-GB" dirty="0"/>
              <a:t>1000 grams = 1 kg.</a:t>
            </a:r>
          </a:p>
          <a:p>
            <a:endParaRPr lang="en-GB" dirty="0"/>
          </a:p>
          <a:p>
            <a:r>
              <a:rPr lang="en-GB" dirty="0"/>
              <a:t>For example, if  a book weighs 1000 grams and another book weighs exactly 1 kilogram, they are the same weight.</a:t>
            </a:r>
          </a:p>
          <a:p>
            <a:endParaRPr lang="en-GB" dirty="0"/>
          </a:p>
          <a:p>
            <a:r>
              <a:rPr lang="en-GB" dirty="0"/>
              <a:t>An item that may weigh 1 gram (1g), could be a paperclip.</a:t>
            </a:r>
          </a:p>
          <a:p>
            <a:br>
              <a:rPr lang="en-GB" dirty="0"/>
            </a:br>
            <a:r>
              <a:rPr lang="en-GB" dirty="0"/>
              <a:t>An item that may weigh 1 kilogram, could be a large dictionary.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ABFF19-8EC9-4776-8BE8-79C69E47B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335" y="5096882"/>
            <a:ext cx="1838117" cy="15594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1C35BB-AFB7-4BB1-85A7-3844DD184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437" y="5141904"/>
            <a:ext cx="138112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04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267765" y="225287"/>
            <a:ext cx="10326866" cy="36933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Converting weight is when you change the weight to find out what it would be in a different measure.</a:t>
            </a:r>
          </a:p>
          <a:p>
            <a:br>
              <a:rPr lang="en-GB" dirty="0"/>
            </a:br>
            <a:r>
              <a:rPr lang="en-GB" dirty="0"/>
              <a:t>For example, changing something that is weighed in grams into kilograms. Or changing something that is</a:t>
            </a:r>
          </a:p>
          <a:p>
            <a:r>
              <a:rPr lang="en-GB" dirty="0"/>
              <a:t>weighed in kilograms into grams.</a:t>
            </a:r>
          </a:p>
          <a:p>
            <a:endParaRPr lang="en-GB" dirty="0"/>
          </a:p>
          <a:p>
            <a:r>
              <a:rPr lang="en-GB" dirty="0"/>
              <a:t>To convert from grams into kilograms we need to divide by 1000. </a:t>
            </a:r>
          </a:p>
          <a:p>
            <a:r>
              <a:rPr lang="en-GB" dirty="0"/>
              <a:t>This is because every 1000 grams is equal to 1 kilogram.</a:t>
            </a:r>
          </a:p>
          <a:p>
            <a:endParaRPr lang="en-GB" dirty="0"/>
          </a:p>
          <a:p>
            <a:r>
              <a:rPr lang="en-GB" dirty="0"/>
              <a:t>To convert from kilograms into grams we need to times by 1000. </a:t>
            </a:r>
          </a:p>
          <a:p>
            <a:r>
              <a:rPr lang="en-GB" dirty="0"/>
              <a:t>This is because every 1 kilogram is equal to 1000 grams.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E8442-150A-4F2D-AE02-D070E31960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91"/>
          <a:stretch/>
        </p:blipFill>
        <p:spPr>
          <a:xfrm>
            <a:off x="9033012" y="1320183"/>
            <a:ext cx="1608484" cy="210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49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267765" y="225287"/>
            <a:ext cx="10715369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b="1" dirty="0"/>
              <a:t>To convert from grams into kilograms we need to divide by 1000. </a:t>
            </a:r>
          </a:p>
          <a:p>
            <a:r>
              <a:rPr lang="en-GB" b="1" dirty="0"/>
              <a:t>This is because every 1000 grams is equal to 1 kilogram.</a:t>
            </a:r>
          </a:p>
          <a:p>
            <a:endParaRPr lang="en-GB" dirty="0"/>
          </a:p>
          <a:p>
            <a:r>
              <a:rPr lang="en-GB" dirty="0"/>
              <a:t>To convert from kilograms into grams we need to times by 1000. </a:t>
            </a:r>
          </a:p>
          <a:p>
            <a:r>
              <a:rPr lang="en-GB" dirty="0"/>
              <a:t>This is because every 1 kilogram is equal to 1000 grams.</a:t>
            </a:r>
          </a:p>
          <a:p>
            <a:endParaRPr lang="en-GB" dirty="0"/>
          </a:p>
          <a:p>
            <a:r>
              <a:rPr lang="en-GB" b="1" dirty="0"/>
              <a:t>To divide by 1000, we move each digit three places to the right on a place value</a:t>
            </a:r>
          </a:p>
          <a:p>
            <a:r>
              <a:rPr lang="en-GB" b="1" dirty="0"/>
              <a:t>grid, to make the number 1000 times smaller.</a:t>
            </a:r>
          </a:p>
          <a:p>
            <a:endParaRPr lang="en-GB" dirty="0"/>
          </a:p>
          <a:p>
            <a:r>
              <a:rPr lang="en-GB" dirty="0"/>
              <a:t>To multiply by 1000, we move each digit three places to the left on a place value</a:t>
            </a:r>
          </a:p>
          <a:p>
            <a:r>
              <a:rPr lang="en-GB" dirty="0"/>
              <a:t>grid, to make the number 1000 times larger.</a:t>
            </a:r>
          </a:p>
          <a:p>
            <a:br>
              <a:rPr lang="en-GB" dirty="0"/>
            </a:br>
            <a:r>
              <a:rPr lang="en-GB" dirty="0"/>
              <a:t>E.g. Convert 1425 grams into kilograms. </a:t>
            </a:r>
          </a:p>
          <a:p>
            <a:endParaRPr lang="en-GB" dirty="0"/>
          </a:p>
          <a:p>
            <a:r>
              <a:rPr lang="en-GB" dirty="0"/>
              <a:t>To convert grams into kilograms, I need to divide by 1000, so I must move the digits three places to the right.</a:t>
            </a:r>
          </a:p>
          <a:p>
            <a:endParaRPr lang="en-GB" dirty="0"/>
          </a:p>
          <a:p>
            <a:r>
              <a:rPr lang="en-GB" dirty="0"/>
              <a:t>1425 grams = 1.425 kilograms.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E8442-150A-4F2D-AE02-D070E31960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91"/>
          <a:stretch/>
        </p:blipFill>
        <p:spPr>
          <a:xfrm>
            <a:off x="9748630" y="1156037"/>
            <a:ext cx="1608484" cy="2108817"/>
          </a:xfrm>
          <a:prstGeom prst="rect">
            <a:avLst/>
          </a:prstGeom>
        </p:spPr>
      </p:pic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7E7A16FD-E74E-46B3-8C91-4A2B5A077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36193"/>
              </p:ext>
            </p:extLst>
          </p:nvPr>
        </p:nvGraphicFramePr>
        <p:xfrm>
          <a:off x="2424873" y="5145703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37C7A22-8FC9-4A39-AE88-A1D5B10DCB8E}"/>
              </a:ext>
            </a:extLst>
          </p:cNvPr>
          <p:cNvCxnSpPr>
            <a:cxnSpLocks/>
          </p:cNvCxnSpPr>
          <p:nvPr/>
        </p:nvCxnSpPr>
        <p:spPr>
          <a:xfrm>
            <a:off x="5817704" y="5701963"/>
            <a:ext cx="3154018" cy="2747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0216EB8-FD6A-4ED1-9C66-41C919AA6727}"/>
              </a:ext>
            </a:extLst>
          </p:cNvPr>
          <p:cNvCxnSpPr>
            <a:cxnSpLocks/>
          </p:cNvCxnSpPr>
          <p:nvPr/>
        </p:nvCxnSpPr>
        <p:spPr>
          <a:xfrm>
            <a:off x="5031270" y="5768223"/>
            <a:ext cx="3154018" cy="2747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F60E8FD-A556-4E3D-8B76-9126559E04C2}"/>
              </a:ext>
            </a:extLst>
          </p:cNvPr>
          <p:cNvCxnSpPr>
            <a:cxnSpLocks/>
          </p:cNvCxnSpPr>
          <p:nvPr/>
        </p:nvCxnSpPr>
        <p:spPr>
          <a:xfrm>
            <a:off x="3990975" y="5768222"/>
            <a:ext cx="3154018" cy="2747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C9AEB9-B0E4-43BE-B6C0-E6678DBD0802}"/>
              </a:ext>
            </a:extLst>
          </p:cNvPr>
          <p:cNvCxnSpPr>
            <a:cxnSpLocks/>
          </p:cNvCxnSpPr>
          <p:nvPr/>
        </p:nvCxnSpPr>
        <p:spPr>
          <a:xfrm>
            <a:off x="3061044" y="5846073"/>
            <a:ext cx="2279582" cy="2497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7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267765" y="225287"/>
            <a:ext cx="10896509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To convert from grams into kilograms we need to divide by 1000. </a:t>
            </a:r>
          </a:p>
          <a:p>
            <a:r>
              <a:rPr lang="en-GB" dirty="0"/>
              <a:t>This is because every 1000 grams is equal to 1 kilogram.</a:t>
            </a:r>
          </a:p>
          <a:p>
            <a:endParaRPr lang="en-GB" dirty="0"/>
          </a:p>
          <a:p>
            <a:r>
              <a:rPr lang="en-GB" b="1" dirty="0"/>
              <a:t>To convert from kilograms into grams we need to times by 1000. </a:t>
            </a:r>
          </a:p>
          <a:p>
            <a:r>
              <a:rPr lang="en-GB" b="1" dirty="0"/>
              <a:t>This is because every 1 kilogram is equal to 1000 grams.</a:t>
            </a:r>
          </a:p>
          <a:p>
            <a:endParaRPr lang="en-GB" dirty="0"/>
          </a:p>
          <a:p>
            <a:r>
              <a:rPr lang="en-GB" dirty="0"/>
              <a:t>To divide by 1000, we move each digit three places to the right on a place value</a:t>
            </a:r>
          </a:p>
          <a:p>
            <a:r>
              <a:rPr lang="en-GB" dirty="0"/>
              <a:t>grid, to make the number 1000 times smaller.</a:t>
            </a:r>
          </a:p>
          <a:p>
            <a:endParaRPr lang="en-GB" dirty="0"/>
          </a:p>
          <a:p>
            <a:r>
              <a:rPr lang="en-GB" b="1" dirty="0"/>
              <a:t>To multiply by 1000, we move each digit three places to the left on a place value</a:t>
            </a:r>
          </a:p>
          <a:p>
            <a:r>
              <a:rPr lang="en-GB" b="1" dirty="0"/>
              <a:t>grid, to make the number 1000 times larger.</a:t>
            </a:r>
          </a:p>
          <a:p>
            <a:br>
              <a:rPr lang="en-GB" dirty="0"/>
            </a:br>
            <a:r>
              <a:rPr lang="en-GB" dirty="0"/>
              <a:t>E.g. Convert 3 kilograms into grams. </a:t>
            </a:r>
          </a:p>
          <a:p>
            <a:endParaRPr lang="en-GB" dirty="0"/>
          </a:p>
          <a:p>
            <a:r>
              <a:rPr lang="en-GB" dirty="0"/>
              <a:t>To convert kilograms into grams, I need to multiply by 1000, so I must move the digits three places to the left.</a:t>
            </a:r>
          </a:p>
          <a:p>
            <a:endParaRPr lang="en-GB" dirty="0"/>
          </a:p>
          <a:p>
            <a:r>
              <a:rPr lang="en-GB" dirty="0"/>
              <a:t>3 kilograms = 3000 grams.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E8442-150A-4F2D-AE02-D070E31960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91"/>
          <a:stretch/>
        </p:blipFill>
        <p:spPr>
          <a:xfrm>
            <a:off x="9748630" y="1156037"/>
            <a:ext cx="1608484" cy="2108817"/>
          </a:xfrm>
          <a:prstGeom prst="rect">
            <a:avLst/>
          </a:prstGeom>
        </p:spPr>
      </p:pic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7E7A16FD-E74E-46B3-8C91-4A2B5A077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74103"/>
              </p:ext>
            </p:extLst>
          </p:nvPr>
        </p:nvGraphicFramePr>
        <p:xfrm>
          <a:off x="2424873" y="5145703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C9AEB9-B0E4-43BE-B6C0-E6678DBD0802}"/>
              </a:ext>
            </a:extLst>
          </p:cNvPr>
          <p:cNvCxnSpPr>
            <a:cxnSpLocks/>
          </p:cNvCxnSpPr>
          <p:nvPr/>
        </p:nvCxnSpPr>
        <p:spPr>
          <a:xfrm flipH="1">
            <a:off x="2848601" y="5701963"/>
            <a:ext cx="2518529" cy="3722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97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070204" y="56107"/>
            <a:ext cx="112941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Remember, you must include a decimal point if you have any digits in the tenths column or smaller. If you have</a:t>
            </a:r>
          </a:p>
          <a:p>
            <a:r>
              <a:rPr lang="en-GB" dirty="0"/>
              <a:t>no digits in the ones, tens or hundreds box you must think about whether you need to use a zero as a place holder.</a:t>
            </a:r>
          </a:p>
          <a:p>
            <a:r>
              <a:rPr lang="en-GB" dirty="0"/>
              <a:t>When moving digits to the right and left, remember they need to jump across the decimal point.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E8442-150A-4F2D-AE02-D070E31960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91"/>
          <a:stretch/>
        </p:blipFill>
        <p:spPr>
          <a:xfrm>
            <a:off x="9748630" y="1156037"/>
            <a:ext cx="1608484" cy="210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699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070203" y="56107"/>
            <a:ext cx="10724231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Can you convert the following from grams into kilograms?</a:t>
            </a:r>
          </a:p>
          <a:p>
            <a:endParaRPr lang="en-GB" dirty="0"/>
          </a:p>
          <a:p>
            <a:r>
              <a:rPr lang="en-GB" dirty="0"/>
              <a:t>7 grams</a:t>
            </a:r>
          </a:p>
          <a:p>
            <a:r>
              <a:rPr lang="en-GB" dirty="0"/>
              <a:t>82 grams</a:t>
            </a:r>
          </a:p>
          <a:p>
            <a:r>
              <a:rPr lang="en-GB" dirty="0"/>
              <a:t>390 grams</a:t>
            </a:r>
          </a:p>
          <a:p>
            <a:r>
              <a:rPr lang="en-GB" dirty="0"/>
              <a:t>4023 grams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E8442-150A-4F2D-AE02-D070E31960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91"/>
          <a:stretch/>
        </p:blipFill>
        <p:spPr>
          <a:xfrm>
            <a:off x="9748630" y="1156037"/>
            <a:ext cx="1608484" cy="2108817"/>
          </a:xfrm>
          <a:prstGeom prst="rect">
            <a:avLst/>
          </a:prstGeom>
        </p:spPr>
      </p:pic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FF8BBF39-2F2B-42B4-B841-C35C663BE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585183"/>
              </p:ext>
            </p:extLst>
          </p:nvPr>
        </p:nvGraphicFramePr>
        <p:xfrm>
          <a:off x="2186334" y="3018584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82ADE4B-396E-417E-AD4A-58B061B35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68210"/>
              </p:ext>
            </p:extLst>
          </p:nvPr>
        </p:nvGraphicFramePr>
        <p:xfrm>
          <a:off x="2186334" y="4018359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6BE645FB-239A-477A-AD65-388D3149B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558418"/>
              </p:ext>
            </p:extLst>
          </p:nvPr>
        </p:nvGraphicFramePr>
        <p:xfrm>
          <a:off x="2186333" y="5400113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786817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1019405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366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070203" y="56107"/>
            <a:ext cx="10604961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Can you convert the following from grams into kilograms?</a:t>
            </a:r>
          </a:p>
          <a:p>
            <a:endParaRPr lang="en-GB" dirty="0"/>
          </a:p>
          <a:p>
            <a:r>
              <a:rPr lang="en-GB" dirty="0"/>
              <a:t>7 kilograms</a:t>
            </a:r>
          </a:p>
          <a:p>
            <a:r>
              <a:rPr lang="en-GB" dirty="0"/>
              <a:t>0.9 kilograms</a:t>
            </a:r>
          </a:p>
          <a:p>
            <a:r>
              <a:rPr lang="en-GB" dirty="0"/>
              <a:t>0.82 kilograms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E8442-150A-4F2D-AE02-D070E31960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91"/>
          <a:stretch/>
        </p:blipFill>
        <p:spPr>
          <a:xfrm>
            <a:off x="9629360" y="130505"/>
            <a:ext cx="1608484" cy="2108817"/>
          </a:xfrm>
          <a:prstGeom prst="rect">
            <a:avLst/>
          </a:prstGeom>
        </p:spPr>
      </p:pic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FF8BBF39-2F2B-42B4-B841-C35C663BE4AD}"/>
              </a:ext>
            </a:extLst>
          </p:cNvPr>
          <p:cNvGraphicFramePr>
            <a:graphicFrameLocks noGrp="1"/>
          </p:cNvGraphicFramePr>
          <p:nvPr/>
        </p:nvGraphicFramePr>
        <p:xfrm>
          <a:off x="2186334" y="3018584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82ADE4B-396E-417E-AD4A-58B061B35D55}"/>
              </a:ext>
            </a:extLst>
          </p:cNvPr>
          <p:cNvGraphicFramePr>
            <a:graphicFrameLocks noGrp="1"/>
          </p:cNvGraphicFramePr>
          <p:nvPr/>
        </p:nvGraphicFramePr>
        <p:xfrm>
          <a:off x="2186334" y="4018359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6BE645FB-239A-477A-AD65-388D3149B850}"/>
              </a:ext>
            </a:extLst>
          </p:cNvPr>
          <p:cNvGraphicFramePr>
            <a:graphicFrameLocks noGrp="1"/>
          </p:cNvGraphicFramePr>
          <p:nvPr/>
        </p:nvGraphicFramePr>
        <p:xfrm>
          <a:off x="2186333" y="5400113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786817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1019405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05403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1213</TotalTime>
  <Words>720</Words>
  <Application>Microsoft Office PowerPoint</Application>
  <PresentationFormat>Widescreen</PresentationFormat>
  <Paragraphs>163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Franklin Gothic Book</vt:lpstr>
      <vt:lpstr>Crop</vt:lpstr>
      <vt:lpstr>Year 4 Measurement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Tom Duffy</cp:lastModifiedBy>
  <cp:revision>104</cp:revision>
  <dcterms:created xsi:type="dcterms:W3CDTF">2020-03-20T11:22:32Z</dcterms:created>
  <dcterms:modified xsi:type="dcterms:W3CDTF">2020-05-14T08:38:46Z</dcterms:modified>
</cp:coreProperties>
</file>