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1"/>
  </p:notesMasterIdLst>
  <p:handoutMasterIdLst>
    <p:handoutMasterId r:id="rId12"/>
  </p:handoutMasterIdLst>
  <p:sldIdLst>
    <p:sldId id="266" r:id="rId3"/>
    <p:sldId id="281" r:id="rId4"/>
    <p:sldId id="300" r:id="rId5"/>
    <p:sldId id="301" r:id="rId6"/>
    <p:sldId id="302" r:id="rId7"/>
    <p:sldId id="296" r:id="rId8"/>
    <p:sldId id="299" r:id="rId9"/>
    <p:sldId id="303" r:id="rId1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0" autoAdjust="0"/>
    <p:restoredTop sz="90927"/>
  </p:normalViewPr>
  <p:slideViewPr>
    <p:cSldViewPr showGuides="1">
      <p:cViewPr varScale="1">
        <p:scale>
          <a:sx n="79" d="100"/>
          <a:sy n="79" d="100"/>
        </p:scale>
        <p:origin x="1344" y="200"/>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5/30/20</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5/30/20</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 the text will be about? Why do you think the boy might have what looks like fire in his hand? Who do you think the smirking man by the tree might be?</a:t>
            </a:r>
          </a:p>
        </p:txBody>
      </p:sp>
      <p:sp>
        <p:nvSpPr>
          <p:cNvPr id="4" name="Slide Number Placeholder 3"/>
          <p:cNvSpPr>
            <a:spLocks noGrp="1"/>
          </p:cNvSpPr>
          <p:nvPr>
            <p:ph type="sldNum" sz="quarter" idx="5"/>
          </p:nvPr>
        </p:nvSpPr>
        <p:spPr/>
        <p:txBody>
          <a:bodyPr/>
          <a:lstStyle/>
          <a:p>
            <a:fld id="{B8796F01-7154-41E0-B48B-A6921757531A}" type="slidenum">
              <a:rPr lang="en-GB" smtClean="0"/>
              <a:pPr/>
              <a:t>2</a:t>
            </a:fld>
            <a:endParaRPr lang="en-GB"/>
          </a:p>
        </p:txBody>
      </p:sp>
    </p:spTree>
    <p:extLst>
      <p:ext uri="{BB962C8B-B14F-4D97-AF65-F5344CB8AC3E}">
        <p14:creationId xmlns:p14="http://schemas.microsoft.com/office/powerpoint/2010/main" val="11458859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5/30/20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5/30/20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5/30/20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5/30/20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5/30/20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5/30/20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5/30/20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5/30/20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5/30/20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2DD204D1-F9BD-4643-8480-6EA41EB484F1}" type="datetimeFigureOut">
              <a:rPr lang="en-US"/>
              <a:pPr/>
              <a:t>5/30/20</a:t>
            </a:fld>
            <a:endParaRPr/>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EB37DED6-D4C7-42EE-AB49-D2E39E64FDE4}" type="slidenum">
              <a:rPr/>
              <a:pPr/>
              <a:t>‹#›</a:t>
            </a:fld>
            <a:endParaRPr/>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81844" y="3068960"/>
            <a:ext cx="7008574" cy="1296987"/>
          </a:xfrm>
        </p:spPr>
        <p:txBody>
          <a:bodyPr>
            <a:noAutofit/>
          </a:bodyPr>
          <a:lstStyle/>
          <a:p>
            <a:r>
              <a:rPr lang="en-US" sz="4800" dirty="0">
                <a:latin typeface="CCW Cursive Writing 12" panose="03050602040000000000" pitchFamily="66" charset="0"/>
              </a:rPr>
              <a:t>Tuesday 9</a:t>
            </a:r>
            <a:r>
              <a:rPr lang="en-US" sz="4800" baseline="30000" dirty="0">
                <a:latin typeface="CCW Cursive Writing 12" panose="03050602040000000000" pitchFamily="66" charset="0"/>
              </a:rPr>
              <a:t>th</a:t>
            </a:r>
            <a:r>
              <a:rPr lang="en-US" sz="4800" dirty="0">
                <a:latin typeface="CCW Cursive Writing 12" panose="03050602040000000000" pitchFamily="66" charset="0"/>
              </a:rPr>
              <a:t> June 2020</a:t>
            </a:r>
          </a:p>
          <a:p>
            <a:endParaRPr lang="en-US" sz="4800" dirty="0">
              <a:latin typeface="CCW Cursive Writing 12" panose="03050602040000000000" pitchFamily="66" charset="0"/>
            </a:endParaRPr>
          </a:p>
          <a:p>
            <a:r>
              <a:rPr lang="en-US" sz="4800" dirty="0">
                <a:latin typeface="CCW Cursive Writing 12" panose="03050602040000000000" pitchFamily="66" charset="0"/>
              </a:rPr>
              <a:t>Reading</a:t>
            </a:r>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909836" y="1772816"/>
            <a:ext cx="7008574" cy="1296987"/>
          </a:xfrm>
          <a:prstGeom prst="rect">
            <a:avLst/>
          </a:prstGeom>
        </p:spPr>
        <p:txBody>
          <a:bodyPr vert="horz" lIns="121899" tIns="60949" rIns="121899" bIns="60949" rtlCol="0" anchor="b">
            <a:normAutofit/>
          </a:bodyPr>
          <a:lstStyle>
            <a:lvl1pPr marL="0" indent="0" algn="l" defTabSz="1218987" rtl="0" eaLnBrk="1" latinLnBrk="0" hangingPunct="1">
              <a:lnSpc>
                <a:spcPct val="95000"/>
              </a:lnSpc>
              <a:spcBef>
                <a:spcPts val="0"/>
              </a:spcBef>
              <a:buSzPct val="100000"/>
              <a:buFont typeface="Arial" pitchFamily="34" charset="0"/>
              <a:buNone/>
              <a:defRPr sz="2800" kern="1200">
                <a:solidFill>
                  <a:schemeClr val="tx1"/>
                </a:solidFill>
                <a:latin typeface="+mn-lt"/>
                <a:ea typeface="+mn-ea"/>
                <a:cs typeface="+mn-cs"/>
              </a:defRPr>
            </a:lvl1pPr>
            <a:lvl2pPr marL="609493" indent="0" algn="l" defTabSz="1218987" rtl="0" eaLnBrk="1" latinLnBrk="0" hangingPunct="1">
              <a:lnSpc>
                <a:spcPct val="95000"/>
              </a:lnSpc>
              <a:spcBef>
                <a:spcPts val="1066"/>
              </a:spcBef>
              <a:buSzPct val="100000"/>
              <a:buFont typeface="Century Gothic" pitchFamily="34" charset="0"/>
              <a:buNone/>
              <a:defRPr sz="2400" kern="1200">
                <a:solidFill>
                  <a:schemeClr val="tx1">
                    <a:tint val="75000"/>
                  </a:schemeClr>
                </a:solidFill>
                <a:latin typeface="+mn-lt"/>
                <a:ea typeface="+mn-ea"/>
                <a:cs typeface="+mn-cs"/>
              </a:defRPr>
            </a:lvl2pPr>
            <a:lvl3pPr marL="1218987" indent="0" algn="l" defTabSz="1218987" rtl="0" eaLnBrk="1" latinLnBrk="0" hangingPunct="1">
              <a:lnSpc>
                <a:spcPct val="95000"/>
              </a:lnSpc>
              <a:spcBef>
                <a:spcPts val="1066"/>
              </a:spcBef>
              <a:buSzPct val="100000"/>
              <a:buFont typeface="Century Gothic" pitchFamily="34" charset="0"/>
              <a:buNone/>
              <a:defRPr sz="2100" kern="1200">
                <a:solidFill>
                  <a:schemeClr val="tx1">
                    <a:tint val="75000"/>
                  </a:schemeClr>
                </a:solidFill>
                <a:latin typeface="+mn-lt"/>
                <a:ea typeface="+mn-ea"/>
                <a:cs typeface="+mn-cs"/>
              </a:defRPr>
            </a:lvl3pPr>
            <a:lvl4pPr marL="1828480" indent="0" algn="l" defTabSz="1218987" rtl="0" eaLnBrk="1" latinLnBrk="0" hangingPunct="1">
              <a:lnSpc>
                <a:spcPct val="95000"/>
              </a:lnSpc>
              <a:spcBef>
                <a:spcPts val="1066"/>
              </a:spcBef>
              <a:buSzPct val="100000"/>
              <a:buFont typeface="Century Gothic" pitchFamily="34" charset="0"/>
              <a:buNone/>
              <a:defRPr sz="1900" kern="1200">
                <a:solidFill>
                  <a:schemeClr val="tx1">
                    <a:tint val="75000"/>
                  </a:schemeClr>
                </a:solidFill>
                <a:latin typeface="+mn-lt"/>
                <a:ea typeface="+mn-ea"/>
                <a:cs typeface="+mn-cs"/>
              </a:defRPr>
            </a:lvl4pPr>
            <a:lvl5pPr marL="2437973" indent="0" algn="l" defTabSz="1218987" rtl="0" eaLnBrk="1" latinLnBrk="0" hangingPunct="1">
              <a:lnSpc>
                <a:spcPct val="95000"/>
              </a:lnSpc>
              <a:spcBef>
                <a:spcPts val="1066"/>
              </a:spcBef>
              <a:buSzPct val="100000"/>
              <a:buFont typeface="Century Gothic" pitchFamily="34" charset="0"/>
              <a:buNone/>
              <a:defRPr sz="1900" kern="1200">
                <a:solidFill>
                  <a:schemeClr val="tx1">
                    <a:tint val="75000"/>
                  </a:schemeClr>
                </a:solidFill>
                <a:latin typeface="+mn-lt"/>
                <a:ea typeface="+mn-ea"/>
                <a:cs typeface="+mn-cs"/>
              </a:defRPr>
            </a:lvl5pPr>
            <a:lvl6pPr marL="3047467"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6pPr>
            <a:lvl7pPr marL="3656960"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7pPr>
            <a:lvl8pPr marL="4266453"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8pPr>
            <a:lvl9pPr marL="4875947"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9pPr>
          </a:lstStyle>
          <a:p>
            <a:endParaRPr lang="en-GB" sz="7400" dirty="0">
              <a:latin typeface="CCW Cursive Writing 12" panose="03050602040000000000" pitchFamily="66" charset="0"/>
            </a:endParaRPr>
          </a:p>
          <a:p>
            <a:endParaRPr lang="en-GB" sz="7400" dirty="0">
              <a:latin typeface="CCW Cursive Writing 12" panose="03050602040000000000" pitchFamily="66" charset="0"/>
            </a:endParaRPr>
          </a:p>
          <a:p>
            <a:endParaRPr lang="en-GB" sz="7200" dirty="0">
              <a:latin typeface="CCW Cursive Writing 12" panose="03050602040000000000" pitchFamily="66" charset="0"/>
            </a:endParaRPr>
          </a:p>
          <a:p>
            <a:endParaRPr lang="en-GB" dirty="0"/>
          </a:p>
        </p:txBody>
      </p:sp>
      <p:sp>
        <p:nvSpPr>
          <p:cNvPr id="5" name="TextBox 4">
            <a:extLst>
              <a:ext uri="{FF2B5EF4-FFF2-40B4-BE49-F238E27FC236}">
                <a16:creationId xmlns:a16="http://schemas.microsoft.com/office/drawing/2014/main" id="{F5D2D740-BF6D-49FF-862B-8293D8E18677}"/>
              </a:ext>
            </a:extLst>
          </p:cNvPr>
          <p:cNvSpPr txBox="1"/>
          <p:nvPr/>
        </p:nvSpPr>
        <p:spPr>
          <a:xfrm>
            <a:off x="0" y="16559"/>
            <a:ext cx="6212160" cy="6740307"/>
          </a:xfrm>
          <a:prstGeom prst="rect">
            <a:avLst/>
          </a:prstGeom>
          <a:noFill/>
        </p:spPr>
        <p:txBody>
          <a:bodyPr wrap="square" rtlCol="0">
            <a:spAutoFit/>
          </a:bodyPr>
          <a:lstStyle/>
          <a:p>
            <a:r>
              <a:rPr lang="en-GB" dirty="0"/>
              <a:t>Today, you will be reading an extract from a new text.</a:t>
            </a:r>
          </a:p>
          <a:p>
            <a:endParaRPr lang="en-GB" dirty="0"/>
          </a:p>
          <a:p>
            <a:endParaRPr lang="en-GB" dirty="0"/>
          </a:p>
          <a:p>
            <a:r>
              <a:rPr lang="en-GB" dirty="0"/>
              <a:t>This is the first chapter from a book </a:t>
            </a:r>
          </a:p>
          <a:p>
            <a:r>
              <a:rPr lang="en-GB" dirty="0"/>
              <a:t>called</a:t>
            </a:r>
          </a:p>
          <a:p>
            <a:endParaRPr lang="en-GB" dirty="0"/>
          </a:p>
          <a:p>
            <a:r>
              <a:rPr lang="en-GB" dirty="0"/>
              <a:t>The Dentist of Darkness by David O’Connell</a:t>
            </a:r>
          </a:p>
          <a:p>
            <a:endParaRPr lang="en-GB" dirty="0"/>
          </a:p>
          <a:p>
            <a:endParaRPr lang="en-GB" dirty="0"/>
          </a:p>
          <a:p>
            <a:r>
              <a:rPr lang="en-GB" dirty="0"/>
              <a:t>In it, we meet our main character Archie </a:t>
            </a:r>
            <a:r>
              <a:rPr lang="en-GB" dirty="0" err="1"/>
              <a:t>McBudge</a:t>
            </a:r>
            <a:r>
              <a:rPr lang="en-GB" dirty="0"/>
              <a:t> and he discovers his summer is not going to go as planned.</a:t>
            </a:r>
          </a:p>
          <a:p>
            <a:endParaRPr lang="en-GB" dirty="0"/>
          </a:p>
          <a:p>
            <a:r>
              <a:rPr lang="en-US" dirty="0"/>
              <a:t>https://</a:t>
            </a:r>
            <a:r>
              <a:rPr lang="en-US" dirty="0" err="1"/>
              <a:t>www.worldbookday.com</a:t>
            </a:r>
            <a:r>
              <a:rPr lang="en-US" dirty="0"/>
              <a:t>/wp-content/uploads/2019/02/Primary-Extract-Dentist-of-</a:t>
            </a:r>
            <a:r>
              <a:rPr lang="en-US" dirty="0" err="1"/>
              <a:t>Darkness.pdf</a:t>
            </a:r>
            <a:endParaRPr lang="en-US" dirty="0"/>
          </a:p>
        </p:txBody>
      </p:sp>
      <p:pic>
        <p:nvPicPr>
          <p:cNvPr id="3" name="Picture 2" descr="A picture containing grass, bird, food, refrigerator&#10;&#10;Description automatically generated">
            <a:extLst>
              <a:ext uri="{FF2B5EF4-FFF2-40B4-BE49-F238E27FC236}">
                <a16:creationId xmlns:a16="http://schemas.microsoft.com/office/drawing/2014/main" id="{9D18B002-2BBD-354E-8285-9FDE68C302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2484" y="0"/>
            <a:ext cx="5472608" cy="6918348"/>
          </a:xfrm>
          <a:prstGeom prst="rect">
            <a:avLst/>
          </a:prstGeom>
        </p:spPr>
      </p:pic>
    </p:spTree>
    <p:extLst>
      <p:ext uri="{BB962C8B-B14F-4D97-AF65-F5344CB8AC3E}">
        <p14:creationId xmlns:p14="http://schemas.microsoft.com/office/powerpoint/2010/main" val="251352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0A8BF4C-9CFD-9348-9BD5-86F664CAF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836" y="-544425"/>
            <a:ext cx="5184576" cy="7946850"/>
          </a:xfrm>
          <a:prstGeom prst="rect">
            <a:avLst/>
          </a:prstGeom>
        </p:spPr>
      </p:pic>
      <p:pic>
        <p:nvPicPr>
          <p:cNvPr id="10" name="Picture 9">
            <a:extLst>
              <a:ext uri="{FF2B5EF4-FFF2-40B4-BE49-F238E27FC236}">
                <a16:creationId xmlns:a16="http://schemas.microsoft.com/office/drawing/2014/main" id="{5C385250-62AD-144E-B5D9-B101CCF4A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0476" y="-202671"/>
            <a:ext cx="4942283" cy="7575467"/>
          </a:xfrm>
          <a:prstGeom prst="rect">
            <a:avLst/>
          </a:prstGeom>
        </p:spPr>
      </p:pic>
    </p:spTree>
    <p:extLst>
      <p:ext uri="{BB962C8B-B14F-4D97-AF65-F5344CB8AC3E}">
        <p14:creationId xmlns:p14="http://schemas.microsoft.com/office/powerpoint/2010/main" val="128240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C41E42-4AEB-504E-AFCE-541B0BC1C6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120" y="-413921"/>
            <a:ext cx="5014292" cy="7685841"/>
          </a:xfrm>
          <a:prstGeom prst="rect">
            <a:avLst/>
          </a:prstGeom>
        </p:spPr>
      </p:pic>
      <p:pic>
        <p:nvPicPr>
          <p:cNvPr id="5" name="Picture 4">
            <a:extLst>
              <a:ext uri="{FF2B5EF4-FFF2-40B4-BE49-F238E27FC236}">
                <a16:creationId xmlns:a16="http://schemas.microsoft.com/office/drawing/2014/main" id="{D5EF0E41-236B-4B48-B727-77A075341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436" y="-496679"/>
            <a:ext cx="5122275" cy="7851356"/>
          </a:xfrm>
          <a:prstGeom prst="rect">
            <a:avLst/>
          </a:prstGeom>
        </p:spPr>
      </p:pic>
    </p:spTree>
    <p:extLst>
      <p:ext uri="{BB962C8B-B14F-4D97-AF65-F5344CB8AC3E}">
        <p14:creationId xmlns:p14="http://schemas.microsoft.com/office/powerpoint/2010/main" val="129463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62386C-C65E-1640-8563-C6591F5921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0156" y="-544425"/>
            <a:ext cx="5184576" cy="7946850"/>
          </a:xfrm>
          <a:prstGeom prst="rect">
            <a:avLst/>
          </a:prstGeom>
        </p:spPr>
      </p:pic>
    </p:spTree>
    <p:extLst>
      <p:ext uri="{BB962C8B-B14F-4D97-AF65-F5344CB8AC3E}">
        <p14:creationId xmlns:p14="http://schemas.microsoft.com/office/powerpoint/2010/main" val="32348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50196" y="-2255147"/>
            <a:ext cx="9217024" cy="3298825"/>
          </a:xfrm>
        </p:spPr>
        <p:txBody>
          <a:bodyPr>
            <a:normAutofit/>
          </a:bodyPr>
          <a:lstStyle/>
          <a:p>
            <a:r>
              <a:rPr lang="en-GB" sz="2400" dirty="0"/>
              <a:t>Today we are going to focus on our retrieval skills.</a:t>
            </a:r>
            <a:br>
              <a:rPr lang="en-GB" sz="2400" dirty="0"/>
            </a:br>
            <a:endParaRPr lang="en-US" sz="2400" dirty="0">
              <a:effectLst/>
            </a:endParaRPr>
          </a:p>
        </p:txBody>
      </p:sp>
      <p:pic>
        <p:nvPicPr>
          <p:cNvPr id="2055" name="Picture 4" descr="boy-catching-big-fish-with-fishing-rod-clipart-6212.jpg">
            <a:extLst>
              <a:ext uri="{FF2B5EF4-FFF2-40B4-BE49-F238E27FC236}">
                <a16:creationId xmlns:a16="http://schemas.microsoft.com/office/drawing/2014/main" id="{F6AE7531-E89D-4D61-8C7A-944F985A22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5910" y="1908324"/>
            <a:ext cx="2568487" cy="1865868"/>
          </a:xfrm>
          <a:prstGeom prst="rect">
            <a:avLst/>
          </a:prstGeom>
          <a:noFill/>
          <a:extLst>
            <a:ext uri="{909E8E84-426E-40DD-AFC4-6F175D3DCCD1}">
              <a14:hiddenFill xmlns:a14="http://schemas.microsoft.com/office/drawing/2010/main">
                <a:solidFill>
                  <a:srgbClr val="FFFFFF"/>
                </a:solidFill>
              </a14:hiddenFill>
            </a:ext>
          </a:extLst>
        </p:spPr>
      </p:pic>
      <p:sp>
        <p:nvSpPr>
          <p:cNvPr id="5" name="Teardrop 4">
            <a:extLst>
              <a:ext uri="{FF2B5EF4-FFF2-40B4-BE49-F238E27FC236}">
                <a16:creationId xmlns:a16="http://schemas.microsoft.com/office/drawing/2014/main" id="{90BF1EB4-3071-4589-93D8-15F150A54018}"/>
              </a:ext>
            </a:extLst>
          </p:cNvPr>
          <p:cNvSpPr/>
          <p:nvPr/>
        </p:nvSpPr>
        <p:spPr>
          <a:xfrm>
            <a:off x="6797278" y="7398534"/>
            <a:ext cx="1216025" cy="349250"/>
          </a:xfrm>
          <a:prstGeom prst="teardrop">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Teardrop 3">
            <a:extLst>
              <a:ext uri="{FF2B5EF4-FFF2-40B4-BE49-F238E27FC236}">
                <a16:creationId xmlns:a16="http://schemas.microsoft.com/office/drawing/2014/main" id="{B156897F-2807-4797-96A1-ED3FF23D4346}"/>
              </a:ext>
            </a:extLst>
          </p:cNvPr>
          <p:cNvSpPr/>
          <p:nvPr/>
        </p:nvSpPr>
        <p:spPr>
          <a:xfrm flipH="1">
            <a:off x="5907008" y="7399169"/>
            <a:ext cx="1216025" cy="236220"/>
          </a:xfrm>
          <a:custGeom>
            <a:avLst/>
            <a:gdLst>
              <a:gd name="connsiteX0" fmla="*/ 0 w 1216025"/>
              <a:gd name="connsiteY0" fmla="*/ 174625 h 349250"/>
              <a:gd name="connsiteX1" fmla="*/ 608013 w 1216025"/>
              <a:gd name="connsiteY1" fmla="*/ 0 h 349250"/>
              <a:gd name="connsiteX2" fmla="*/ 1216025 w 1216025"/>
              <a:gd name="connsiteY2" fmla="*/ 0 h 349250"/>
              <a:gd name="connsiteX3" fmla="*/ 1216025 w 1216025"/>
              <a:gd name="connsiteY3" fmla="*/ 174625 h 349250"/>
              <a:gd name="connsiteX4" fmla="*/ 608012 w 1216025"/>
              <a:gd name="connsiteY4" fmla="*/ 349250 h 349250"/>
              <a:gd name="connsiteX5" fmla="*/ -1 w 1216025"/>
              <a:gd name="connsiteY5" fmla="*/ 174625 h 349250"/>
              <a:gd name="connsiteX6" fmla="*/ 0 w 1216025"/>
              <a:gd name="connsiteY6" fmla="*/ 174625 h 349250"/>
              <a:gd name="connsiteX0" fmla="*/ 1 w 1216026"/>
              <a:gd name="connsiteY0" fmla="*/ 174625 h 236739"/>
              <a:gd name="connsiteX1" fmla="*/ 608014 w 1216026"/>
              <a:gd name="connsiteY1" fmla="*/ 0 h 236739"/>
              <a:gd name="connsiteX2" fmla="*/ 1216026 w 1216026"/>
              <a:gd name="connsiteY2" fmla="*/ 0 h 236739"/>
              <a:gd name="connsiteX3" fmla="*/ 1216026 w 1216026"/>
              <a:gd name="connsiteY3" fmla="*/ 174625 h 236739"/>
              <a:gd name="connsiteX4" fmla="*/ 614837 w 1216026"/>
              <a:gd name="connsiteY4" fmla="*/ 226420 h 236739"/>
              <a:gd name="connsiteX5" fmla="*/ 0 w 1216026"/>
              <a:gd name="connsiteY5" fmla="*/ 174625 h 236739"/>
              <a:gd name="connsiteX6" fmla="*/ 1 w 1216026"/>
              <a:gd name="connsiteY6" fmla="*/ 174625 h 236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026" h="236739">
                <a:moveTo>
                  <a:pt x="1" y="174625"/>
                </a:moveTo>
                <a:cubicBezTo>
                  <a:pt x="1" y="78182"/>
                  <a:pt x="272218" y="0"/>
                  <a:pt x="608014" y="0"/>
                </a:cubicBezTo>
                <a:lnTo>
                  <a:pt x="1216026" y="0"/>
                </a:lnTo>
                <a:lnTo>
                  <a:pt x="1216026" y="174625"/>
                </a:lnTo>
                <a:cubicBezTo>
                  <a:pt x="1216026" y="271068"/>
                  <a:pt x="950633" y="226420"/>
                  <a:pt x="614837" y="226420"/>
                </a:cubicBezTo>
                <a:cubicBezTo>
                  <a:pt x="279041" y="226420"/>
                  <a:pt x="0" y="271068"/>
                  <a:pt x="0" y="174625"/>
                </a:cubicBezTo>
                <a:lnTo>
                  <a:pt x="1" y="174625"/>
                </a:lnTo>
                <a:close/>
              </a:path>
            </a:pathLst>
          </a:cu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Teardrop 6">
            <a:extLst>
              <a:ext uri="{FF2B5EF4-FFF2-40B4-BE49-F238E27FC236}">
                <a16:creationId xmlns:a16="http://schemas.microsoft.com/office/drawing/2014/main" id="{5FB31ABF-A306-4708-9639-E9DDC73C1940}"/>
              </a:ext>
            </a:extLst>
          </p:cNvPr>
          <p:cNvSpPr/>
          <p:nvPr/>
        </p:nvSpPr>
        <p:spPr>
          <a:xfrm flipV="1">
            <a:off x="5706983" y="7604274"/>
            <a:ext cx="1216025" cy="349250"/>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Teardrop 7">
            <a:extLst>
              <a:ext uri="{FF2B5EF4-FFF2-40B4-BE49-F238E27FC236}">
                <a16:creationId xmlns:a16="http://schemas.microsoft.com/office/drawing/2014/main" id="{2412676D-C5D7-4E99-9F03-8C586425B289}"/>
              </a:ext>
            </a:extLst>
          </p:cNvPr>
          <p:cNvSpPr/>
          <p:nvPr/>
        </p:nvSpPr>
        <p:spPr>
          <a:xfrm rot="9272888" flipV="1">
            <a:off x="7826613" y="7479814"/>
            <a:ext cx="1216025" cy="349250"/>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Teardrop 8">
            <a:extLst>
              <a:ext uri="{FF2B5EF4-FFF2-40B4-BE49-F238E27FC236}">
                <a16:creationId xmlns:a16="http://schemas.microsoft.com/office/drawing/2014/main" id="{F1F8A956-7E32-4441-8C39-A7B9DDA335AD}"/>
              </a:ext>
            </a:extLst>
          </p:cNvPr>
          <p:cNvSpPr/>
          <p:nvPr/>
        </p:nvSpPr>
        <p:spPr>
          <a:xfrm rot="4851231" flipV="1">
            <a:off x="8013620" y="7631897"/>
            <a:ext cx="1216025" cy="349250"/>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 name="Teardrop 8">
            <a:extLst>
              <a:ext uri="{FF2B5EF4-FFF2-40B4-BE49-F238E27FC236}">
                <a16:creationId xmlns:a16="http://schemas.microsoft.com/office/drawing/2014/main" id="{E936BFBA-39FF-410C-A39D-CEA735FA2525}"/>
              </a:ext>
            </a:extLst>
          </p:cNvPr>
          <p:cNvSpPr/>
          <p:nvPr/>
        </p:nvSpPr>
        <p:spPr>
          <a:xfrm rot="21025033">
            <a:off x="6902688" y="7380754"/>
            <a:ext cx="1482090" cy="346710"/>
          </a:xfrm>
          <a:custGeom>
            <a:avLst/>
            <a:gdLst>
              <a:gd name="connsiteX0" fmla="*/ 0 w 1252855"/>
              <a:gd name="connsiteY0" fmla="*/ 174625 h 349250"/>
              <a:gd name="connsiteX1" fmla="*/ 626428 w 1252855"/>
              <a:gd name="connsiteY1" fmla="*/ 0 h 349250"/>
              <a:gd name="connsiteX2" fmla="*/ 739623 w 1252855"/>
              <a:gd name="connsiteY2" fmla="*/ 143070 h 349250"/>
              <a:gd name="connsiteX3" fmla="*/ 1252855 w 1252855"/>
              <a:gd name="connsiteY3" fmla="*/ 174625 h 349250"/>
              <a:gd name="connsiteX4" fmla="*/ 626427 w 1252855"/>
              <a:gd name="connsiteY4" fmla="*/ 349250 h 349250"/>
              <a:gd name="connsiteX5" fmla="*/ -1 w 1252855"/>
              <a:gd name="connsiteY5" fmla="*/ 174625 h 349250"/>
              <a:gd name="connsiteX6" fmla="*/ 0 w 1252855"/>
              <a:gd name="connsiteY6" fmla="*/ 174625 h 349250"/>
              <a:gd name="connsiteX0" fmla="*/ 0 w 1302845"/>
              <a:gd name="connsiteY0" fmla="*/ 199114 h 350216"/>
              <a:gd name="connsiteX1" fmla="*/ 676418 w 1302845"/>
              <a:gd name="connsiteY1" fmla="*/ 966 h 350216"/>
              <a:gd name="connsiteX2" fmla="*/ 789613 w 1302845"/>
              <a:gd name="connsiteY2" fmla="*/ 144036 h 350216"/>
              <a:gd name="connsiteX3" fmla="*/ 1302845 w 1302845"/>
              <a:gd name="connsiteY3" fmla="*/ 175591 h 350216"/>
              <a:gd name="connsiteX4" fmla="*/ 676417 w 1302845"/>
              <a:gd name="connsiteY4" fmla="*/ 350216 h 350216"/>
              <a:gd name="connsiteX5" fmla="*/ 49989 w 1302845"/>
              <a:gd name="connsiteY5" fmla="*/ 175591 h 350216"/>
              <a:gd name="connsiteX6" fmla="*/ 0 w 1302845"/>
              <a:gd name="connsiteY6" fmla="*/ 199114 h 350216"/>
              <a:gd name="connsiteX0" fmla="*/ 146752 w 1449597"/>
              <a:gd name="connsiteY0" fmla="*/ 199114 h 350216"/>
              <a:gd name="connsiteX1" fmla="*/ 823170 w 1449597"/>
              <a:gd name="connsiteY1" fmla="*/ 966 h 350216"/>
              <a:gd name="connsiteX2" fmla="*/ 936365 w 1449597"/>
              <a:gd name="connsiteY2" fmla="*/ 144036 h 350216"/>
              <a:gd name="connsiteX3" fmla="*/ 1449597 w 1449597"/>
              <a:gd name="connsiteY3" fmla="*/ 175591 h 350216"/>
              <a:gd name="connsiteX4" fmla="*/ 823169 w 1449597"/>
              <a:gd name="connsiteY4" fmla="*/ 350216 h 350216"/>
              <a:gd name="connsiteX5" fmla="*/ 0 w 1449597"/>
              <a:gd name="connsiteY5" fmla="*/ 90682 h 350216"/>
              <a:gd name="connsiteX6" fmla="*/ 146752 w 1449597"/>
              <a:gd name="connsiteY6" fmla="*/ 199114 h 35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9597" h="350216">
                <a:moveTo>
                  <a:pt x="146752" y="199114"/>
                </a:moveTo>
                <a:cubicBezTo>
                  <a:pt x="146752" y="102671"/>
                  <a:pt x="691568" y="10146"/>
                  <a:pt x="823170" y="966"/>
                </a:cubicBezTo>
                <a:cubicBezTo>
                  <a:pt x="954772" y="-8214"/>
                  <a:pt x="898633" y="48656"/>
                  <a:pt x="936365" y="144036"/>
                </a:cubicBezTo>
                <a:cubicBezTo>
                  <a:pt x="1278520" y="154555"/>
                  <a:pt x="1449597" y="165073"/>
                  <a:pt x="1449597" y="175591"/>
                </a:cubicBezTo>
                <a:cubicBezTo>
                  <a:pt x="1449597" y="272034"/>
                  <a:pt x="1169136" y="350216"/>
                  <a:pt x="823169" y="350216"/>
                </a:cubicBezTo>
                <a:cubicBezTo>
                  <a:pt x="477202" y="350216"/>
                  <a:pt x="0" y="187125"/>
                  <a:pt x="0" y="90682"/>
                </a:cubicBezTo>
                <a:lnTo>
                  <a:pt x="146752" y="199114"/>
                </a:lnTo>
                <a:close/>
              </a:path>
            </a:pathLst>
          </a:cu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 name="Rectangle 8">
            <a:extLst>
              <a:ext uri="{FF2B5EF4-FFF2-40B4-BE49-F238E27FC236}">
                <a16:creationId xmlns:a16="http://schemas.microsoft.com/office/drawing/2014/main" id="{3C1A7F05-008F-4062-9127-4E06B453B678}"/>
              </a:ext>
            </a:extLst>
          </p:cNvPr>
          <p:cNvSpPr>
            <a:spLocks noChangeArrowheads="1"/>
          </p:cNvSpPr>
          <p:nvPr/>
        </p:nvSpPr>
        <p:spPr bwMode="auto">
          <a:xfrm>
            <a:off x="4355141" y="1043678"/>
            <a:ext cx="424128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a:ln>
                  <a:noFill/>
                </a:ln>
                <a:solidFill>
                  <a:schemeClr val="tx1"/>
                </a:solidFill>
                <a:effectLst/>
                <a:latin typeface="Bodoni MT" panose="02070603080606020203" pitchFamily="18" charset="0"/>
                <a:ea typeface="Calibri" panose="020F0502020204030204" pitchFamily="34" charset="0"/>
                <a:cs typeface="Times New Roman" panose="02020603050405020304" pitchFamily="18" charset="0"/>
              </a:rPr>
              <a:t>Retrieve and record information</a:t>
            </a:r>
            <a:endParaRPr kumimoji="0" lang="en-GB" altLang="en-US" sz="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9">
            <a:extLst>
              <a:ext uri="{FF2B5EF4-FFF2-40B4-BE49-F238E27FC236}">
                <a16:creationId xmlns:a16="http://schemas.microsoft.com/office/drawing/2014/main" id="{BA111593-517E-4E80-90C6-908253B6DF87}"/>
              </a:ext>
            </a:extLst>
          </p:cNvPr>
          <p:cNvSpPr>
            <a:spLocks noChangeArrowheads="1"/>
          </p:cNvSpPr>
          <p:nvPr/>
        </p:nvSpPr>
        <p:spPr bwMode="auto">
          <a:xfrm>
            <a:off x="2542778" y="1679724"/>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0">
            <a:extLst>
              <a:ext uri="{FF2B5EF4-FFF2-40B4-BE49-F238E27FC236}">
                <a16:creationId xmlns:a16="http://schemas.microsoft.com/office/drawing/2014/main" id="{6AF9512F-9D3B-4B13-BEA7-55AD8882E56B}"/>
              </a:ext>
            </a:extLst>
          </p:cNvPr>
          <p:cNvSpPr>
            <a:spLocks noChangeArrowheads="1"/>
          </p:cNvSpPr>
          <p:nvPr/>
        </p:nvSpPr>
        <p:spPr bwMode="auto">
          <a:xfrm>
            <a:off x="4086481" y="3473764"/>
            <a:ext cx="696819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dirty="0">
                <a:ln>
                  <a:noFill/>
                </a:ln>
                <a:solidFill>
                  <a:schemeClr val="tx1"/>
                </a:solidFill>
                <a:effectLst/>
                <a:latin typeface="Arial" panose="020B0604020202020204" pitchFamily="34" charset="0"/>
              </a:rPr>
            </a:b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1" i="0" u="none" strike="noStrike" cap="none" normalizeH="0" baseline="0" dirty="0">
                <a:ln>
                  <a:noFill/>
                </a:ln>
                <a:solidFill>
                  <a:schemeClr val="tx1"/>
                </a:solidFill>
                <a:effectLst/>
                <a:latin typeface="Bodoni MT" panose="02070603080606020203" pitchFamily="18" charset="0"/>
                <a:ea typeface="Calibri" panose="020F0502020204030204" pitchFamily="34" charset="0"/>
                <a:cs typeface="Times New Roman" panose="02020603050405020304" pitchFamily="18" charset="0"/>
              </a:rPr>
              <a:t>Can you be a </a:t>
            </a:r>
            <a:r>
              <a:rPr kumimoji="0" lang="en-GB" altLang="en-US" sz="1800" b="1" i="0" u="sng" strike="noStrike" cap="none" normalizeH="0" baseline="0" dirty="0">
                <a:ln>
                  <a:noFill/>
                </a:ln>
                <a:solidFill>
                  <a:srgbClr val="FF0000"/>
                </a:solidFill>
                <a:effectLst/>
                <a:latin typeface="Bodoni MT" panose="02070603080606020203" pitchFamily="18" charset="0"/>
                <a:ea typeface="Calibri" panose="020F0502020204030204" pitchFamily="34" charset="0"/>
                <a:cs typeface="Times New Roman" panose="02020603050405020304" pitchFamily="18" charset="0"/>
              </a:rPr>
              <a:t>Reading Angler</a:t>
            </a:r>
            <a:r>
              <a:rPr kumimoji="0" lang="en-GB" altLang="en-US" sz="1800" b="1" i="0" u="none" strike="noStrike" cap="none" normalizeH="0" baseline="0" dirty="0">
                <a:ln>
                  <a:noFill/>
                </a:ln>
                <a:solidFill>
                  <a:schemeClr val="tx1"/>
                </a:solidFill>
                <a:effectLst/>
                <a:latin typeface="Bodoni MT" panose="02070603080606020203" pitchFamily="18" charset="0"/>
                <a:ea typeface="Calibri" panose="020F0502020204030204" pitchFamily="34" charset="0"/>
                <a:cs typeface="Times New Roman" panose="02020603050405020304" pitchFamily="18" charset="0"/>
              </a:rPr>
              <a:t>, and</a:t>
            </a:r>
            <a:r>
              <a:rPr kumimoji="0" lang="en-GB" altLang="en-US" sz="1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GB"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800" b="0" i="0" u="none" strike="noStrike" cap="none" normalizeH="0" baseline="0" dirty="0">
                <a:ln>
                  <a:noFill/>
                </a:ln>
                <a:solidFill>
                  <a:schemeClr val="tx1"/>
                </a:solidFill>
                <a:effectLst/>
                <a:latin typeface="Bodoni MT" panose="02070603080606020203" pitchFamily="18" charset="0"/>
                <a:ea typeface="Calibri" panose="020F0502020204030204" pitchFamily="34" charset="0"/>
                <a:cs typeface="Times New Roman" panose="02020603050405020304" pitchFamily="18" charset="0"/>
              </a:rPr>
              <a:t>Skim and scan what you have read to find answers to questions?</a:t>
            </a:r>
            <a:endParaRPr kumimoji="0" lang="en-GB"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1800" b="0" i="0" u="none" strike="noStrike" cap="none" normalizeH="0" baseline="0" dirty="0">
                <a:ln>
                  <a:noFill/>
                </a:ln>
                <a:solidFill>
                  <a:schemeClr val="tx1"/>
                </a:solidFill>
                <a:effectLst/>
                <a:latin typeface="Bodoni MT" panose="02070603080606020203" pitchFamily="18" charset="0"/>
                <a:ea typeface="Calibri" panose="020F0502020204030204" pitchFamily="34" charset="0"/>
                <a:cs typeface="Times New Roman" panose="02020603050405020304" pitchFamily="18" charset="0"/>
              </a:rPr>
              <a:t>Fish</a:t>
            </a:r>
            <a:r>
              <a:rPr kumimoji="0" lang="en-GB"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1800" b="0" i="0" u="none" strike="noStrike" cap="none" normalizeH="0" baseline="0" dirty="0">
                <a:ln>
                  <a:noFill/>
                </a:ln>
                <a:solidFill>
                  <a:schemeClr val="tx1"/>
                </a:solidFill>
                <a:effectLst/>
                <a:latin typeface="Bodoni MT" panose="02070603080606020203" pitchFamily="18" charset="0"/>
                <a:ea typeface="Calibri" panose="020F0502020204030204" pitchFamily="34" charset="0"/>
                <a:cs typeface="Times New Roman" panose="02020603050405020304" pitchFamily="18" charset="0"/>
              </a:rPr>
              <a:t> for key words?</a:t>
            </a:r>
            <a:endParaRPr kumimoji="0" lang="en-GB"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800" b="0" i="0" u="none" strike="noStrike" cap="none" normalizeH="0" baseline="0" dirty="0">
                <a:ln>
                  <a:noFill/>
                </a:ln>
                <a:solidFill>
                  <a:schemeClr val="tx1"/>
                </a:solidFill>
                <a:effectLst/>
                <a:latin typeface="Bodoni MT" panose="02070603080606020203" pitchFamily="18" charset="0"/>
                <a:ea typeface="Calibri" panose="020F0502020204030204" pitchFamily="34" charset="0"/>
                <a:cs typeface="Times New Roman" panose="02020603050405020304" pitchFamily="18" charset="0"/>
              </a:rPr>
              <a:t>Select important details from a text and show me where you found it?</a:t>
            </a:r>
            <a:endParaRPr kumimoji="0" lang="en-GB" altLang="en-US" sz="1200" b="0" i="0" u="none" strike="noStrike" cap="none" normalizeH="0" baseline="0" dirty="0">
              <a:ln>
                <a:noFill/>
              </a:ln>
              <a:solidFill>
                <a:schemeClr val="tx1"/>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BF36A52E-A37B-495E-938E-EF9EFE9B5F2E}"/>
              </a:ext>
            </a:extLst>
          </p:cNvPr>
          <p:cNvSpPr/>
          <p:nvPr/>
        </p:nvSpPr>
        <p:spPr>
          <a:xfrm>
            <a:off x="4006180" y="1049138"/>
            <a:ext cx="7128792" cy="42219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6786BA35-F31A-4463-91A6-C90A8F4C9D76}"/>
              </a:ext>
            </a:extLst>
          </p:cNvPr>
          <p:cNvSpPr txBox="1"/>
          <p:nvPr/>
        </p:nvSpPr>
        <p:spPr>
          <a:xfrm>
            <a:off x="4582244" y="5589240"/>
            <a:ext cx="6104094" cy="1200329"/>
          </a:xfrm>
          <a:prstGeom prst="rect">
            <a:avLst/>
          </a:prstGeom>
          <a:noFill/>
        </p:spPr>
        <p:txBody>
          <a:bodyPr wrap="square" rtlCol="0">
            <a:spAutoFit/>
          </a:bodyPr>
          <a:lstStyle/>
          <a:p>
            <a:r>
              <a:rPr lang="en-GB" dirty="0"/>
              <a:t>This is Reggie. Our reading character for </a:t>
            </a:r>
          </a:p>
          <a:p>
            <a:r>
              <a:rPr lang="en-GB" dirty="0"/>
              <a:t>Retrieval. He helps us to fish out the answer as it is right there in the text.</a:t>
            </a:r>
          </a:p>
        </p:txBody>
      </p:sp>
    </p:spTree>
    <p:extLst>
      <p:ext uri="{BB962C8B-B14F-4D97-AF65-F5344CB8AC3E}">
        <p14:creationId xmlns:p14="http://schemas.microsoft.com/office/powerpoint/2010/main" val="120698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9E15-B11D-4992-BE37-E677D53725EB}"/>
              </a:ext>
            </a:extLst>
          </p:cNvPr>
          <p:cNvSpPr>
            <a:spLocks noGrp="1"/>
          </p:cNvSpPr>
          <p:nvPr>
            <p:ph type="title"/>
          </p:nvPr>
        </p:nvSpPr>
        <p:spPr>
          <a:xfrm>
            <a:off x="1117309" y="-436364"/>
            <a:ext cx="10157354" cy="1397000"/>
          </a:xfrm>
        </p:spPr>
        <p:txBody>
          <a:bodyPr/>
          <a:lstStyle/>
          <a:p>
            <a:r>
              <a:rPr lang="en-GB" dirty="0"/>
              <a:t>Tips from Reggie</a:t>
            </a:r>
          </a:p>
        </p:txBody>
      </p:sp>
      <p:sp>
        <p:nvSpPr>
          <p:cNvPr id="3" name="Content Placeholder 2">
            <a:extLst>
              <a:ext uri="{FF2B5EF4-FFF2-40B4-BE49-F238E27FC236}">
                <a16:creationId xmlns:a16="http://schemas.microsoft.com/office/drawing/2014/main" id="{73AE6057-6E83-4E3D-A121-7AD69F9A8CF7}"/>
              </a:ext>
            </a:extLst>
          </p:cNvPr>
          <p:cNvSpPr>
            <a:spLocks noGrp="1"/>
          </p:cNvSpPr>
          <p:nvPr>
            <p:ph idx="1"/>
          </p:nvPr>
        </p:nvSpPr>
        <p:spPr>
          <a:xfrm>
            <a:off x="837828" y="1193800"/>
            <a:ext cx="10157354" cy="5331544"/>
          </a:xfrm>
        </p:spPr>
        <p:txBody>
          <a:bodyPr>
            <a:noAutofit/>
          </a:bodyPr>
          <a:lstStyle/>
          <a:p>
            <a:pPr marL="0" indent="0">
              <a:buNone/>
            </a:pPr>
            <a:r>
              <a:rPr lang="en-GB" sz="2000" dirty="0"/>
              <a:t>Once you’ve read the text, you can skim and scan for key words to help you find the answer.</a:t>
            </a:r>
          </a:p>
          <a:p>
            <a:pPr marL="0" indent="0">
              <a:buNone/>
            </a:pPr>
            <a:r>
              <a:rPr lang="en-GB" sz="2000" dirty="0"/>
              <a:t>For example: Who was the pizza menu actually addressed to?</a:t>
            </a:r>
          </a:p>
          <a:p>
            <a:pPr marL="0" indent="0">
              <a:buNone/>
            </a:pPr>
            <a:r>
              <a:rPr lang="en-GB" sz="2000" dirty="0"/>
              <a:t>I would scan for the words pizza menu and addressed. These then sign post me to the answer.</a:t>
            </a:r>
          </a:p>
          <a:p>
            <a:pPr marL="0" indent="0">
              <a:buNone/>
            </a:pPr>
            <a:endParaRPr lang="en-GB" sz="2000" dirty="0"/>
          </a:p>
          <a:p>
            <a:pPr marL="0" indent="0">
              <a:buNone/>
            </a:pPr>
            <a:r>
              <a:rPr lang="en-GB" sz="2000" dirty="0"/>
              <a:t>In the whole of his entire, actual life, Eric Doomsday had never got anything through the post.  No letters, no postcards, no parcels, no nothing. </a:t>
            </a:r>
          </a:p>
          <a:p>
            <a:pPr marL="0" indent="0">
              <a:buNone/>
            </a:pPr>
            <a:r>
              <a:rPr lang="en-GB" sz="2000" dirty="0"/>
              <a:t>He did get a </a:t>
            </a:r>
            <a:r>
              <a:rPr lang="en-GB" sz="2000" dirty="0">
                <a:highlight>
                  <a:srgbClr val="FFFF00"/>
                </a:highlight>
              </a:rPr>
              <a:t>pizza menu </a:t>
            </a:r>
            <a:r>
              <a:rPr lang="en-GB" sz="2000" dirty="0"/>
              <a:t>once, although, as it  had been </a:t>
            </a:r>
            <a:r>
              <a:rPr lang="en-GB" sz="2000" dirty="0">
                <a:highlight>
                  <a:srgbClr val="FFFF00"/>
                </a:highlight>
              </a:rPr>
              <a:t>addressed</a:t>
            </a:r>
            <a:r>
              <a:rPr lang="en-GB" sz="2000" dirty="0"/>
              <a:t> to a </a:t>
            </a:r>
            <a:r>
              <a:rPr lang="en-GB" sz="2000" dirty="0">
                <a:highlight>
                  <a:srgbClr val="00FF00"/>
                </a:highlight>
              </a:rPr>
              <a:t>Mrs Eric </a:t>
            </a:r>
            <a:r>
              <a:rPr lang="en-GB" sz="2000" dirty="0" err="1">
                <a:highlight>
                  <a:srgbClr val="00FF00"/>
                </a:highlight>
              </a:rPr>
              <a:t>Dumsday</a:t>
            </a:r>
            <a:r>
              <a:rPr lang="en-GB" sz="2000" dirty="0"/>
              <a:t>, he didn’t think it counted.</a:t>
            </a:r>
          </a:p>
          <a:p>
            <a:pPr marL="0" indent="0">
              <a:buNone/>
            </a:pPr>
            <a:endParaRPr lang="en-GB" sz="2000" dirty="0"/>
          </a:p>
          <a:p>
            <a:pPr marL="0" indent="0">
              <a:buNone/>
            </a:pPr>
            <a:r>
              <a:rPr lang="en-GB" sz="2000" dirty="0"/>
              <a:t>Answer: The pizza menu was addressed to Mrs Eric </a:t>
            </a:r>
            <a:r>
              <a:rPr lang="en-GB" sz="2000" dirty="0" err="1"/>
              <a:t>Dumsday</a:t>
            </a:r>
            <a:r>
              <a:rPr lang="en-GB" sz="2000" dirty="0"/>
              <a:t>.</a:t>
            </a:r>
          </a:p>
        </p:txBody>
      </p:sp>
      <p:pic>
        <p:nvPicPr>
          <p:cNvPr id="4" name="Picture 4" descr="boy-catching-big-fish-with-fishing-rod-clipart-6212.jpg">
            <a:extLst>
              <a:ext uri="{FF2B5EF4-FFF2-40B4-BE49-F238E27FC236}">
                <a16:creationId xmlns:a16="http://schemas.microsoft.com/office/drawing/2014/main" id="{D9D57837-90C4-424B-9742-EE3A02B7E1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8535" y="5099655"/>
            <a:ext cx="2304257" cy="1673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1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A40C3A7-E175-0D45-9EA9-A9B2F6914B5E}"/>
              </a:ext>
            </a:extLst>
          </p:cNvPr>
          <p:cNvSpPr txBox="1"/>
          <p:nvPr/>
        </p:nvSpPr>
        <p:spPr>
          <a:xfrm>
            <a:off x="477788" y="0"/>
            <a:ext cx="11711037" cy="6370975"/>
          </a:xfrm>
          <a:prstGeom prst="rect">
            <a:avLst/>
          </a:prstGeom>
          <a:noFill/>
        </p:spPr>
        <p:txBody>
          <a:bodyPr wrap="square" rtlCol="0">
            <a:spAutoFit/>
          </a:bodyPr>
          <a:lstStyle/>
          <a:p>
            <a:r>
              <a:rPr lang="en-GB" dirty="0"/>
              <a:t>Use your copy of the extract to answer these retrieval questions.</a:t>
            </a:r>
          </a:p>
          <a:p>
            <a:r>
              <a:rPr lang="en-GB" dirty="0"/>
              <a:t>Write the answers in </a:t>
            </a:r>
            <a:r>
              <a:rPr lang="en-GB" dirty="0">
                <a:highlight>
                  <a:srgbClr val="00FF00"/>
                </a:highlight>
              </a:rPr>
              <a:t>full sentences </a:t>
            </a:r>
            <a:r>
              <a:rPr lang="en-GB" dirty="0"/>
              <a:t>in your green book.</a:t>
            </a:r>
          </a:p>
          <a:p>
            <a:endParaRPr lang="en-GB" dirty="0"/>
          </a:p>
          <a:p>
            <a:r>
              <a:rPr lang="en-GB"/>
              <a:t>1. What </a:t>
            </a:r>
            <a:r>
              <a:rPr lang="en-GB" dirty="0"/>
              <a:t>could be heard in the hills? (page 1)</a:t>
            </a:r>
          </a:p>
          <a:p>
            <a:endParaRPr lang="en-GB" dirty="0"/>
          </a:p>
          <a:p>
            <a:r>
              <a:rPr lang="en-GB" dirty="0"/>
              <a:t>2. Name the </a:t>
            </a:r>
            <a:r>
              <a:rPr lang="en-GB" b="1" dirty="0"/>
              <a:t>two</a:t>
            </a:r>
            <a:r>
              <a:rPr lang="en-GB" dirty="0"/>
              <a:t> children in chapter one. (page 1)</a:t>
            </a:r>
            <a:br>
              <a:rPr lang="en-GB" dirty="0"/>
            </a:br>
            <a:endParaRPr lang="en-GB" dirty="0"/>
          </a:p>
          <a:p>
            <a:r>
              <a:rPr lang="en-US" dirty="0"/>
              <a:t>3. What day did the children watch the creatures? (page 2)</a:t>
            </a:r>
          </a:p>
          <a:p>
            <a:endParaRPr lang="en-US" dirty="0"/>
          </a:p>
          <a:p>
            <a:r>
              <a:rPr lang="en-US" dirty="0"/>
              <a:t>4. In what season did </a:t>
            </a:r>
            <a:r>
              <a:rPr lang="en-US" dirty="0" err="1"/>
              <a:t>Fliss</a:t>
            </a:r>
            <a:r>
              <a:rPr lang="en-US" dirty="0"/>
              <a:t> meet Blossom? (page 3) Circle </a:t>
            </a:r>
            <a:r>
              <a:rPr lang="en-US" b="1" dirty="0"/>
              <a:t>one</a:t>
            </a:r>
            <a:r>
              <a:rPr lang="en-US" dirty="0"/>
              <a:t>.</a:t>
            </a:r>
            <a:br>
              <a:rPr lang="en-US" dirty="0"/>
            </a:br>
            <a:r>
              <a:rPr lang="en-US" dirty="0"/>
              <a:t>Spring       Summer        Autumn        Winter</a:t>
            </a:r>
          </a:p>
          <a:p>
            <a:endParaRPr lang="en-US" dirty="0"/>
          </a:p>
          <a:p>
            <a:r>
              <a:rPr lang="en-US" dirty="0"/>
              <a:t>5. Where was Billy whilst his friends were out in the sun? (page 3)</a:t>
            </a:r>
            <a:br>
              <a:rPr lang="en-US" dirty="0"/>
            </a:br>
            <a:endParaRPr lang="en-US" dirty="0"/>
          </a:p>
          <a:p>
            <a:r>
              <a:rPr lang="en-US" dirty="0"/>
              <a:t>6. Identify </a:t>
            </a:r>
            <a:r>
              <a:rPr lang="en-US" b="1" dirty="0"/>
              <a:t>two</a:t>
            </a:r>
            <a:r>
              <a:rPr lang="en-US" dirty="0"/>
              <a:t> types of books Billy liked reading about. (page 3 and 4)</a:t>
            </a:r>
          </a:p>
          <a:p>
            <a:endParaRPr lang="en-US" dirty="0"/>
          </a:p>
          <a:p>
            <a:r>
              <a:rPr lang="en-US" dirty="0"/>
              <a:t>7. What item did the odd character give to Archie? (page 5)</a:t>
            </a:r>
          </a:p>
        </p:txBody>
      </p:sp>
    </p:spTree>
    <p:extLst>
      <p:ext uri="{BB962C8B-B14F-4D97-AF65-F5344CB8AC3E}">
        <p14:creationId xmlns:p14="http://schemas.microsoft.com/office/powerpoint/2010/main" val="1471179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0</TotalTime>
  <Words>470</Words>
  <Application>Microsoft Macintosh PowerPoint</Application>
  <PresentationFormat>Custom</PresentationFormat>
  <Paragraphs>51</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Bodoni MT</vt:lpstr>
      <vt:lpstr>Calibri</vt:lpstr>
      <vt:lpstr>CCW Cursive Writing 12</vt:lpstr>
      <vt:lpstr>Century Gothic</vt:lpstr>
      <vt:lpstr>Books 16x9</vt:lpstr>
      <vt:lpstr>PowerPoint Presentation</vt:lpstr>
      <vt:lpstr>PowerPoint Presentation</vt:lpstr>
      <vt:lpstr>PowerPoint Presentation</vt:lpstr>
      <vt:lpstr>PowerPoint Presentation</vt:lpstr>
      <vt:lpstr>PowerPoint Presentation</vt:lpstr>
      <vt:lpstr>Today we are going to focus on our retrieval skills. </vt:lpstr>
      <vt:lpstr>Tips from Reggie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2015-03-01T20:28:27Z</dcterms:created>
  <dcterms:modified xsi:type="dcterms:W3CDTF">2020-05-30T16:54:52Z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