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86" r:id="rId2"/>
    <p:sldId id="287" r:id="rId3"/>
    <p:sldId id="290" r:id="rId4"/>
    <p:sldId id="300" r:id="rId5"/>
    <p:sldId id="294" r:id="rId6"/>
    <p:sldId id="295" r:id="rId7"/>
    <p:sldId id="301" r:id="rId8"/>
    <p:sldId id="302" r:id="rId9"/>
    <p:sldId id="299" r:id="rId10"/>
  </p:sldIdLst>
  <p:sldSz cx="9144000" cy="6858000" type="screen4x3"/>
  <p:notesSz cx="6858000" cy="9144000"/>
  <p:defaultTextStyle>
    <a:defPPr>
      <a:defRPr lang="en-GB"/>
    </a:defPPr>
    <a:lvl1pPr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5268" autoAdjust="0"/>
  </p:normalViewPr>
  <p:slideViewPr>
    <p:cSldViewPr>
      <p:cViewPr varScale="1">
        <p:scale>
          <a:sx n="114" d="100"/>
          <a:sy n="114" d="100"/>
        </p:scale>
        <p:origin x="152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C937534-F9F9-4F66-8C9E-7B11C8832B7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a:lvl1pPr>
          </a:lstStyle>
          <a:p>
            <a:pPr>
              <a:defRPr/>
            </a:pPr>
            <a:endParaRPr lang="en-GB"/>
          </a:p>
        </p:txBody>
      </p:sp>
      <p:sp>
        <p:nvSpPr>
          <p:cNvPr id="3" name="Date Placeholder 2">
            <a:extLst>
              <a:ext uri="{FF2B5EF4-FFF2-40B4-BE49-F238E27FC236}">
                <a16:creationId xmlns:a16="http://schemas.microsoft.com/office/drawing/2014/main" id="{ED297127-1655-42B5-9A25-C8AF85B8D4DC}"/>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hangingPunct="1">
              <a:defRPr sz="1200" smtClean="0"/>
            </a:lvl1pPr>
          </a:lstStyle>
          <a:p>
            <a:pPr>
              <a:defRPr/>
            </a:pPr>
            <a:fld id="{6C724D1E-671C-436C-9860-9FE11BF075A4}" type="datetimeFigureOut">
              <a:rPr lang="en-GB"/>
              <a:pPr>
                <a:defRPr/>
              </a:pPr>
              <a:t>11/06/2020</a:t>
            </a:fld>
            <a:endParaRPr lang="en-GB"/>
          </a:p>
        </p:txBody>
      </p:sp>
      <p:sp>
        <p:nvSpPr>
          <p:cNvPr id="4" name="Slide Image Placeholder 3">
            <a:extLst>
              <a:ext uri="{FF2B5EF4-FFF2-40B4-BE49-F238E27FC236}">
                <a16:creationId xmlns:a16="http://schemas.microsoft.com/office/drawing/2014/main" id="{8E1BE1B1-774B-4311-ACD3-C0D27885865A}"/>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id="{D21F72E2-9DDF-4466-A10B-65454C0F01E0}"/>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2DD2BAF1-2B73-47A2-95A8-9B7FCEA09D40}"/>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hangingPunct="1">
              <a:defRPr sz="1200"/>
            </a:lvl1pPr>
          </a:lstStyle>
          <a:p>
            <a:pPr>
              <a:defRPr/>
            </a:pPr>
            <a:endParaRPr lang="en-GB"/>
          </a:p>
        </p:txBody>
      </p:sp>
      <p:sp>
        <p:nvSpPr>
          <p:cNvPr id="7" name="Slide Number Placeholder 6">
            <a:extLst>
              <a:ext uri="{FF2B5EF4-FFF2-40B4-BE49-F238E27FC236}">
                <a16:creationId xmlns:a16="http://schemas.microsoft.com/office/drawing/2014/main" id="{4B6D0B5D-44B3-4D4A-963E-0E794BED9CC7}"/>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hangingPunct="1">
              <a:defRPr sz="1200" smtClean="0"/>
            </a:lvl1pPr>
          </a:lstStyle>
          <a:p>
            <a:pPr>
              <a:defRPr/>
            </a:pPr>
            <a:fld id="{537822AD-AA0A-4733-94A3-48DD7001B84C}"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CB20F322-D704-4B62-8C93-67B8670691C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AE5A64A5-2C0F-4E61-B996-0A30EEA3BB5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solidFill>
                  <a:srgbClr val="000000"/>
                </a:solidFill>
              </a:rPr>
              <a:t>© Copyright Showeet.com – Free PowerPoint Templates. Photo credits: Pixabay (</a:t>
            </a:r>
            <a:r>
              <a:rPr lang="en-US" altLang="en-US"/>
              <a:t>CC0 Public DomainFree for commercial use No attribution required)</a:t>
            </a:r>
          </a:p>
        </p:txBody>
      </p:sp>
      <p:sp>
        <p:nvSpPr>
          <p:cNvPr id="10244" name="Slide Number Placeholder 3">
            <a:extLst>
              <a:ext uri="{FF2B5EF4-FFF2-40B4-BE49-F238E27FC236}">
                <a16:creationId xmlns:a16="http://schemas.microsoft.com/office/drawing/2014/main" id="{12E1AD3A-09D8-4A2C-91C7-7F55ABAB09E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DB219ED2-71AB-463E-AE97-A14128BB14F2}" type="slidenum">
              <a:rPr lang="en-US" altLang="en-US" sz="1200">
                <a:solidFill>
                  <a:srgbClr val="000000"/>
                </a:solidFill>
                <a:latin typeface="Calibri" panose="020F0502020204030204" pitchFamily="34" charset="0"/>
              </a:rPr>
              <a:pPr/>
              <a:t>1</a:t>
            </a:fld>
            <a:endParaRPr lang="en-US" altLang="en-US" sz="1200">
              <a:solidFill>
                <a:srgbClr val="000000"/>
              </a:solidFill>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537822AD-AA0A-4733-94A3-48DD7001B84C}" type="slidenum">
              <a:rPr lang="en-GB" smtClean="0"/>
              <a:pPr>
                <a:defRPr/>
              </a:pPr>
              <a:t>2</a:t>
            </a:fld>
            <a:endParaRPr lang="en-GB"/>
          </a:p>
        </p:txBody>
      </p:sp>
    </p:spTree>
    <p:extLst>
      <p:ext uri="{BB962C8B-B14F-4D97-AF65-F5344CB8AC3E}">
        <p14:creationId xmlns:p14="http://schemas.microsoft.com/office/powerpoint/2010/main" val="6725529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07770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3A W1 / T3B W2 Background">
    <p:spTree>
      <p:nvGrpSpPr>
        <p:cNvPr id="1" name=""/>
        <p:cNvGrpSpPr/>
        <p:nvPr/>
      </p:nvGrpSpPr>
      <p:grpSpPr>
        <a:xfrm>
          <a:off x="0" y="0"/>
          <a:ext cx="0" cy="0"/>
          <a:chOff x="0" y="0"/>
          <a:chExt cx="0" cy="0"/>
        </a:xfrm>
      </p:grpSpPr>
      <p:sp>
        <p:nvSpPr>
          <p:cNvPr id="2" name="Rounded Rectangle 3">
            <a:extLst>
              <a:ext uri="{FF2B5EF4-FFF2-40B4-BE49-F238E27FC236}">
                <a16:creationId xmlns:a16="http://schemas.microsoft.com/office/drawing/2014/main" id="{C7AF9B89-76C9-4577-A78F-ACDB1CA76238}"/>
              </a:ext>
            </a:extLst>
          </p:cNvPr>
          <p:cNvSpPr/>
          <p:nvPr userDrawn="1"/>
        </p:nvSpPr>
        <p:spPr bwMode="auto">
          <a:xfrm>
            <a:off x="457200" y="438150"/>
            <a:ext cx="8220075" cy="5957888"/>
          </a:xfrm>
          <a:prstGeom prst="roundRect">
            <a:avLst>
              <a:gd name="adj" fmla="val 2649"/>
            </a:avLst>
          </a:prstGeom>
          <a:solidFill>
            <a:schemeClr val="bg1">
              <a:alpha val="90000"/>
            </a:schemeClr>
          </a:solidFill>
          <a:ln w="2540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350" dirty="0"/>
              <a:t> </a:t>
            </a:r>
          </a:p>
        </p:txBody>
      </p:sp>
    </p:spTree>
    <p:extLst>
      <p:ext uri="{BB962C8B-B14F-4D97-AF65-F5344CB8AC3E}">
        <p14:creationId xmlns:p14="http://schemas.microsoft.com/office/powerpoint/2010/main" val="1830848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3A W1 / T3B W2">
    <p:spTree>
      <p:nvGrpSpPr>
        <p:cNvPr id="1" name=""/>
        <p:cNvGrpSpPr/>
        <p:nvPr/>
      </p:nvGrpSpPr>
      <p:grpSpPr>
        <a:xfrm>
          <a:off x="0" y="0"/>
          <a:ext cx="0" cy="0"/>
          <a:chOff x="0" y="0"/>
          <a:chExt cx="0" cy="0"/>
        </a:xfrm>
      </p:grpSpPr>
      <p:pic>
        <p:nvPicPr>
          <p:cNvPr id="2" name="Picture 4">
            <a:extLst>
              <a:ext uri="{FF2B5EF4-FFF2-40B4-BE49-F238E27FC236}">
                <a16:creationId xmlns:a16="http://schemas.microsoft.com/office/drawing/2014/main" id="{9BF492A4-DA77-4C92-A4D3-8BB48112B7F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523288" y="6196013"/>
            <a:ext cx="576262"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67879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4" name="Rounded Rectangle 3">
            <a:extLst>
              <a:ext uri="{FF2B5EF4-FFF2-40B4-BE49-F238E27FC236}">
                <a16:creationId xmlns:a16="http://schemas.microsoft.com/office/drawing/2014/main" id="{429C1FF7-C02F-49DC-BCCB-86E3A047A97A}"/>
              </a:ext>
            </a:extLst>
          </p:cNvPr>
          <p:cNvSpPr/>
          <p:nvPr userDrawn="1"/>
        </p:nvSpPr>
        <p:spPr bwMode="auto">
          <a:xfrm>
            <a:off x="457200" y="438150"/>
            <a:ext cx="8220075" cy="5957888"/>
          </a:xfrm>
          <a:prstGeom prst="roundRect">
            <a:avLst>
              <a:gd name="adj" fmla="val 2649"/>
            </a:avLst>
          </a:prstGeom>
          <a:solidFill>
            <a:schemeClr val="bg1">
              <a:alpha val="90000"/>
            </a:schemeClr>
          </a:solidFill>
          <a:ln w="2540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350" dirty="0"/>
              <a:t> </a:t>
            </a:r>
          </a:p>
        </p:txBody>
      </p:sp>
      <p:sp>
        <p:nvSpPr>
          <p:cNvPr id="8" name="Title 5"/>
          <p:cNvSpPr>
            <a:spLocks noGrp="1"/>
          </p:cNvSpPr>
          <p:nvPr>
            <p:ph type="title"/>
          </p:nvPr>
        </p:nvSpPr>
        <p:spPr>
          <a:xfrm>
            <a:off x="457198" y="478895"/>
            <a:ext cx="8220075" cy="994306"/>
          </a:xfrm>
        </p:spPr>
        <p:txBody>
          <a:bodyPr>
            <a:noAutofit/>
          </a:bodyPr>
          <a:lstStyle>
            <a:lvl1pPr>
              <a:defRPr>
                <a:latin typeface="Twinkl SemiBold" pitchFamily="2" charset="0"/>
              </a:defRPr>
            </a:lvl1pPr>
          </a:lstStyle>
          <a:p>
            <a:endParaRPr lang="en-GB" dirty="0"/>
          </a:p>
        </p:txBody>
      </p:sp>
      <p:sp>
        <p:nvSpPr>
          <p:cNvPr id="7" name="Content Placeholder 11"/>
          <p:cNvSpPr>
            <a:spLocks noGrp="1"/>
          </p:cNvSpPr>
          <p:nvPr>
            <p:ph idx="1"/>
          </p:nvPr>
        </p:nvSpPr>
        <p:spPr>
          <a:xfrm>
            <a:off x="755651" y="1513946"/>
            <a:ext cx="7632700" cy="4578880"/>
          </a:xfrm>
        </p:spPr>
        <p:txBody>
          <a:bodyPr lIns="0" tIns="0" rIns="0" bIns="0"/>
          <a:lstStyle>
            <a:lvl1pPr marL="0" indent="0">
              <a:buNone/>
              <a:defRPr baseline="0"/>
            </a:lvl1pPr>
          </a:lstStyle>
          <a:p>
            <a:pPr lvl="0"/>
            <a:r>
              <a:rPr lang="en-US"/>
              <a:t>Click to edit Master text styles</a:t>
            </a:r>
          </a:p>
        </p:txBody>
      </p:sp>
    </p:spTree>
    <p:extLst>
      <p:ext uri="{BB962C8B-B14F-4D97-AF65-F5344CB8AC3E}">
        <p14:creationId xmlns:p14="http://schemas.microsoft.com/office/powerpoint/2010/main" val="364853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01-Title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F3E838B-8AE9-40A3-99D9-6006A1C5487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t="13867"/>
          <a:stretch>
            <a:fillRect/>
          </a:stretch>
        </p:blipFill>
        <p:spPr bwMode="auto">
          <a:xfrm>
            <a:off x="1428750" y="0"/>
            <a:ext cx="7715250" cy="590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a:extLst>
              <a:ext uri="{FF2B5EF4-FFF2-40B4-BE49-F238E27FC236}">
                <a16:creationId xmlns:a16="http://schemas.microsoft.com/office/drawing/2014/main" id="{55015571-F661-4C49-A1DD-7CC74EF803FC}"/>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t="99333"/>
          <a:stretch>
            <a:fillRect/>
          </a:stretch>
        </p:blipFill>
        <p:spPr bwMode="auto">
          <a:xfrm>
            <a:off x="1428750" y="5907088"/>
            <a:ext cx="7715250" cy="950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597065" y="3552028"/>
            <a:ext cx="4875048" cy="2387600"/>
          </a:xfrm>
        </p:spPr>
        <p:txBody>
          <a:bodyPr anchor="b">
            <a:normAutofit/>
          </a:bodyPr>
          <a:lstStyle>
            <a:lvl1pPr algn="l">
              <a:defRPr sz="5250">
                <a:solidFill>
                  <a:schemeClr val="tx1"/>
                </a:solidFill>
                <a:latin typeface="+mn-lt"/>
              </a:defRPr>
            </a:lvl1pPr>
          </a:lstStyle>
          <a:p>
            <a:r>
              <a:rPr lang="en-US"/>
              <a:t>Click to edit Master title style</a:t>
            </a:r>
          </a:p>
        </p:txBody>
      </p:sp>
      <p:sp>
        <p:nvSpPr>
          <p:cNvPr id="3" name="Subtitle 2"/>
          <p:cNvSpPr>
            <a:spLocks noGrp="1"/>
          </p:cNvSpPr>
          <p:nvPr>
            <p:ph type="subTitle" idx="1"/>
          </p:nvPr>
        </p:nvSpPr>
        <p:spPr>
          <a:xfrm>
            <a:off x="597065" y="6030052"/>
            <a:ext cx="4875048" cy="486570"/>
          </a:xfrm>
        </p:spPr>
        <p:txBody>
          <a:bodyPr anchor="ctr">
            <a:normAutofit/>
          </a:bodyPr>
          <a:lstStyle>
            <a:lvl1pPr marL="0" indent="0" algn="l">
              <a:buNone/>
              <a:defRPr sz="2100">
                <a:solidFill>
                  <a:srgbClr val="FF6600"/>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6" name="Footer Placeholder 4">
            <a:extLst>
              <a:ext uri="{FF2B5EF4-FFF2-40B4-BE49-F238E27FC236}">
                <a16:creationId xmlns:a16="http://schemas.microsoft.com/office/drawing/2014/main" id="{C7B7B42D-7AB4-4405-B134-30E15D025131}"/>
              </a:ext>
            </a:extLst>
          </p:cNvPr>
          <p:cNvSpPr>
            <a:spLocks noGrp="1"/>
          </p:cNvSpPr>
          <p:nvPr>
            <p:ph type="ftr" sz="quarter" idx="10"/>
          </p:nvPr>
        </p:nvSpPr>
        <p:spPr>
          <a:xfrm>
            <a:off x="5851525" y="6457950"/>
            <a:ext cx="3086100" cy="365125"/>
          </a:xfrm>
        </p:spPr>
        <p:txBody>
          <a:bodyPr/>
          <a:lstStyle>
            <a:lvl1pPr eaLnBrk="1" hangingPunct="1">
              <a:defRPr>
                <a:solidFill>
                  <a:schemeClr val="bg1">
                    <a:lumMod val="75000"/>
                  </a:schemeClr>
                </a:solidFill>
              </a:defRPr>
            </a:lvl1pPr>
          </a:lstStyle>
          <a:p>
            <a:pPr>
              <a:defRPr/>
            </a:pPr>
            <a:r>
              <a:rPr lang="en-US"/>
              <a:t>Your Footer Here</a:t>
            </a:r>
          </a:p>
        </p:txBody>
      </p:sp>
      <p:sp>
        <p:nvSpPr>
          <p:cNvPr id="7" name="Date Placeholder 3">
            <a:extLst>
              <a:ext uri="{FF2B5EF4-FFF2-40B4-BE49-F238E27FC236}">
                <a16:creationId xmlns:a16="http://schemas.microsoft.com/office/drawing/2014/main" id="{B715CAD9-296E-402A-B437-165881B215FB}"/>
              </a:ext>
            </a:extLst>
          </p:cNvPr>
          <p:cNvSpPr>
            <a:spLocks noGrp="1"/>
          </p:cNvSpPr>
          <p:nvPr>
            <p:ph type="dt" sz="half" idx="11"/>
          </p:nvPr>
        </p:nvSpPr>
        <p:spPr>
          <a:xfrm>
            <a:off x="6983413" y="6151563"/>
            <a:ext cx="2057400" cy="365125"/>
          </a:xfrm>
        </p:spPr>
        <p:txBody>
          <a:bodyPr/>
          <a:lstStyle>
            <a:lvl1pPr algn="r" eaLnBrk="1" hangingPunct="1">
              <a:defRPr>
                <a:solidFill>
                  <a:schemeClr val="bg1">
                    <a:lumMod val="65000"/>
                  </a:schemeClr>
                </a:solidFill>
              </a:defRPr>
            </a:lvl1pPr>
          </a:lstStyle>
          <a:p>
            <a:pPr>
              <a:defRPr/>
            </a:pPr>
            <a:r>
              <a:rPr lang="en-US"/>
              <a:t>Your Date Here</a:t>
            </a:r>
          </a:p>
        </p:txBody>
      </p:sp>
    </p:spTree>
    <p:extLst>
      <p:ext uri="{BB962C8B-B14F-4D97-AF65-F5344CB8AC3E}">
        <p14:creationId xmlns:p14="http://schemas.microsoft.com/office/powerpoint/2010/main" val="4188509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1-Title and Content Ligh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0B8913E-29EC-4FD8-922D-72F20BC38DF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84963" y="2139950"/>
            <a:ext cx="2459037" cy="471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normAutofit/>
          </a:bodyPr>
          <a:lstStyle>
            <a:lvl1pPr>
              <a:defRPr sz="3600" b="1">
                <a:solidFill>
                  <a:srgbClr val="231F20"/>
                </a:solidFill>
                <a:latin typeface="+mn-lt"/>
              </a:defRPr>
            </a:lvl1pPr>
          </a:lstStyle>
          <a:p>
            <a:r>
              <a:rPr lang="en-US"/>
              <a:t>Click to edit Master title style</a:t>
            </a:r>
          </a:p>
        </p:txBody>
      </p:sp>
      <p:sp>
        <p:nvSpPr>
          <p:cNvPr id="3" name="Content Placeholder 2"/>
          <p:cNvSpPr>
            <a:spLocks noGrp="1"/>
          </p:cNvSpPr>
          <p:nvPr>
            <p:ph idx="1"/>
          </p:nvPr>
        </p:nvSpPr>
        <p:spPr>
          <a:xfrm>
            <a:off x="628650" y="1993900"/>
            <a:ext cx="6560369" cy="4211432"/>
          </a:xfrm>
        </p:spPr>
        <p:txBody>
          <a:bodyPr>
            <a:normAutofit/>
          </a:bodyPr>
          <a:lstStyle>
            <a:lvl1pPr>
              <a:spcAft>
                <a:spcPts val="450"/>
              </a:spcAft>
              <a:defRPr sz="2700">
                <a:solidFill>
                  <a:srgbClr val="231F20"/>
                </a:solidFill>
              </a:defRPr>
            </a:lvl1pPr>
            <a:lvl2pPr>
              <a:spcAft>
                <a:spcPts val="450"/>
              </a:spcAft>
              <a:defRPr sz="2400">
                <a:solidFill>
                  <a:srgbClr val="231F20"/>
                </a:solidFill>
              </a:defRPr>
            </a:lvl2pPr>
            <a:lvl3pPr>
              <a:spcAft>
                <a:spcPts val="450"/>
              </a:spcAft>
              <a:defRPr sz="2100">
                <a:solidFill>
                  <a:srgbClr val="231F20"/>
                </a:solidFill>
              </a:defRPr>
            </a:lvl3pPr>
            <a:lvl4pPr>
              <a:spcAft>
                <a:spcPts val="450"/>
              </a:spcAft>
              <a:defRPr sz="1800">
                <a:solidFill>
                  <a:srgbClr val="231F20"/>
                </a:solidFill>
              </a:defRPr>
            </a:lvl4pPr>
            <a:lvl5pPr>
              <a:spcAft>
                <a:spcPts val="450"/>
              </a:spcAft>
              <a:defRPr sz="1800">
                <a:solidFill>
                  <a:srgbClr val="231F20"/>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4A803ADF-0CAB-4EBD-8C8E-825F8E76BB5A}"/>
              </a:ext>
            </a:extLst>
          </p:cNvPr>
          <p:cNvSpPr>
            <a:spLocks noGrp="1"/>
          </p:cNvSpPr>
          <p:nvPr>
            <p:ph type="dt" sz="half" idx="10"/>
          </p:nvPr>
        </p:nvSpPr>
        <p:spPr>
          <a:xfrm>
            <a:off x="117475" y="6415088"/>
            <a:ext cx="2057400" cy="365125"/>
          </a:xfrm>
        </p:spPr>
        <p:txBody>
          <a:bodyPr/>
          <a:lstStyle>
            <a:lvl1pPr eaLnBrk="1" hangingPunct="1">
              <a:defRPr>
                <a:solidFill>
                  <a:schemeClr val="bg1">
                    <a:lumMod val="65000"/>
                  </a:schemeClr>
                </a:solidFill>
              </a:defRPr>
            </a:lvl1pPr>
          </a:lstStyle>
          <a:p>
            <a:pPr>
              <a:defRPr/>
            </a:pPr>
            <a:r>
              <a:rPr lang="en-US"/>
              <a:t>Your Date Here</a:t>
            </a:r>
          </a:p>
        </p:txBody>
      </p:sp>
      <p:sp>
        <p:nvSpPr>
          <p:cNvPr id="6" name="Footer Placeholder 4">
            <a:extLst>
              <a:ext uri="{FF2B5EF4-FFF2-40B4-BE49-F238E27FC236}">
                <a16:creationId xmlns:a16="http://schemas.microsoft.com/office/drawing/2014/main" id="{A07CE400-68A0-479C-B74E-47F71A942D38}"/>
              </a:ext>
            </a:extLst>
          </p:cNvPr>
          <p:cNvSpPr>
            <a:spLocks noGrp="1"/>
          </p:cNvSpPr>
          <p:nvPr>
            <p:ph type="ftr" sz="quarter" idx="11"/>
          </p:nvPr>
        </p:nvSpPr>
        <p:spPr>
          <a:xfrm>
            <a:off x="3028950" y="6415088"/>
            <a:ext cx="3086100" cy="365125"/>
          </a:xfrm>
        </p:spPr>
        <p:txBody>
          <a:bodyPr/>
          <a:lstStyle>
            <a:lvl1pPr eaLnBrk="1" hangingPunct="1">
              <a:defRPr>
                <a:solidFill>
                  <a:schemeClr val="bg1">
                    <a:lumMod val="65000"/>
                  </a:schemeClr>
                </a:solidFill>
              </a:defRPr>
            </a:lvl1pPr>
          </a:lstStyle>
          <a:p>
            <a:pPr>
              <a:defRPr/>
            </a:pPr>
            <a:r>
              <a:rPr lang="en-US"/>
              <a:t>Your Footer Here</a:t>
            </a:r>
          </a:p>
        </p:txBody>
      </p:sp>
      <p:sp>
        <p:nvSpPr>
          <p:cNvPr id="7" name="Slide Number Placeholder 5">
            <a:extLst>
              <a:ext uri="{FF2B5EF4-FFF2-40B4-BE49-F238E27FC236}">
                <a16:creationId xmlns:a16="http://schemas.microsoft.com/office/drawing/2014/main" id="{8C6C9144-8158-4C5E-9D41-F72C16333AAB}"/>
              </a:ext>
            </a:extLst>
          </p:cNvPr>
          <p:cNvSpPr>
            <a:spLocks noGrp="1"/>
          </p:cNvSpPr>
          <p:nvPr>
            <p:ph type="sldNum" sz="quarter" idx="12"/>
          </p:nvPr>
        </p:nvSpPr>
        <p:spPr>
          <a:xfrm>
            <a:off x="6915150" y="6415088"/>
            <a:ext cx="2057400" cy="365125"/>
          </a:xfrm>
        </p:spPr>
        <p:txBody>
          <a:bodyPr/>
          <a:lstStyle>
            <a:lvl1pPr eaLnBrk="1" hangingPunct="1">
              <a:defRPr smtClean="0">
                <a:solidFill>
                  <a:schemeClr val="bg1"/>
                </a:solidFill>
              </a:defRPr>
            </a:lvl1pPr>
          </a:lstStyle>
          <a:p>
            <a:pPr>
              <a:defRPr/>
            </a:pPr>
            <a:fld id="{B9116388-D243-4F66-9AD5-66636B1FF91B}" type="slidenum">
              <a:rPr lang="en-US"/>
              <a:pPr>
                <a:defRPr/>
              </a:pPr>
              <a:t>‹#›</a:t>
            </a:fld>
            <a:endParaRPr lang="en-US"/>
          </a:p>
        </p:txBody>
      </p:sp>
    </p:spTree>
    <p:extLst>
      <p:ext uri="{BB962C8B-B14F-4D97-AF65-F5344CB8AC3E}">
        <p14:creationId xmlns:p14="http://schemas.microsoft.com/office/powerpoint/2010/main" val="6381074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F14F8B1E-4783-42F2-859D-BA24D9F8FBBF}"/>
              </a:ext>
            </a:extLst>
          </p:cNvPr>
          <p:cNvSpPr>
            <a:spLocks noGrp="1"/>
          </p:cNvSpPr>
          <p:nvPr>
            <p:ph type="title"/>
          </p:nvPr>
        </p:nvSpPr>
        <p:spPr bwMode="auto">
          <a:xfrm>
            <a:off x="490538" y="695325"/>
            <a:ext cx="8162925" cy="1150938"/>
          </a:xfrm>
          <a:prstGeom prst="roundRect">
            <a:avLst>
              <a:gd name="adj" fmla="val 9639"/>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round/>
                <a:headEnd/>
                <a:tailEnd/>
              </a14:hiddenLine>
            </a:ext>
          </a:extLst>
        </p:spPr>
        <p:txBody>
          <a:bodyPr vert="horz" wrap="square" lIns="252000" tIns="252000" rIns="252000" bIns="252000" numCol="1" anchor="ctr" anchorCtr="1" compatLnSpc="1">
            <a:prstTxWarp prst="textNoShape">
              <a:avLst/>
            </a:prstTxWarp>
          </a:bodyPr>
          <a:lstStyle/>
          <a:p>
            <a:pPr lvl="0"/>
            <a:r>
              <a:rPr lang="en-US" altLang="en-US"/>
              <a:t>Click to edit Master title style</a:t>
            </a:r>
          </a:p>
        </p:txBody>
      </p:sp>
      <p:sp>
        <p:nvSpPr>
          <p:cNvPr id="2051" name="Text Placeholder 2">
            <a:extLst>
              <a:ext uri="{FF2B5EF4-FFF2-40B4-BE49-F238E27FC236}">
                <a16:creationId xmlns:a16="http://schemas.microsoft.com/office/drawing/2014/main" id="{13DE11B8-6070-43AA-A495-A8469019D8C4}"/>
              </a:ext>
            </a:extLst>
          </p:cNvPr>
          <p:cNvSpPr>
            <a:spLocks noGrp="1"/>
          </p:cNvSpPr>
          <p:nvPr>
            <p:ph type="body" idx="1"/>
          </p:nvPr>
        </p:nvSpPr>
        <p:spPr bwMode="auto">
          <a:xfrm>
            <a:off x="490538" y="1957388"/>
            <a:ext cx="8162925" cy="4387850"/>
          </a:xfrm>
          <a:prstGeom prst="roundRect">
            <a:avLst>
              <a:gd name="adj" fmla="val 2583"/>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round/>
                <a:headEnd/>
                <a:tailEnd/>
              </a14:hiddenLine>
            </a:ext>
          </a:extLst>
        </p:spPr>
        <p:txBody>
          <a:bodyPr vert="horz" wrap="square" lIns="252000" tIns="252000" rIns="252000" bIns="25200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Lst>
  <p:txStyles>
    <p:titleStyle>
      <a:lvl1pPr algn="l" rtl="0" eaLnBrk="0" fontAlgn="base" hangingPunct="0">
        <a:lnSpc>
          <a:spcPct val="90000"/>
        </a:lnSpc>
        <a:spcBef>
          <a:spcPct val="0"/>
        </a:spcBef>
        <a:spcAft>
          <a:spcPct val="0"/>
        </a:spcAft>
        <a:defRPr sz="4000" b="1" kern="1200">
          <a:solidFill>
            <a:srgbClr val="1C1C1C"/>
          </a:solidFill>
          <a:latin typeface="Twinkl" pitchFamily="50" charset="0"/>
          <a:ea typeface="+mj-ea"/>
          <a:cs typeface="+mj-cs"/>
        </a:defRPr>
      </a:lvl1pPr>
      <a:lvl2pPr algn="l" rtl="0" eaLnBrk="0" fontAlgn="base" hangingPunct="0">
        <a:lnSpc>
          <a:spcPct val="90000"/>
        </a:lnSpc>
        <a:spcBef>
          <a:spcPct val="0"/>
        </a:spcBef>
        <a:spcAft>
          <a:spcPct val="0"/>
        </a:spcAft>
        <a:defRPr sz="4000" b="1">
          <a:solidFill>
            <a:srgbClr val="1C1C1C"/>
          </a:solidFill>
          <a:latin typeface="Twinkl" pitchFamily="2" charset="0"/>
        </a:defRPr>
      </a:lvl2pPr>
      <a:lvl3pPr algn="l" rtl="0" eaLnBrk="0" fontAlgn="base" hangingPunct="0">
        <a:lnSpc>
          <a:spcPct val="90000"/>
        </a:lnSpc>
        <a:spcBef>
          <a:spcPct val="0"/>
        </a:spcBef>
        <a:spcAft>
          <a:spcPct val="0"/>
        </a:spcAft>
        <a:defRPr sz="4000" b="1">
          <a:solidFill>
            <a:srgbClr val="1C1C1C"/>
          </a:solidFill>
          <a:latin typeface="Twinkl" pitchFamily="2" charset="0"/>
        </a:defRPr>
      </a:lvl3pPr>
      <a:lvl4pPr algn="l" rtl="0" eaLnBrk="0" fontAlgn="base" hangingPunct="0">
        <a:lnSpc>
          <a:spcPct val="90000"/>
        </a:lnSpc>
        <a:spcBef>
          <a:spcPct val="0"/>
        </a:spcBef>
        <a:spcAft>
          <a:spcPct val="0"/>
        </a:spcAft>
        <a:defRPr sz="4000" b="1">
          <a:solidFill>
            <a:srgbClr val="1C1C1C"/>
          </a:solidFill>
          <a:latin typeface="Twinkl" pitchFamily="2" charset="0"/>
        </a:defRPr>
      </a:lvl4pPr>
      <a:lvl5pPr algn="l" rtl="0" eaLnBrk="0" fontAlgn="base" hangingPunct="0">
        <a:lnSpc>
          <a:spcPct val="90000"/>
        </a:lnSpc>
        <a:spcBef>
          <a:spcPct val="0"/>
        </a:spcBef>
        <a:spcAft>
          <a:spcPct val="0"/>
        </a:spcAft>
        <a:defRPr sz="4000" b="1">
          <a:solidFill>
            <a:srgbClr val="1C1C1C"/>
          </a:solidFill>
          <a:latin typeface="Twinkl" pitchFamily="2" charset="0"/>
        </a:defRPr>
      </a:lvl5pPr>
      <a:lvl6pPr marL="457200" algn="l" rtl="0" fontAlgn="base">
        <a:lnSpc>
          <a:spcPct val="90000"/>
        </a:lnSpc>
        <a:spcBef>
          <a:spcPct val="0"/>
        </a:spcBef>
        <a:spcAft>
          <a:spcPct val="0"/>
        </a:spcAft>
        <a:defRPr sz="4000" b="1">
          <a:solidFill>
            <a:srgbClr val="1C1C1C"/>
          </a:solidFill>
          <a:latin typeface="Twinkl" pitchFamily="2" charset="0"/>
        </a:defRPr>
      </a:lvl6pPr>
      <a:lvl7pPr marL="914400" algn="l" rtl="0" fontAlgn="base">
        <a:lnSpc>
          <a:spcPct val="90000"/>
        </a:lnSpc>
        <a:spcBef>
          <a:spcPct val="0"/>
        </a:spcBef>
        <a:spcAft>
          <a:spcPct val="0"/>
        </a:spcAft>
        <a:defRPr sz="4000" b="1">
          <a:solidFill>
            <a:srgbClr val="1C1C1C"/>
          </a:solidFill>
          <a:latin typeface="Twinkl" pitchFamily="2" charset="0"/>
        </a:defRPr>
      </a:lvl7pPr>
      <a:lvl8pPr marL="1371600" algn="l" rtl="0" fontAlgn="base">
        <a:lnSpc>
          <a:spcPct val="90000"/>
        </a:lnSpc>
        <a:spcBef>
          <a:spcPct val="0"/>
        </a:spcBef>
        <a:spcAft>
          <a:spcPct val="0"/>
        </a:spcAft>
        <a:defRPr sz="4000" b="1">
          <a:solidFill>
            <a:srgbClr val="1C1C1C"/>
          </a:solidFill>
          <a:latin typeface="Twinkl" pitchFamily="2" charset="0"/>
        </a:defRPr>
      </a:lvl8pPr>
      <a:lvl9pPr marL="1828800" algn="l" rtl="0" fontAlgn="base">
        <a:lnSpc>
          <a:spcPct val="90000"/>
        </a:lnSpc>
        <a:spcBef>
          <a:spcPct val="0"/>
        </a:spcBef>
        <a:spcAft>
          <a:spcPct val="0"/>
        </a:spcAft>
        <a:defRPr sz="4000" b="1">
          <a:solidFill>
            <a:srgbClr val="1C1C1C"/>
          </a:solidFill>
          <a:latin typeface="Twinkl" pitchFamily="2"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ern="1200">
          <a:solidFill>
            <a:srgbClr val="1C1C1C"/>
          </a:solidFill>
          <a:latin typeface="Twinkl" pitchFamily="50" charset="0"/>
          <a:ea typeface="Sassoon Infant Rg" panose="02000503030000020003" pitchFamily="50" charset="0"/>
          <a:cs typeface="Sassoon Infant Rg" panose="02000503030000020003" pitchFamily="50"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1600" kern="1200">
          <a:solidFill>
            <a:srgbClr val="1C1C1C"/>
          </a:solidFill>
          <a:latin typeface="Twinkl" pitchFamily="50" charset="0"/>
          <a:ea typeface="Sassoon Infant Rg" panose="02000503030000020003" pitchFamily="50" charset="0"/>
          <a:cs typeface="Sassoon Infant Rg" panose="02000503030000020003" pitchFamily="50"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1400" kern="1200">
          <a:solidFill>
            <a:srgbClr val="1C1C1C"/>
          </a:solidFill>
          <a:latin typeface="Twinkl" pitchFamily="50" charset="0"/>
          <a:ea typeface="Sassoon Infant Rg" panose="02000503030000020003" pitchFamily="50" charset="0"/>
          <a:cs typeface="Sassoon Infant Rg" panose="02000503030000020003" pitchFamily="50"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1400" kern="1200">
          <a:solidFill>
            <a:srgbClr val="1C1C1C"/>
          </a:solidFill>
          <a:latin typeface="Twinkl" pitchFamily="50" charset="0"/>
          <a:ea typeface="Sassoon Infant Rg" panose="02000503030000020003" pitchFamily="50" charset="0"/>
          <a:cs typeface="Sassoon Infant Rg" panose="02000503030000020003" pitchFamily="50"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1400" kern="1200">
          <a:solidFill>
            <a:srgbClr val="1C1C1C"/>
          </a:solidFill>
          <a:latin typeface="Twinkl" pitchFamily="50" charset="0"/>
          <a:ea typeface="Sassoon Infant Rg" panose="02000503030000020003" pitchFamily="50" charset="0"/>
          <a:cs typeface="Sassoon Infant Rg" panose="02000503030000020003" pitchFamily="50"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enquiry@feathstn.bham.sch.u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a:extLst>
              <a:ext uri="{FF2B5EF4-FFF2-40B4-BE49-F238E27FC236}">
                <a16:creationId xmlns:a16="http://schemas.microsoft.com/office/drawing/2014/main" id="{76A71397-980A-46BC-A1D5-1B2738B55E03}"/>
              </a:ext>
            </a:extLst>
          </p:cNvPr>
          <p:cNvSpPr>
            <a:spLocks noGrp="1" noChangeArrowheads="1"/>
          </p:cNvSpPr>
          <p:nvPr>
            <p:ph type="dt" sz="quarter" idx="1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defTabSz="685800">
              <a:defRPr sz="2400">
                <a:solidFill>
                  <a:schemeClr val="tx1"/>
                </a:solidFill>
                <a:latin typeface="Arial" panose="020B0604020202020204" pitchFamily="34" charset="0"/>
              </a:defRPr>
            </a:lvl1pPr>
            <a:lvl2pPr marL="742950" indent="-285750" defTabSz="685800">
              <a:defRPr sz="2400">
                <a:solidFill>
                  <a:schemeClr val="tx1"/>
                </a:solidFill>
                <a:latin typeface="Arial" panose="020B0604020202020204" pitchFamily="34" charset="0"/>
              </a:defRPr>
            </a:lvl2pPr>
            <a:lvl3pPr marL="1143000" indent="-228600" defTabSz="685800">
              <a:defRPr sz="2400">
                <a:solidFill>
                  <a:schemeClr val="tx1"/>
                </a:solidFill>
                <a:latin typeface="Arial" panose="020B0604020202020204" pitchFamily="34" charset="0"/>
              </a:defRPr>
            </a:lvl3pPr>
            <a:lvl4pPr marL="1600200" indent="-228600" defTabSz="685800">
              <a:defRPr sz="2400">
                <a:solidFill>
                  <a:schemeClr val="tx1"/>
                </a:solidFill>
                <a:latin typeface="Arial" panose="020B0604020202020204" pitchFamily="34" charset="0"/>
              </a:defRPr>
            </a:lvl4pPr>
            <a:lvl5pPr marL="2057400" indent="-228600" defTabSz="685800">
              <a:defRPr sz="2400">
                <a:solidFill>
                  <a:schemeClr val="tx1"/>
                </a:solidFill>
                <a:latin typeface="Arial" panose="020B0604020202020204" pitchFamily="34" charset="0"/>
              </a:defRPr>
            </a:lvl5pPr>
            <a:lvl6pPr marL="2514600" indent="-228600" defTabSz="685800"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685800"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685800"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685800" eaLnBrk="0" fontAlgn="base" hangingPunct="0">
              <a:spcBef>
                <a:spcPct val="0"/>
              </a:spcBef>
              <a:spcAft>
                <a:spcPct val="0"/>
              </a:spcAft>
              <a:defRPr sz="2400">
                <a:solidFill>
                  <a:schemeClr val="tx1"/>
                </a:solidFill>
                <a:latin typeface="Arial" panose="020B0604020202020204" pitchFamily="34" charset="0"/>
              </a:defRPr>
            </a:lvl9pPr>
          </a:lstStyle>
          <a:p>
            <a:pPr eaLnBrk="0" hangingPunct="0"/>
            <a:r>
              <a:rPr lang="en-US" altLang="en-US" sz="1800">
                <a:solidFill>
                  <a:srgbClr val="A6A6A6"/>
                </a:solidFill>
                <a:latin typeface="Calibri" panose="020F0502020204030204" pitchFamily="34" charset="0"/>
              </a:rPr>
              <a:t>Your Date Here</a:t>
            </a:r>
          </a:p>
        </p:txBody>
      </p:sp>
      <p:sp>
        <p:nvSpPr>
          <p:cNvPr id="2" name="Title 1">
            <a:extLst>
              <a:ext uri="{FF2B5EF4-FFF2-40B4-BE49-F238E27FC236}">
                <a16:creationId xmlns:a16="http://schemas.microsoft.com/office/drawing/2014/main" id="{DCEC7055-DB65-4B66-A727-22F21D771E18}"/>
              </a:ext>
            </a:extLst>
          </p:cNvPr>
          <p:cNvSpPr>
            <a:spLocks noGrp="1"/>
          </p:cNvSpPr>
          <p:nvPr>
            <p:ph type="ctrTitle"/>
          </p:nvPr>
        </p:nvSpPr>
        <p:spPr>
          <a:xfrm>
            <a:off x="-396875" y="4129088"/>
            <a:ext cx="8547100" cy="2387600"/>
          </a:xfrm>
        </p:spPr>
        <p:txBody>
          <a:bodyPr/>
          <a:lstStyle/>
          <a:p>
            <a:pPr>
              <a:defRPr/>
            </a:pPr>
            <a:r>
              <a:rPr lang="en-US" baseline="30000" dirty="0"/>
              <a:t>Thursday 20th May 2020</a:t>
            </a:r>
            <a:endParaRPr lang="en-US" dirty="0"/>
          </a:p>
        </p:txBody>
      </p:sp>
      <p:sp>
        <p:nvSpPr>
          <p:cNvPr id="3" name="Subtitle 2">
            <a:extLst>
              <a:ext uri="{FF2B5EF4-FFF2-40B4-BE49-F238E27FC236}">
                <a16:creationId xmlns:a16="http://schemas.microsoft.com/office/drawing/2014/main" id="{E37A4132-7C4A-4925-8AAA-C78C96911D13}"/>
              </a:ext>
            </a:extLst>
          </p:cNvPr>
          <p:cNvSpPr>
            <a:spLocks noGrp="1"/>
          </p:cNvSpPr>
          <p:nvPr>
            <p:ph type="subTitle" idx="1"/>
          </p:nvPr>
        </p:nvSpPr>
        <p:spPr>
          <a:xfrm>
            <a:off x="596900" y="6029325"/>
            <a:ext cx="4875213" cy="487363"/>
          </a:xfrm>
        </p:spPr>
        <p:txBody>
          <a:bodyPr>
            <a:normAutofit fontScale="25000" lnSpcReduction="20000"/>
          </a:bodyPr>
          <a:lstStyle/>
          <a:p>
            <a:pPr>
              <a:defRPr/>
            </a:pPr>
            <a:r>
              <a:rPr lang="en-US" dirty="0"/>
              <a:t>English - Spelling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B367459-86C7-44BD-89DD-B6A15A5FFEA0}"/>
              </a:ext>
            </a:extLst>
          </p:cNvPr>
          <p:cNvSpPr>
            <a:spLocks noGrp="1"/>
          </p:cNvSpPr>
          <p:nvPr>
            <p:ph type="title"/>
          </p:nvPr>
        </p:nvSpPr>
        <p:spPr>
          <a:xfrm>
            <a:off x="490538" y="450850"/>
            <a:ext cx="8162925" cy="1150938"/>
          </a:xfrm>
        </p:spPr>
        <p:txBody>
          <a:bodyPr>
            <a:normAutofit fontScale="90000"/>
          </a:bodyPr>
          <a:lstStyle/>
          <a:p>
            <a:pPr>
              <a:defRPr/>
            </a:pPr>
            <a:r>
              <a:rPr lang="en-GB" dirty="0"/>
              <a:t>Yesterday, we read Ben and the diamond – A finding tale.</a:t>
            </a:r>
          </a:p>
        </p:txBody>
      </p:sp>
      <p:sp>
        <p:nvSpPr>
          <p:cNvPr id="11268" name="Title 5">
            <a:extLst>
              <a:ext uri="{FF2B5EF4-FFF2-40B4-BE49-F238E27FC236}">
                <a16:creationId xmlns:a16="http://schemas.microsoft.com/office/drawing/2014/main" id="{70244F5A-8591-4F8E-8D04-4A1707D81AAE}"/>
              </a:ext>
            </a:extLst>
          </p:cNvPr>
          <p:cNvSpPr>
            <a:spLocks/>
          </p:cNvSpPr>
          <p:nvPr/>
        </p:nvSpPr>
        <p:spPr bwMode="auto">
          <a:xfrm>
            <a:off x="0" y="4725144"/>
            <a:ext cx="7667625" cy="1150938"/>
          </a:xfrm>
          <a:prstGeom prst="roundRect">
            <a:avLst>
              <a:gd name="adj" fmla="val 9639"/>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round/>
                <a:headEnd/>
                <a:tailEnd/>
              </a14:hiddenLine>
            </a:ext>
          </a:extLst>
        </p:spPr>
        <p:txBody>
          <a:bodyPr lIns="252000" tIns="252000" rIns="252000" bIns="252000" anchor="ctr" anchorCtr="1"/>
          <a:lstStyle>
            <a:lvl1pPr>
              <a:lnSpc>
                <a:spcPct val="90000"/>
              </a:lnSpc>
              <a:spcBef>
                <a:spcPts val="1000"/>
              </a:spcBef>
              <a:buFont typeface="Arial" panose="020B0604020202020204" pitchFamily="34" charset="0"/>
              <a:buChar char="•"/>
              <a:defRPr>
                <a:solidFill>
                  <a:srgbClr val="1C1C1C"/>
                </a:solidFill>
                <a:latin typeface="Twinkl" pitchFamily="2" charset="0"/>
                <a:cs typeface="Sassoon Infant Rg" pitchFamily="50" charset="0"/>
              </a:defRPr>
            </a:lvl1pPr>
            <a:lvl2pPr marL="685800" indent="-228600">
              <a:lnSpc>
                <a:spcPct val="90000"/>
              </a:lnSpc>
              <a:spcBef>
                <a:spcPts val="500"/>
              </a:spcBef>
              <a:buFont typeface="Arial" panose="020B0604020202020204" pitchFamily="34" charset="0"/>
              <a:buChar char="•"/>
              <a:defRPr sz="1600">
                <a:solidFill>
                  <a:srgbClr val="1C1C1C"/>
                </a:solidFill>
                <a:latin typeface="Twinkl" pitchFamily="2" charset="0"/>
                <a:cs typeface="Sassoon Infant Rg" pitchFamily="50" charset="0"/>
              </a:defRPr>
            </a:lvl2pPr>
            <a:lvl3pPr marL="1143000" indent="-228600">
              <a:lnSpc>
                <a:spcPct val="90000"/>
              </a:lnSpc>
              <a:spcBef>
                <a:spcPts val="500"/>
              </a:spcBef>
              <a:buFont typeface="Arial" panose="020B0604020202020204" pitchFamily="34" charset="0"/>
              <a:buChar char="•"/>
              <a:defRPr sz="1400">
                <a:solidFill>
                  <a:srgbClr val="1C1C1C"/>
                </a:solidFill>
                <a:latin typeface="Twinkl" pitchFamily="2" charset="0"/>
                <a:cs typeface="Sassoon Infant Rg" pitchFamily="50" charset="0"/>
              </a:defRPr>
            </a:lvl3pPr>
            <a:lvl4pPr marL="1600200" indent="-228600">
              <a:lnSpc>
                <a:spcPct val="90000"/>
              </a:lnSpc>
              <a:spcBef>
                <a:spcPts val="500"/>
              </a:spcBef>
              <a:buFont typeface="Arial" panose="020B0604020202020204" pitchFamily="34" charset="0"/>
              <a:buChar char="•"/>
              <a:defRPr sz="1400">
                <a:solidFill>
                  <a:srgbClr val="1C1C1C"/>
                </a:solidFill>
                <a:latin typeface="Twinkl" pitchFamily="2" charset="0"/>
                <a:cs typeface="Sassoon Infant Rg" pitchFamily="50" charset="0"/>
              </a:defRPr>
            </a:lvl4pPr>
            <a:lvl5pPr marL="2057400" indent="-228600">
              <a:lnSpc>
                <a:spcPct val="90000"/>
              </a:lnSpc>
              <a:spcBef>
                <a:spcPts val="500"/>
              </a:spcBef>
              <a:buFont typeface="Arial" panose="020B0604020202020204" pitchFamily="34" charset="0"/>
              <a:buChar char="•"/>
              <a:defRPr sz="1400">
                <a:solidFill>
                  <a:srgbClr val="1C1C1C"/>
                </a:solidFill>
                <a:latin typeface="Twinkl" pitchFamily="2" charset="0"/>
                <a:cs typeface="Sassoon Infant Rg" pitchFamily="50"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cs typeface="Sassoon Infant Rg" pitchFamily="50"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cs typeface="Sassoon Infant Rg" pitchFamily="50"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cs typeface="Sassoon Infant Rg" pitchFamily="50"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1400">
                <a:solidFill>
                  <a:srgbClr val="1C1C1C"/>
                </a:solidFill>
                <a:latin typeface="Twinkl" pitchFamily="2" charset="0"/>
                <a:cs typeface="Sassoon Infant Rg" pitchFamily="50" charset="0"/>
              </a:defRPr>
            </a:lvl9pPr>
          </a:lstStyle>
          <a:p>
            <a:pPr>
              <a:spcBef>
                <a:spcPct val="0"/>
              </a:spcBef>
              <a:buFontTx/>
              <a:buNone/>
            </a:pPr>
            <a:endParaRPr lang="en-GB" altLang="en-US" sz="2600" b="1" dirty="0">
              <a:solidFill>
                <a:srgbClr val="231F20"/>
              </a:solidFill>
            </a:endParaRPr>
          </a:p>
        </p:txBody>
      </p:sp>
      <p:sp>
        <p:nvSpPr>
          <p:cNvPr id="7" name="Title 5">
            <a:extLst>
              <a:ext uri="{FF2B5EF4-FFF2-40B4-BE49-F238E27FC236}">
                <a16:creationId xmlns:a16="http://schemas.microsoft.com/office/drawing/2014/main" id="{B0714743-B241-4CB4-959E-86EA811B3BDF}"/>
              </a:ext>
            </a:extLst>
          </p:cNvPr>
          <p:cNvSpPr txBox="1">
            <a:spLocks/>
          </p:cNvSpPr>
          <p:nvPr/>
        </p:nvSpPr>
        <p:spPr bwMode="auto">
          <a:xfrm>
            <a:off x="-247651" y="5694813"/>
            <a:ext cx="8162925" cy="1150938"/>
          </a:xfrm>
          <a:prstGeom prst="roundRect">
            <a:avLst>
              <a:gd name="adj" fmla="val 9639"/>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round/>
                <a:headEnd/>
                <a:tailEnd/>
              </a14:hiddenLine>
            </a:ext>
          </a:extLst>
        </p:spPr>
        <p:txBody>
          <a:bodyPr vert="horz" wrap="square" lIns="252000" tIns="252000" rIns="252000" bIns="252000" numCol="1" anchor="ctr" anchorCtr="1" compatLnSpc="1">
            <a:prstTxWarp prst="textNoShape">
              <a:avLst/>
            </a:prstTxWarp>
            <a:normAutofit fontScale="97500"/>
          </a:bodyPr>
          <a:lstStyle>
            <a:lvl1pPr algn="l" rtl="0" eaLnBrk="0" fontAlgn="base" hangingPunct="0">
              <a:lnSpc>
                <a:spcPct val="90000"/>
              </a:lnSpc>
              <a:spcBef>
                <a:spcPct val="0"/>
              </a:spcBef>
              <a:spcAft>
                <a:spcPct val="0"/>
              </a:spcAft>
              <a:defRPr sz="3600" b="1" kern="1200">
                <a:solidFill>
                  <a:srgbClr val="231F20"/>
                </a:solidFill>
                <a:latin typeface="+mn-lt"/>
                <a:ea typeface="+mj-ea"/>
                <a:cs typeface="+mj-cs"/>
              </a:defRPr>
            </a:lvl1pPr>
            <a:lvl2pPr algn="l" rtl="0" eaLnBrk="0" fontAlgn="base" hangingPunct="0">
              <a:lnSpc>
                <a:spcPct val="90000"/>
              </a:lnSpc>
              <a:spcBef>
                <a:spcPct val="0"/>
              </a:spcBef>
              <a:spcAft>
                <a:spcPct val="0"/>
              </a:spcAft>
              <a:defRPr sz="4000" b="1">
                <a:solidFill>
                  <a:srgbClr val="1C1C1C"/>
                </a:solidFill>
                <a:latin typeface="Twinkl" pitchFamily="2" charset="0"/>
              </a:defRPr>
            </a:lvl2pPr>
            <a:lvl3pPr algn="l" rtl="0" eaLnBrk="0" fontAlgn="base" hangingPunct="0">
              <a:lnSpc>
                <a:spcPct val="90000"/>
              </a:lnSpc>
              <a:spcBef>
                <a:spcPct val="0"/>
              </a:spcBef>
              <a:spcAft>
                <a:spcPct val="0"/>
              </a:spcAft>
              <a:defRPr sz="4000" b="1">
                <a:solidFill>
                  <a:srgbClr val="1C1C1C"/>
                </a:solidFill>
                <a:latin typeface="Twinkl" pitchFamily="2" charset="0"/>
              </a:defRPr>
            </a:lvl3pPr>
            <a:lvl4pPr algn="l" rtl="0" eaLnBrk="0" fontAlgn="base" hangingPunct="0">
              <a:lnSpc>
                <a:spcPct val="90000"/>
              </a:lnSpc>
              <a:spcBef>
                <a:spcPct val="0"/>
              </a:spcBef>
              <a:spcAft>
                <a:spcPct val="0"/>
              </a:spcAft>
              <a:defRPr sz="4000" b="1">
                <a:solidFill>
                  <a:srgbClr val="1C1C1C"/>
                </a:solidFill>
                <a:latin typeface="Twinkl" pitchFamily="2" charset="0"/>
              </a:defRPr>
            </a:lvl4pPr>
            <a:lvl5pPr algn="l" rtl="0" eaLnBrk="0" fontAlgn="base" hangingPunct="0">
              <a:lnSpc>
                <a:spcPct val="90000"/>
              </a:lnSpc>
              <a:spcBef>
                <a:spcPct val="0"/>
              </a:spcBef>
              <a:spcAft>
                <a:spcPct val="0"/>
              </a:spcAft>
              <a:defRPr sz="4000" b="1">
                <a:solidFill>
                  <a:srgbClr val="1C1C1C"/>
                </a:solidFill>
                <a:latin typeface="Twinkl" pitchFamily="2" charset="0"/>
              </a:defRPr>
            </a:lvl5pPr>
            <a:lvl6pPr marL="457200" algn="l" rtl="0" fontAlgn="base">
              <a:lnSpc>
                <a:spcPct val="90000"/>
              </a:lnSpc>
              <a:spcBef>
                <a:spcPct val="0"/>
              </a:spcBef>
              <a:spcAft>
                <a:spcPct val="0"/>
              </a:spcAft>
              <a:defRPr sz="4000" b="1">
                <a:solidFill>
                  <a:srgbClr val="1C1C1C"/>
                </a:solidFill>
                <a:latin typeface="Twinkl" pitchFamily="2" charset="0"/>
              </a:defRPr>
            </a:lvl6pPr>
            <a:lvl7pPr marL="914400" algn="l" rtl="0" fontAlgn="base">
              <a:lnSpc>
                <a:spcPct val="90000"/>
              </a:lnSpc>
              <a:spcBef>
                <a:spcPct val="0"/>
              </a:spcBef>
              <a:spcAft>
                <a:spcPct val="0"/>
              </a:spcAft>
              <a:defRPr sz="4000" b="1">
                <a:solidFill>
                  <a:srgbClr val="1C1C1C"/>
                </a:solidFill>
                <a:latin typeface="Twinkl" pitchFamily="2" charset="0"/>
              </a:defRPr>
            </a:lvl7pPr>
            <a:lvl8pPr marL="1371600" algn="l" rtl="0" fontAlgn="base">
              <a:lnSpc>
                <a:spcPct val="90000"/>
              </a:lnSpc>
              <a:spcBef>
                <a:spcPct val="0"/>
              </a:spcBef>
              <a:spcAft>
                <a:spcPct val="0"/>
              </a:spcAft>
              <a:defRPr sz="4000" b="1">
                <a:solidFill>
                  <a:srgbClr val="1C1C1C"/>
                </a:solidFill>
                <a:latin typeface="Twinkl" pitchFamily="2" charset="0"/>
              </a:defRPr>
            </a:lvl8pPr>
            <a:lvl9pPr marL="1828800" algn="l" rtl="0" fontAlgn="base">
              <a:lnSpc>
                <a:spcPct val="90000"/>
              </a:lnSpc>
              <a:spcBef>
                <a:spcPct val="0"/>
              </a:spcBef>
              <a:spcAft>
                <a:spcPct val="0"/>
              </a:spcAft>
              <a:defRPr sz="4000" b="1">
                <a:solidFill>
                  <a:srgbClr val="1C1C1C"/>
                </a:solidFill>
                <a:latin typeface="Twinkl" pitchFamily="2" charset="0"/>
              </a:defRPr>
            </a:lvl9pPr>
          </a:lstStyle>
          <a:p>
            <a:pPr>
              <a:defRPr/>
            </a:pPr>
            <a:r>
              <a:rPr lang="en-GB" sz="2800" dirty="0"/>
              <a:t>What happens in a finding tale?</a:t>
            </a:r>
          </a:p>
        </p:txBody>
      </p:sp>
      <p:pic>
        <p:nvPicPr>
          <p:cNvPr id="8" name="Picture 2" descr="Holding Diamond Stock Illustrations – 907 Holding Diamond Stock ...">
            <a:extLst>
              <a:ext uri="{FF2B5EF4-FFF2-40B4-BE49-F238E27FC236}">
                <a16:creationId xmlns:a16="http://schemas.microsoft.com/office/drawing/2014/main" id="{017C38C1-40A6-44BB-AD59-99E3C89CAE2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9792" y="2022405"/>
            <a:ext cx="2687724" cy="270273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5214D-3693-407B-96B6-6E3CEABDE3E7}"/>
              </a:ext>
            </a:extLst>
          </p:cNvPr>
          <p:cNvSpPr>
            <a:spLocks noGrp="1"/>
          </p:cNvSpPr>
          <p:nvPr>
            <p:ph type="title"/>
          </p:nvPr>
        </p:nvSpPr>
        <p:spPr>
          <a:xfrm>
            <a:off x="478415" y="-170210"/>
            <a:ext cx="8162925" cy="1150938"/>
          </a:xfrm>
        </p:spPr>
        <p:txBody>
          <a:bodyPr/>
          <a:lstStyle/>
          <a:p>
            <a:r>
              <a:rPr lang="en-GB" dirty="0"/>
              <a:t>Finding tale</a:t>
            </a:r>
          </a:p>
        </p:txBody>
      </p:sp>
      <p:sp>
        <p:nvSpPr>
          <p:cNvPr id="3" name="Content Placeholder 2">
            <a:extLst>
              <a:ext uri="{FF2B5EF4-FFF2-40B4-BE49-F238E27FC236}">
                <a16:creationId xmlns:a16="http://schemas.microsoft.com/office/drawing/2014/main" id="{CCBD5048-ECBD-4774-B420-01D22B76D6C9}"/>
              </a:ext>
            </a:extLst>
          </p:cNvPr>
          <p:cNvSpPr>
            <a:spLocks noGrp="1"/>
          </p:cNvSpPr>
          <p:nvPr>
            <p:ph idx="1"/>
          </p:nvPr>
        </p:nvSpPr>
        <p:spPr>
          <a:xfrm>
            <a:off x="1279692" y="548680"/>
            <a:ext cx="6560369" cy="4211432"/>
          </a:xfrm>
        </p:spPr>
        <p:txBody>
          <a:bodyPr/>
          <a:lstStyle/>
          <a:p>
            <a:pPr marL="0" indent="0">
              <a:buNone/>
            </a:pPr>
            <a:endParaRPr lang="en-GB" dirty="0"/>
          </a:p>
        </p:txBody>
      </p:sp>
      <p:graphicFrame>
        <p:nvGraphicFramePr>
          <p:cNvPr id="5" name="Table 4">
            <a:extLst>
              <a:ext uri="{FF2B5EF4-FFF2-40B4-BE49-F238E27FC236}">
                <a16:creationId xmlns:a16="http://schemas.microsoft.com/office/drawing/2014/main" id="{D7C1C66E-FDE2-4464-A034-942BF99C1C27}"/>
              </a:ext>
            </a:extLst>
          </p:cNvPr>
          <p:cNvGraphicFramePr>
            <a:graphicFrameLocks noGrp="1"/>
          </p:cNvGraphicFramePr>
          <p:nvPr>
            <p:extLst>
              <p:ext uri="{D42A27DB-BD31-4B8C-83A1-F6EECF244321}">
                <p14:modId xmlns:p14="http://schemas.microsoft.com/office/powerpoint/2010/main" val="2824238176"/>
              </p:ext>
            </p:extLst>
          </p:nvPr>
        </p:nvGraphicFramePr>
        <p:xfrm>
          <a:off x="827584" y="1268760"/>
          <a:ext cx="7036726" cy="4536503"/>
        </p:xfrm>
        <a:graphic>
          <a:graphicData uri="http://schemas.openxmlformats.org/drawingml/2006/table">
            <a:tbl>
              <a:tblPr firstRow="1" bandRow="1">
                <a:tableStyleId>{5C22544A-7EE6-4342-B048-85BDC9FD1C3A}</a:tableStyleId>
              </a:tblPr>
              <a:tblGrid>
                <a:gridCol w="1080120">
                  <a:extLst>
                    <a:ext uri="{9D8B030D-6E8A-4147-A177-3AD203B41FA5}">
                      <a16:colId xmlns:a16="http://schemas.microsoft.com/office/drawing/2014/main" val="4022699069"/>
                    </a:ext>
                  </a:extLst>
                </a:gridCol>
                <a:gridCol w="5956606">
                  <a:extLst>
                    <a:ext uri="{9D8B030D-6E8A-4147-A177-3AD203B41FA5}">
                      <a16:colId xmlns:a16="http://schemas.microsoft.com/office/drawing/2014/main" val="943844421"/>
                    </a:ext>
                  </a:extLst>
                </a:gridCol>
              </a:tblGrid>
              <a:tr h="945170">
                <a:tc>
                  <a:txBody>
                    <a:bodyPr/>
                    <a:lstStyle/>
                    <a:p>
                      <a:pPr>
                        <a:lnSpc>
                          <a:spcPct val="115000"/>
                        </a:lnSpc>
                        <a:spcAft>
                          <a:spcPts val="0"/>
                        </a:spcAft>
                      </a:pPr>
                      <a:r>
                        <a:rPr lang="en-GB"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Opening</a:t>
                      </a:r>
                    </a:p>
                  </a:txBody>
                  <a:tcPr marL="68580" marR="68580" marT="0" marB="0">
                    <a:solidFill>
                      <a:schemeClr val="accent1">
                        <a:lumMod val="75000"/>
                      </a:schemeClr>
                    </a:solidFill>
                  </a:tcPr>
                </a:tc>
                <a:tc>
                  <a:txBody>
                    <a:bodyPr/>
                    <a:lstStyle/>
                    <a:p>
                      <a:r>
                        <a:rPr lang="en-GB"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Introduce the Main Character and the situation.</a:t>
                      </a:r>
                      <a:endParaRPr lang="en-GB" b="0" dirty="0">
                        <a:solidFill>
                          <a:schemeClr val="tx1"/>
                        </a:solidFill>
                      </a:endParaRPr>
                    </a:p>
                  </a:txBody>
                  <a:tcPr>
                    <a:solidFill>
                      <a:schemeClr val="accent1">
                        <a:lumMod val="75000"/>
                      </a:schemeClr>
                    </a:solidFill>
                  </a:tcPr>
                </a:tc>
                <a:extLst>
                  <a:ext uri="{0D108BD9-81ED-4DB2-BD59-A6C34878D82A}">
                    <a16:rowId xmlns:a16="http://schemas.microsoft.com/office/drawing/2014/main" val="3987656585"/>
                  </a:ext>
                </a:extLst>
              </a:tr>
              <a:tr h="755823">
                <a:tc>
                  <a:txBody>
                    <a:bodyPr/>
                    <a:lstStyle/>
                    <a:p>
                      <a:pPr>
                        <a:lnSpc>
                          <a:spcPct val="115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Build</a:t>
                      </a:r>
                    </a:p>
                  </a:txBody>
                  <a:tcPr marL="68580" marR="68580" marT="0" marB="0"/>
                </a:tc>
                <a:tc>
                  <a:txBody>
                    <a:bodyPr/>
                    <a:lstStyle/>
                    <a:p>
                      <a:r>
                        <a:rPr lang="en-GB" dirty="0"/>
                        <a:t>The Main character goes somewhere and finds something unusual/amazing/important.</a:t>
                      </a:r>
                    </a:p>
                  </a:txBody>
                  <a:tcPr/>
                </a:tc>
                <a:extLst>
                  <a:ext uri="{0D108BD9-81ED-4DB2-BD59-A6C34878D82A}">
                    <a16:rowId xmlns:a16="http://schemas.microsoft.com/office/drawing/2014/main" val="1889928888"/>
                  </a:ext>
                </a:extLst>
              </a:tr>
              <a:tr h="945170">
                <a:tc>
                  <a:txBody>
                    <a:bodyPr/>
                    <a:lstStyle/>
                    <a:p>
                      <a:pPr>
                        <a:lnSpc>
                          <a:spcPct val="115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Problem</a:t>
                      </a:r>
                    </a:p>
                  </a:txBody>
                  <a:tcPr marL="68580" marR="68580" marT="0" marB="0">
                    <a:solidFill>
                      <a:schemeClr val="accent1">
                        <a:lumMod val="75000"/>
                      </a:schemeClr>
                    </a:solidFill>
                  </a:tcPr>
                </a:tc>
                <a:tc>
                  <a:txBody>
                    <a:bodyPr/>
                    <a:lstStyle/>
                    <a:p>
                      <a:r>
                        <a:rPr lang="en-GB" sz="1800" dirty="0">
                          <a:effectLst/>
                          <a:latin typeface="Calibri" panose="020F0502020204030204" pitchFamily="34" charset="0"/>
                          <a:ea typeface="Calibri" panose="020F0502020204030204" pitchFamily="34" charset="0"/>
                          <a:cs typeface="Times New Roman" panose="02020603050405020304" pitchFamily="18" charset="0"/>
                        </a:rPr>
                        <a:t>Something goes wrong and it is the fault of the object found.</a:t>
                      </a:r>
                      <a:endParaRPr lang="en-GB" dirty="0"/>
                    </a:p>
                  </a:txBody>
                  <a:tcPr>
                    <a:solidFill>
                      <a:schemeClr val="accent1">
                        <a:lumMod val="75000"/>
                      </a:schemeClr>
                    </a:solidFill>
                  </a:tcPr>
                </a:tc>
                <a:extLst>
                  <a:ext uri="{0D108BD9-81ED-4DB2-BD59-A6C34878D82A}">
                    <a16:rowId xmlns:a16="http://schemas.microsoft.com/office/drawing/2014/main" val="585473524"/>
                  </a:ext>
                </a:extLst>
              </a:tr>
              <a:tr h="945170">
                <a:tc>
                  <a:txBody>
                    <a:bodyPr/>
                    <a:lstStyle/>
                    <a:p>
                      <a:pPr>
                        <a:lnSpc>
                          <a:spcPct val="115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Resolution</a:t>
                      </a:r>
                    </a:p>
                  </a:txBody>
                  <a:tcPr marL="68580" marR="68580" marT="0" marB="0"/>
                </a:tc>
                <a:tc>
                  <a:txBody>
                    <a:bodyPr/>
                    <a:lstStyle/>
                    <a:p>
                      <a:r>
                        <a:rPr lang="en-GB" sz="1800" dirty="0">
                          <a:effectLst/>
                          <a:latin typeface="Calibri" panose="020F0502020204030204" pitchFamily="34" charset="0"/>
                          <a:ea typeface="Calibri" panose="020F0502020204030204" pitchFamily="34" charset="0"/>
                          <a:cs typeface="Times New Roman" panose="02020603050405020304" pitchFamily="18" charset="0"/>
                        </a:rPr>
                        <a:t>Main Character has to put the object back/throw it away/hide it/call for help/sort it out.</a:t>
                      </a:r>
                      <a:endParaRPr lang="en-GB" dirty="0"/>
                    </a:p>
                  </a:txBody>
                  <a:tcPr/>
                </a:tc>
                <a:extLst>
                  <a:ext uri="{0D108BD9-81ED-4DB2-BD59-A6C34878D82A}">
                    <a16:rowId xmlns:a16="http://schemas.microsoft.com/office/drawing/2014/main" val="1866604849"/>
                  </a:ext>
                </a:extLst>
              </a:tr>
              <a:tr h="945170">
                <a:tc>
                  <a:txBody>
                    <a:bodyPr/>
                    <a:lstStyle/>
                    <a:p>
                      <a:pPr>
                        <a:lnSpc>
                          <a:spcPct val="115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Ending</a:t>
                      </a:r>
                    </a:p>
                  </a:txBody>
                  <a:tcPr marL="68580" marR="68580" marT="0" marB="0">
                    <a:solidFill>
                      <a:schemeClr val="accent1">
                        <a:lumMod val="75000"/>
                      </a:schemeClr>
                    </a:solidFill>
                  </a:tcPr>
                </a:tc>
                <a:tc>
                  <a:txBody>
                    <a:bodyPr/>
                    <a:lstStyle/>
                    <a:p>
                      <a:r>
                        <a:rPr lang="en-GB" sz="1800" dirty="0">
                          <a:effectLst/>
                          <a:latin typeface="Calibri" panose="020F0502020204030204" pitchFamily="34" charset="0"/>
                          <a:ea typeface="Calibri" panose="020F0502020204030204" pitchFamily="34" charset="0"/>
                          <a:cs typeface="Times New Roman" panose="02020603050405020304" pitchFamily="18" charset="0"/>
                        </a:rPr>
                        <a:t>All is well and lessons have been learnt.</a:t>
                      </a:r>
                      <a:endParaRPr lang="en-GB" dirty="0"/>
                    </a:p>
                  </a:txBody>
                  <a:tcPr>
                    <a:solidFill>
                      <a:schemeClr val="accent1">
                        <a:lumMod val="75000"/>
                      </a:schemeClr>
                    </a:solidFill>
                  </a:tcPr>
                </a:tc>
                <a:extLst>
                  <a:ext uri="{0D108BD9-81ED-4DB2-BD59-A6C34878D82A}">
                    <a16:rowId xmlns:a16="http://schemas.microsoft.com/office/drawing/2014/main" val="1326785881"/>
                  </a:ext>
                </a:extLst>
              </a:tr>
            </a:tbl>
          </a:graphicData>
        </a:graphic>
      </p:graphicFrame>
    </p:spTree>
    <p:extLst>
      <p:ext uri="{BB962C8B-B14F-4D97-AF65-F5344CB8AC3E}">
        <p14:creationId xmlns:p14="http://schemas.microsoft.com/office/powerpoint/2010/main" val="2816928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29D4F-7B3B-40D7-ACB8-16E79A2F5B79}"/>
              </a:ext>
            </a:extLst>
          </p:cNvPr>
          <p:cNvSpPr>
            <a:spLocks noGrp="1"/>
          </p:cNvSpPr>
          <p:nvPr>
            <p:ph type="title" idx="4294967295"/>
          </p:nvPr>
        </p:nvSpPr>
        <p:spPr>
          <a:xfrm>
            <a:off x="1" y="476250"/>
            <a:ext cx="7740352" cy="1013328"/>
          </a:xfrm>
        </p:spPr>
        <p:txBody>
          <a:bodyPr>
            <a:noAutofit/>
          </a:bodyPr>
          <a:lstStyle/>
          <a:p>
            <a:r>
              <a:rPr lang="en-GB" sz="2800" dirty="0"/>
              <a:t>You planned your own finding tale . Today, we are going to write our stories using</a:t>
            </a:r>
            <a:br>
              <a:rPr lang="en-GB" sz="2800" dirty="0"/>
            </a:br>
            <a:r>
              <a:rPr lang="en-GB" sz="2800" dirty="0"/>
              <a:t>our plans to help us. My plan looked like this..</a:t>
            </a:r>
          </a:p>
        </p:txBody>
      </p:sp>
      <p:graphicFrame>
        <p:nvGraphicFramePr>
          <p:cNvPr id="4" name="Table 3">
            <a:extLst>
              <a:ext uri="{FF2B5EF4-FFF2-40B4-BE49-F238E27FC236}">
                <a16:creationId xmlns:a16="http://schemas.microsoft.com/office/drawing/2014/main" id="{CC08C0FB-FCE5-46F4-838D-93AFF44E1027}"/>
              </a:ext>
            </a:extLst>
          </p:cNvPr>
          <p:cNvGraphicFramePr>
            <a:graphicFrameLocks noGrp="1"/>
          </p:cNvGraphicFramePr>
          <p:nvPr>
            <p:extLst/>
          </p:nvPr>
        </p:nvGraphicFramePr>
        <p:xfrm>
          <a:off x="251520" y="2060848"/>
          <a:ext cx="6984775" cy="4847190"/>
        </p:xfrm>
        <a:graphic>
          <a:graphicData uri="http://schemas.openxmlformats.org/drawingml/2006/table">
            <a:tbl>
              <a:tblPr firstRow="1" bandRow="1">
                <a:tableStyleId>{5C22544A-7EE6-4342-B048-85BDC9FD1C3A}</a:tableStyleId>
              </a:tblPr>
              <a:tblGrid>
                <a:gridCol w="760719">
                  <a:extLst>
                    <a:ext uri="{9D8B030D-6E8A-4147-A177-3AD203B41FA5}">
                      <a16:colId xmlns:a16="http://schemas.microsoft.com/office/drawing/2014/main" val="4022699069"/>
                    </a:ext>
                  </a:extLst>
                </a:gridCol>
                <a:gridCol w="2047593">
                  <a:extLst>
                    <a:ext uri="{9D8B030D-6E8A-4147-A177-3AD203B41FA5}">
                      <a16:colId xmlns:a16="http://schemas.microsoft.com/office/drawing/2014/main" val="943844421"/>
                    </a:ext>
                  </a:extLst>
                </a:gridCol>
                <a:gridCol w="4176463">
                  <a:extLst>
                    <a:ext uri="{9D8B030D-6E8A-4147-A177-3AD203B41FA5}">
                      <a16:colId xmlns:a16="http://schemas.microsoft.com/office/drawing/2014/main" val="3463596541"/>
                    </a:ext>
                  </a:extLst>
                </a:gridCol>
              </a:tblGrid>
              <a:tr h="945170">
                <a:tc>
                  <a:txBody>
                    <a:bodyPr/>
                    <a:lstStyle/>
                    <a:p>
                      <a:pPr>
                        <a:lnSpc>
                          <a:spcPct val="115000"/>
                        </a:lnSpc>
                        <a:spcAft>
                          <a:spcPts val="0"/>
                        </a:spcAft>
                      </a:pPr>
                      <a:r>
                        <a:rPr lang="en-GB"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Opening</a:t>
                      </a:r>
                    </a:p>
                  </a:txBody>
                  <a:tcPr marL="68580" marR="68580" marT="0" marB="0">
                    <a:solidFill>
                      <a:schemeClr val="accent1">
                        <a:lumMod val="75000"/>
                      </a:schemeClr>
                    </a:solidFill>
                  </a:tcPr>
                </a:tc>
                <a:tc>
                  <a:txBody>
                    <a:bodyPr/>
                    <a:lstStyle/>
                    <a:p>
                      <a:r>
                        <a:rPr lang="en-GB"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Introduce the Main Character and the situation.</a:t>
                      </a:r>
                      <a:endParaRPr lang="en-GB" sz="1200" b="0" dirty="0">
                        <a:solidFill>
                          <a:schemeClr val="tx1"/>
                        </a:solidFill>
                      </a:endParaRPr>
                    </a:p>
                  </a:txBody>
                  <a:tcPr>
                    <a:solidFill>
                      <a:schemeClr val="accent1">
                        <a:lumMod val="75000"/>
                      </a:schemeClr>
                    </a:solidFill>
                  </a:tcPr>
                </a:tc>
                <a:tc>
                  <a:txBody>
                    <a:bodyPr/>
                    <a:lstStyle/>
                    <a:p>
                      <a:r>
                        <a:rPr lang="en-GB" sz="1200" b="0" dirty="0">
                          <a:solidFill>
                            <a:schemeClr val="tx1"/>
                          </a:solidFill>
                        </a:rPr>
                        <a:t>An adventurer called Dr Arlette Blois .  Packing at home for a new adventure to Egypt to explore the pyramids.</a:t>
                      </a:r>
                    </a:p>
                  </a:txBody>
                  <a:tcPr>
                    <a:solidFill>
                      <a:schemeClr val="accent1">
                        <a:lumMod val="75000"/>
                      </a:schemeClr>
                    </a:solidFill>
                  </a:tcPr>
                </a:tc>
                <a:extLst>
                  <a:ext uri="{0D108BD9-81ED-4DB2-BD59-A6C34878D82A}">
                    <a16:rowId xmlns:a16="http://schemas.microsoft.com/office/drawing/2014/main" val="3987656585"/>
                  </a:ext>
                </a:extLst>
              </a:tr>
              <a:tr h="755823">
                <a:tc>
                  <a:txBody>
                    <a:bodyPr/>
                    <a:lstStyle/>
                    <a:p>
                      <a:pPr>
                        <a:lnSpc>
                          <a:spcPct val="115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Build</a:t>
                      </a:r>
                    </a:p>
                  </a:txBody>
                  <a:tcPr marL="68580" marR="68580" marT="0" marB="0"/>
                </a:tc>
                <a:tc>
                  <a:txBody>
                    <a:bodyPr/>
                    <a:lstStyle/>
                    <a:p>
                      <a:r>
                        <a:rPr lang="en-GB" sz="1200" dirty="0"/>
                        <a:t>The Main character goes somewhere and finds something unusual/amazing/important.</a:t>
                      </a:r>
                    </a:p>
                  </a:txBody>
                  <a:tcPr/>
                </a:tc>
                <a:tc>
                  <a:txBody>
                    <a:bodyPr/>
                    <a:lstStyle/>
                    <a:p>
                      <a:r>
                        <a:rPr lang="en-GB" sz="1200" dirty="0"/>
                        <a:t>In the pyramids, Arlette discovers a secret, never been seen before cavern full of treasures. She finds a stunning, bejewelled compass and decided to keep it for herself.</a:t>
                      </a:r>
                    </a:p>
                  </a:txBody>
                  <a:tcPr/>
                </a:tc>
                <a:extLst>
                  <a:ext uri="{0D108BD9-81ED-4DB2-BD59-A6C34878D82A}">
                    <a16:rowId xmlns:a16="http://schemas.microsoft.com/office/drawing/2014/main" val="1889928888"/>
                  </a:ext>
                </a:extLst>
              </a:tr>
              <a:tr h="945170">
                <a:tc>
                  <a:txBody>
                    <a:bodyPr/>
                    <a:lstStyle/>
                    <a:p>
                      <a:pPr>
                        <a:lnSpc>
                          <a:spcPct val="115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Problem</a:t>
                      </a:r>
                    </a:p>
                  </a:txBody>
                  <a:tcPr marL="68580" marR="68580" marT="0" marB="0">
                    <a:solidFill>
                      <a:schemeClr val="accent1">
                        <a:lumMod val="75000"/>
                      </a:schemeClr>
                    </a:solidFill>
                  </a:tcPr>
                </a:tc>
                <a:tc>
                  <a:txBody>
                    <a:bodyPr/>
                    <a:lstStyle/>
                    <a:p>
                      <a:r>
                        <a:rPr lang="en-GB" sz="1200" dirty="0">
                          <a:effectLst/>
                          <a:latin typeface="Calibri" panose="020F0502020204030204" pitchFamily="34" charset="0"/>
                          <a:ea typeface="Calibri" panose="020F0502020204030204" pitchFamily="34" charset="0"/>
                          <a:cs typeface="Times New Roman" panose="02020603050405020304" pitchFamily="18" charset="0"/>
                        </a:rPr>
                        <a:t>Something goes wrong and it is the fault of the object found.</a:t>
                      </a:r>
                      <a:endParaRPr lang="en-GB" sz="1200" dirty="0"/>
                    </a:p>
                  </a:txBody>
                  <a:tcPr>
                    <a:solidFill>
                      <a:schemeClr val="accent1">
                        <a:lumMod val="75000"/>
                      </a:schemeClr>
                    </a:solidFill>
                  </a:tcPr>
                </a:tc>
                <a:tc>
                  <a:txBody>
                    <a:bodyPr/>
                    <a:lstStyle/>
                    <a:p>
                      <a:r>
                        <a:rPr lang="en-GB" sz="1200" dirty="0"/>
                        <a:t>When Arlette leaves the pyramids, a huge sand storm begins and a sand monster tells Arlette that she has taken a forbidden item and that unless she returns it. There will be huge consequences for the people of Egypt. She ignores it and that night a terrible storm begins in Cairo. The lightning sets fire to many houses and the city begins to burn.</a:t>
                      </a:r>
                    </a:p>
                  </a:txBody>
                  <a:tcPr>
                    <a:solidFill>
                      <a:schemeClr val="accent1">
                        <a:lumMod val="75000"/>
                      </a:schemeClr>
                    </a:solidFill>
                  </a:tcPr>
                </a:tc>
                <a:extLst>
                  <a:ext uri="{0D108BD9-81ED-4DB2-BD59-A6C34878D82A}">
                    <a16:rowId xmlns:a16="http://schemas.microsoft.com/office/drawing/2014/main" val="585473524"/>
                  </a:ext>
                </a:extLst>
              </a:tr>
              <a:tr h="945170">
                <a:tc>
                  <a:txBody>
                    <a:bodyPr/>
                    <a:lstStyle/>
                    <a:p>
                      <a:pPr>
                        <a:lnSpc>
                          <a:spcPct val="115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Resolution</a:t>
                      </a:r>
                    </a:p>
                  </a:txBody>
                  <a:tcPr marL="68580" marR="68580" marT="0" marB="0"/>
                </a:tc>
                <a:tc>
                  <a:txBody>
                    <a:bodyPr/>
                    <a:lstStyle/>
                    <a:p>
                      <a:r>
                        <a:rPr lang="en-GB" sz="1200" dirty="0">
                          <a:effectLst/>
                          <a:latin typeface="Calibri" panose="020F0502020204030204" pitchFamily="34" charset="0"/>
                          <a:ea typeface="Calibri" panose="020F0502020204030204" pitchFamily="34" charset="0"/>
                          <a:cs typeface="Times New Roman" panose="02020603050405020304" pitchFamily="18" charset="0"/>
                        </a:rPr>
                        <a:t>Main Character has to put the object back/throw it away/hide it/call for help/sort it out.</a:t>
                      </a:r>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Arlette realises that this all her fault when she sees the image of the sand monster in the flames. She returns the compass to the pyramid.</a:t>
                      </a:r>
                    </a:p>
                  </a:txBody>
                  <a:tcPr/>
                </a:tc>
                <a:extLst>
                  <a:ext uri="{0D108BD9-81ED-4DB2-BD59-A6C34878D82A}">
                    <a16:rowId xmlns:a16="http://schemas.microsoft.com/office/drawing/2014/main" val="1866604849"/>
                  </a:ext>
                </a:extLst>
              </a:tr>
              <a:tr h="945170">
                <a:tc>
                  <a:txBody>
                    <a:bodyPr/>
                    <a:lstStyle/>
                    <a:p>
                      <a:pPr>
                        <a:lnSpc>
                          <a:spcPct val="115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Ending</a:t>
                      </a:r>
                    </a:p>
                  </a:txBody>
                  <a:tcPr marL="68580" marR="68580" marT="0" marB="0">
                    <a:solidFill>
                      <a:schemeClr val="accent1">
                        <a:lumMod val="75000"/>
                      </a:schemeClr>
                    </a:solidFill>
                  </a:tcPr>
                </a:tc>
                <a:tc>
                  <a:txBody>
                    <a:bodyPr/>
                    <a:lstStyle/>
                    <a:p>
                      <a:r>
                        <a:rPr lang="en-GB" sz="1200" dirty="0">
                          <a:effectLst/>
                          <a:latin typeface="Calibri" panose="020F0502020204030204" pitchFamily="34" charset="0"/>
                          <a:ea typeface="Calibri" panose="020F0502020204030204" pitchFamily="34" charset="0"/>
                          <a:cs typeface="Times New Roman" panose="02020603050405020304" pitchFamily="18" charset="0"/>
                        </a:rPr>
                        <a:t>All is well and lessons have been learnt.</a:t>
                      </a:r>
                      <a:endParaRPr lang="en-GB" sz="1200" dirty="0"/>
                    </a:p>
                  </a:txBody>
                  <a:tcPr>
                    <a:solidFill>
                      <a:schemeClr val="accent1">
                        <a:lumMod val="75000"/>
                      </a:schemeClr>
                    </a:solidFill>
                  </a:tcPr>
                </a:tc>
                <a:tc>
                  <a:txBody>
                    <a:bodyPr/>
                    <a:lstStyle/>
                    <a:p>
                      <a:r>
                        <a:rPr lang="en-GB" sz="1400" dirty="0"/>
                        <a:t>The fire stops immediately and the city is saved.</a:t>
                      </a:r>
                    </a:p>
                    <a:p>
                      <a:r>
                        <a:rPr lang="en-GB" sz="1400" dirty="0"/>
                        <a:t>Arlette learns to not be so selfish and to be more respectful on future expeditions.</a:t>
                      </a:r>
                    </a:p>
                  </a:txBody>
                  <a:tcPr>
                    <a:solidFill>
                      <a:schemeClr val="accent1">
                        <a:lumMod val="75000"/>
                      </a:schemeClr>
                    </a:solidFill>
                  </a:tcPr>
                </a:tc>
                <a:extLst>
                  <a:ext uri="{0D108BD9-81ED-4DB2-BD59-A6C34878D82A}">
                    <a16:rowId xmlns:a16="http://schemas.microsoft.com/office/drawing/2014/main" val="1326785881"/>
                  </a:ext>
                </a:extLst>
              </a:tr>
            </a:tbl>
          </a:graphicData>
        </a:graphic>
      </p:graphicFrame>
      <p:sp>
        <p:nvSpPr>
          <p:cNvPr id="5" name="TextBox 4">
            <a:extLst>
              <a:ext uri="{FF2B5EF4-FFF2-40B4-BE49-F238E27FC236}">
                <a16:creationId xmlns:a16="http://schemas.microsoft.com/office/drawing/2014/main" id="{EFE9425F-C07D-452D-BB17-1BC50BA1E3E3}"/>
              </a:ext>
            </a:extLst>
          </p:cNvPr>
          <p:cNvSpPr txBox="1"/>
          <p:nvPr/>
        </p:nvSpPr>
        <p:spPr>
          <a:xfrm>
            <a:off x="7285564" y="1496383"/>
            <a:ext cx="1754721" cy="261610"/>
          </a:xfrm>
          <a:prstGeom prst="rect">
            <a:avLst/>
          </a:prstGeom>
          <a:noFill/>
        </p:spPr>
        <p:txBody>
          <a:bodyPr wrap="square" rtlCol="0">
            <a:spAutoFit/>
          </a:bodyPr>
          <a:lstStyle/>
          <a:p>
            <a:r>
              <a:rPr lang="en-GB" sz="1100" dirty="0"/>
              <a:t>Questions to help you.</a:t>
            </a:r>
          </a:p>
        </p:txBody>
      </p:sp>
      <p:sp>
        <p:nvSpPr>
          <p:cNvPr id="6" name="TextBox 5">
            <a:extLst>
              <a:ext uri="{FF2B5EF4-FFF2-40B4-BE49-F238E27FC236}">
                <a16:creationId xmlns:a16="http://schemas.microsoft.com/office/drawing/2014/main" id="{F4B3F5AE-F99B-473A-9F3F-B0DBB52C30B1}"/>
              </a:ext>
            </a:extLst>
          </p:cNvPr>
          <p:cNvSpPr txBox="1"/>
          <p:nvPr/>
        </p:nvSpPr>
        <p:spPr>
          <a:xfrm>
            <a:off x="7285564" y="2279092"/>
            <a:ext cx="1754721" cy="430887"/>
          </a:xfrm>
          <a:prstGeom prst="rect">
            <a:avLst/>
          </a:prstGeom>
          <a:noFill/>
        </p:spPr>
        <p:txBody>
          <a:bodyPr wrap="square" rtlCol="0">
            <a:spAutoFit/>
          </a:bodyPr>
          <a:lstStyle/>
          <a:p>
            <a:r>
              <a:rPr lang="en-GB" sz="1100" dirty="0"/>
              <a:t>Where do we first meet our character?</a:t>
            </a:r>
          </a:p>
        </p:txBody>
      </p:sp>
      <p:sp>
        <p:nvSpPr>
          <p:cNvPr id="7" name="TextBox 6">
            <a:extLst>
              <a:ext uri="{FF2B5EF4-FFF2-40B4-BE49-F238E27FC236}">
                <a16:creationId xmlns:a16="http://schemas.microsoft.com/office/drawing/2014/main" id="{E588CAFE-D53F-490F-A662-0E21468E92F9}"/>
              </a:ext>
            </a:extLst>
          </p:cNvPr>
          <p:cNvSpPr txBox="1"/>
          <p:nvPr/>
        </p:nvSpPr>
        <p:spPr>
          <a:xfrm>
            <a:off x="7253517" y="3094448"/>
            <a:ext cx="1754721" cy="600164"/>
          </a:xfrm>
          <a:prstGeom prst="rect">
            <a:avLst/>
          </a:prstGeom>
          <a:noFill/>
        </p:spPr>
        <p:txBody>
          <a:bodyPr wrap="square" rtlCol="0">
            <a:spAutoFit/>
          </a:bodyPr>
          <a:lstStyle/>
          <a:p>
            <a:r>
              <a:rPr lang="en-GB" sz="1100" dirty="0"/>
              <a:t>What is wrong with the character? How do we find out?</a:t>
            </a:r>
          </a:p>
        </p:txBody>
      </p:sp>
      <p:sp>
        <p:nvSpPr>
          <p:cNvPr id="8" name="TextBox 7">
            <a:extLst>
              <a:ext uri="{FF2B5EF4-FFF2-40B4-BE49-F238E27FC236}">
                <a16:creationId xmlns:a16="http://schemas.microsoft.com/office/drawing/2014/main" id="{156C6622-CC9D-4774-BF1B-B81D15C4DDC1}"/>
              </a:ext>
            </a:extLst>
          </p:cNvPr>
          <p:cNvSpPr txBox="1"/>
          <p:nvPr/>
        </p:nvSpPr>
        <p:spPr>
          <a:xfrm>
            <a:off x="7298630" y="4044107"/>
            <a:ext cx="1754721" cy="430887"/>
          </a:xfrm>
          <a:prstGeom prst="rect">
            <a:avLst/>
          </a:prstGeom>
          <a:noFill/>
        </p:spPr>
        <p:txBody>
          <a:bodyPr wrap="square" rtlCol="0">
            <a:spAutoFit/>
          </a:bodyPr>
          <a:lstStyle/>
          <a:p>
            <a:r>
              <a:rPr lang="en-GB" sz="1100" dirty="0"/>
              <a:t>How does their flaw cause them a problem?</a:t>
            </a:r>
          </a:p>
        </p:txBody>
      </p:sp>
      <p:sp>
        <p:nvSpPr>
          <p:cNvPr id="9" name="TextBox 8">
            <a:extLst>
              <a:ext uri="{FF2B5EF4-FFF2-40B4-BE49-F238E27FC236}">
                <a16:creationId xmlns:a16="http://schemas.microsoft.com/office/drawing/2014/main" id="{5DF05ACF-C6CE-4B75-829A-4D66835F29D0}"/>
              </a:ext>
            </a:extLst>
          </p:cNvPr>
          <p:cNvSpPr txBox="1"/>
          <p:nvPr/>
        </p:nvSpPr>
        <p:spPr>
          <a:xfrm>
            <a:off x="7298630" y="5085842"/>
            <a:ext cx="1754721" cy="430887"/>
          </a:xfrm>
          <a:prstGeom prst="rect">
            <a:avLst/>
          </a:prstGeom>
          <a:noFill/>
        </p:spPr>
        <p:txBody>
          <a:bodyPr wrap="square" rtlCol="0">
            <a:spAutoFit/>
          </a:bodyPr>
          <a:lstStyle/>
          <a:p>
            <a:r>
              <a:rPr lang="en-GB" sz="1100" dirty="0"/>
              <a:t>How have they changed?</a:t>
            </a:r>
          </a:p>
        </p:txBody>
      </p:sp>
      <p:sp>
        <p:nvSpPr>
          <p:cNvPr id="10" name="TextBox 9">
            <a:extLst>
              <a:ext uri="{FF2B5EF4-FFF2-40B4-BE49-F238E27FC236}">
                <a16:creationId xmlns:a16="http://schemas.microsoft.com/office/drawing/2014/main" id="{800DA12B-0159-447A-9C9A-2D2F073D6EFF}"/>
              </a:ext>
            </a:extLst>
          </p:cNvPr>
          <p:cNvSpPr txBox="1"/>
          <p:nvPr/>
        </p:nvSpPr>
        <p:spPr>
          <a:xfrm>
            <a:off x="7339303" y="6166306"/>
            <a:ext cx="1754721" cy="430887"/>
          </a:xfrm>
          <a:prstGeom prst="rect">
            <a:avLst/>
          </a:prstGeom>
          <a:noFill/>
        </p:spPr>
        <p:txBody>
          <a:bodyPr wrap="square" rtlCol="0">
            <a:spAutoFit/>
          </a:bodyPr>
          <a:lstStyle/>
          <a:p>
            <a:r>
              <a:rPr lang="en-GB" sz="1100" dirty="0"/>
              <a:t>How do we know the world is alright again?</a:t>
            </a:r>
          </a:p>
        </p:txBody>
      </p:sp>
    </p:spTree>
    <p:extLst>
      <p:ext uri="{BB962C8B-B14F-4D97-AF65-F5344CB8AC3E}">
        <p14:creationId xmlns:p14="http://schemas.microsoft.com/office/powerpoint/2010/main" val="2607836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3BA9BA-25A4-4CCD-9708-AA3EA6168BF7}"/>
              </a:ext>
            </a:extLst>
          </p:cNvPr>
          <p:cNvSpPr txBox="1">
            <a:spLocks/>
          </p:cNvSpPr>
          <p:nvPr/>
        </p:nvSpPr>
        <p:spPr bwMode="auto">
          <a:xfrm>
            <a:off x="827584" y="0"/>
            <a:ext cx="7740352" cy="1013328"/>
          </a:xfrm>
          <a:prstGeom prst="roundRect">
            <a:avLst>
              <a:gd name="adj" fmla="val 9639"/>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round/>
                <a:headEnd/>
                <a:tailEnd/>
              </a14:hiddenLine>
            </a:ext>
          </a:extLst>
        </p:spPr>
        <p:txBody>
          <a:bodyPr vert="horz" wrap="square" lIns="252000" tIns="252000" rIns="252000" bIns="252000" numCol="1" anchor="ctr" anchorCtr="1" compatLnSpc="1">
            <a:prstTxWarp prst="textNoShape">
              <a:avLst/>
            </a:prstTxWarp>
            <a:noAutofit/>
          </a:bodyPr>
          <a:lstStyle>
            <a:lvl1pPr algn="l" rtl="0" eaLnBrk="0" fontAlgn="base" hangingPunct="0">
              <a:lnSpc>
                <a:spcPct val="90000"/>
              </a:lnSpc>
              <a:spcBef>
                <a:spcPct val="0"/>
              </a:spcBef>
              <a:spcAft>
                <a:spcPct val="0"/>
              </a:spcAft>
              <a:defRPr sz="4000" b="1" kern="1200">
                <a:solidFill>
                  <a:srgbClr val="1C1C1C"/>
                </a:solidFill>
                <a:latin typeface="Twinkl" pitchFamily="50" charset="0"/>
                <a:ea typeface="+mj-ea"/>
                <a:cs typeface="+mj-cs"/>
              </a:defRPr>
            </a:lvl1pPr>
            <a:lvl2pPr algn="l" rtl="0" eaLnBrk="0" fontAlgn="base" hangingPunct="0">
              <a:lnSpc>
                <a:spcPct val="90000"/>
              </a:lnSpc>
              <a:spcBef>
                <a:spcPct val="0"/>
              </a:spcBef>
              <a:spcAft>
                <a:spcPct val="0"/>
              </a:spcAft>
              <a:defRPr sz="4000" b="1">
                <a:solidFill>
                  <a:srgbClr val="1C1C1C"/>
                </a:solidFill>
                <a:latin typeface="Twinkl" pitchFamily="2" charset="0"/>
              </a:defRPr>
            </a:lvl2pPr>
            <a:lvl3pPr algn="l" rtl="0" eaLnBrk="0" fontAlgn="base" hangingPunct="0">
              <a:lnSpc>
                <a:spcPct val="90000"/>
              </a:lnSpc>
              <a:spcBef>
                <a:spcPct val="0"/>
              </a:spcBef>
              <a:spcAft>
                <a:spcPct val="0"/>
              </a:spcAft>
              <a:defRPr sz="4000" b="1">
                <a:solidFill>
                  <a:srgbClr val="1C1C1C"/>
                </a:solidFill>
                <a:latin typeface="Twinkl" pitchFamily="2" charset="0"/>
              </a:defRPr>
            </a:lvl3pPr>
            <a:lvl4pPr algn="l" rtl="0" eaLnBrk="0" fontAlgn="base" hangingPunct="0">
              <a:lnSpc>
                <a:spcPct val="90000"/>
              </a:lnSpc>
              <a:spcBef>
                <a:spcPct val="0"/>
              </a:spcBef>
              <a:spcAft>
                <a:spcPct val="0"/>
              </a:spcAft>
              <a:defRPr sz="4000" b="1">
                <a:solidFill>
                  <a:srgbClr val="1C1C1C"/>
                </a:solidFill>
                <a:latin typeface="Twinkl" pitchFamily="2" charset="0"/>
              </a:defRPr>
            </a:lvl4pPr>
            <a:lvl5pPr algn="l" rtl="0" eaLnBrk="0" fontAlgn="base" hangingPunct="0">
              <a:lnSpc>
                <a:spcPct val="90000"/>
              </a:lnSpc>
              <a:spcBef>
                <a:spcPct val="0"/>
              </a:spcBef>
              <a:spcAft>
                <a:spcPct val="0"/>
              </a:spcAft>
              <a:defRPr sz="4000" b="1">
                <a:solidFill>
                  <a:srgbClr val="1C1C1C"/>
                </a:solidFill>
                <a:latin typeface="Twinkl" pitchFamily="2" charset="0"/>
              </a:defRPr>
            </a:lvl5pPr>
            <a:lvl6pPr marL="457200" algn="l" rtl="0" fontAlgn="base">
              <a:lnSpc>
                <a:spcPct val="90000"/>
              </a:lnSpc>
              <a:spcBef>
                <a:spcPct val="0"/>
              </a:spcBef>
              <a:spcAft>
                <a:spcPct val="0"/>
              </a:spcAft>
              <a:defRPr sz="4000" b="1">
                <a:solidFill>
                  <a:srgbClr val="1C1C1C"/>
                </a:solidFill>
                <a:latin typeface="Twinkl" pitchFamily="2" charset="0"/>
              </a:defRPr>
            </a:lvl6pPr>
            <a:lvl7pPr marL="914400" algn="l" rtl="0" fontAlgn="base">
              <a:lnSpc>
                <a:spcPct val="90000"/>
              </a:lnSpc>
              <a:spcBef>
                <a:spcPct val="0"/>
              </a:spcBef>
              <a:spcAft>
                <a:spcPct val="0"/>
              </a:spcAft>
              <a:defRPr sz="4000" b="1">
                <a:solidFill>
                  <a:srgbClr val="1C1C1C"/>
                </a:solidFill>
                <a:latin typeface="Twinkl" pitchFamily="2" charset="0"/>
              </a:defRPr>
            </a:lvl7pPr>
            <a:lvl8pPr marL="1371600" algn="l" rtl="0" fontAlgn="base">
              <a:lnSpc>
                <a:spcPct val="90000"/>
              </a:lnSpc>
              <a:spcBef>
                <a:spcPct val="0"/>
              </a:spcBef>
              <a:spcAft>
                <a:spcPct val="0"/>
              </a:spcAft>
              <a:defRPr sz="4000" b="1">
                <a:solidFill>
                  <a:srgbClr val="1C1C1C"/>
                </a:solidFill>
                <a:latin typeface="Twinkl" pitchFamily="2" charset="0"/>
              </a:defRPr>
            </a:lvl8pPr>
            <a:lvl9pPr marL="1828800" algn="l" rtl="0" fontAlgn="base">
              <a:lnSpc>
                <a:spcPct val="90000"/>
              </a:lnSpc>
              <a:spcBef>
                <a:spcPct val="0"/>
              </a:spcBef>
              <a:spcAft>
                <a:spcPct val="0"/>
              </a:spcAft>
              <a:defRPr sz="4000" b="1">
                <a:solidFill>
                  <a:srgbClr val="1C1C1C"/>
                </a:solidFill>
                <a:latin typeface="Twinkl" pitchFamily="2" charset="0"/>
              </a:defRPr>
            </a:lvl9pPr>
          </a:lstStyle>
          <a:p>
            <a:pPr algn="ctr"/>
            <a:r>
              <a:rPr lang="en-GB" sz="2400" dirty="0"/>
              <a:t>Before we start, what Year 4 writing skills should we try and include?</a:t>
            </a:r>
          </a:p>
          <a:p>
            <a:pPr algn="ctr"/>
            <a:r>
              <a:rPr lang="en-GB" sz="2400" dirty="0"/>
              <a:t>What do we know about stories?</a:t>
            </a:r>
          </a:p>
        </p:txBody>
      </p:sp>
      <p:sp>
        <p:nvSpPr>
          <p:cNvPr id="3" name="TextBox 2">
            <a:extLst>
              <a:ext uri="{FF2B5EF4-FFF2-40B4-BE49-F238E27FC236}">
                <a16:creationId xmlns:a16="http://schemas.microsoft.com/office/drawing/2014/main" id="{7440AD1D-C11D-471A-B546-06289901D0D8}"/>
              </a:ext>
            </a:extLst>
          </p:cNvPr>
          <p:cNvSpPr txBox="1"/>
          <p:nvPr/>
        </p:nvSpPr>
        <p:spPr>
          <a:xfrm>
            <a:off x="245758" y="1025143"/>
            <a:ext cx="8928992" cy="6001643"/>
          </a:xfrm>
          <a:prstGeom prst="rect">
            <a:avLst/>
          </a:prstGeom>
          <a:noFill/>
        </p:spPr>
        <p:txBody>
          <a:bodyPr wrap="square" rtlCol="0">
            <a:spAutoFit/>
          </a:bodyPr>
          <a:lstStyle/>
          <a:p>
            <a:pPr marL="342900" indent="-342900">
              <a:buFont typeface="Arial" panose="020B0604020202020204" pitchFamily="34" charset="0"/>
              <a:buChar char="•"/>
            </a:pPr>
            <a:r>
              <a:rPr lang="en-GB" dirty="0"/>
              <a:t>Stories need a good opening line.</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We need to describe carefully. Try to show me, not tell me!</a:t>
            </a:r>
          </a:p>
          <a:p>
            <a:pPr marL="342900" indent="-342900">
              <a:buFont typeface="Arial" panose="020B0604020202020204" pitchFamily="34" charset="0"/>
              <a:buChar char="•"/>
            </a:pPr>
            <a:r>
              <a:rPr lang="en-GB" dirty="0"/>
              <a:t>Use similes and metaphors to help.</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We need to use conjunctions and a range of fronted adverbials to make our sentences longer.</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We need to use a range of sentence types.</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We need to use the correct punctuation.</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We need to think carefully about our spelling.</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Be careful when direct speech. Remember to split up the speech with a little action.</a:t>
            </a:r>
          </a:p>
        </p:txBody>
      </p:sp>
      <p:sp>
        <p:nvSpPr>
          <p:cNvPr id="4" name="Rectangle 3">
            <a:extLst>
              <a:ext uri="{FF2B5EF4-FFF2-40B4-BE49-F238E27FC236}">
                <a16:creationId xmlns:a16="http://schemas.microsoft.com/office/drawing/2014/main" id="{6BED34C9-D8D2-4820-96BC-FA49A1631E70}"/>
              </a:ext>
            </a:extLst>
          </p:cNvPr>
          <p:cNvSpPr/>
          <p:nvPr/>
        </p:nvSpPr>
        <p:spPr>
          <a:xfrm>
            <a:off x="-30750" y="1056005"/>
            <a:ext cx="8928992" cy="65083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907275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B902E-DE7A-40BB-95E3-97EAC4DBEA7F}"/>
              </a:ext>
            </a:extLst>
          </p:cNvPr>
          <p:cNvSpPr txBox="1">
            <a:spLocks/>
          </p:cNvSpPr>
          <p:nvPr/>
        </p:nvSpPr>
        <p:spPr bwMode="auto">
          <a:xfrm>
            <a:off x="-108520" y="0"/>
            <a:ext cx="9361040" cy="648072"/>
          </a:xfrm>
          <a:prstGeom prst="roundRect">
            <a:avLst>
              <a:gd name="adj" fmla="val 9639"/>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round/>
                <a:headEnd/>
                <a:tailEnd/>
              </a14:hiddenLine>
            </a:ext>
          </a:extLst>
        </p:spPr>
        <p:txBody>
          <a:bodyPr vert="horz" wrap="square" lIns="252000" tIns="252000" rIns="252000" bIns="252000" numCol="1" anchor="ctr" anchorCtr="1" compatLnSpc="1">
            <a:prstTxWarp prst="textNoShape">
              <a:avLst/>
            </a:prstTxWarp>
            <a:noAutofit/>
          </a:bodyPr>
          <a:lstStyle>
            <a:lvl1pPr algn="l" rtl="0" eaLnBrk="0" fontAlgn="base" hangingPunct="0">
              <a:lnSpc>
                <a:spcPct val="90000"/>
              </a:lnSpc>
              <a:spcBef>
                <a:spcPct val="0"/>
              </a:spcBef>
              <a:spcAft>
                <a:spcPct val="0"/>
              </a:spcAft>
              <a:defRPr sz="4000" b="1" kern="1200">
                <a:solidFill>
                  <a:srgbClr val="1C1C1C"/>
                </a:solidFill>
                <a:latin typeface="Twinkl" pitchFamily="50" charset="0"/>
                <a:ea typeface="+mj-ea"/>
                <a:cs typeface="+mj-cs"/>
              </a:defRPr>
            </a:lvl1pPr>
            <a:lvl2pPr algn="l" rtl="0" eaLnBrk="0" fontAlgn="base" hangingPunct="0">
              <a:lnSpc>
                <a:spcPct val="90000"/>
              </a:lnSpc>
              <a:spcBef>
                <a:spcPct val="0"/>
              </a:spcBef>
              <a:spcAft>
                <a:spcPct val="0"/>
              </a:spcAft>
              <a:defRPr sz="4000" b="1">
                <a:solidFill>
                  <a:srgbClr val="1C1C1C"/>
                </a:solidFill>
                <a:latin typeface="Twinkl" pitchFamily="2" charset="0"/>
              </a:defRPr>
            </a:lvl2pPr>
            <a:lvl3pPr algn="l" rtl="0" eaLnBrk="0" fontAlgn="base" hangingPunct="0">
              <a:lnSpc>
                <a:spcPct val="90000"/>
              </a:lnSpc>
              <a:spcBef>
                <a:spcPct val="0"/>
              </a:spcBef>
              <a:spcAft>
                <a:spcPct val="0"/>
              </a:spcAft>
              <a:defRPr sz="4000" b="1">
                <a:solidFill>
                  <a:srgbClr val="1C1C1C"/>
                </a:solidFill>
                <a:latin typeface="Twinkl" pitchFamily="2" charset="0"/>
              </a:defRPr>
            </a:lvl3pPr>
            <a:lvl4pPr algn="l" rtl="0" eaLnBrk="0" fontAlgn="base" hangingPunct="0">
              <a:lnSpc>
                <a:spcPct val="90000"/>
              </a:lnSpc>
              <a:spcBef>
                <a:spcPct val="0"/>
              </a:spcBef>
              <a:spcAft>
                <a:spcPct val="0"/>
              </a:spcAft>
              <a:defRPr sz="4000" b="1">
                <a:solidFill>
                  <a:srgbClr val="1C1C1C"/>
                </a:solidFill>
                <a:latin typeface="Twinkl" pitchFamily="2" charset="0"/>
              </a:defRPr>
            </a:lvl4pPr>
            <a:lvl5pPr algn="l" rtl="0" eaLnBrk="0" fontAlgn="base" hangingPunct="0">
              <a:lnSpc>
                <a:spcPct val="90000"/>
              </a:lnSpc>
              <a:spcBef>
                <a:spcPct val="0"/>
              </a:spcBef>
              <a:spcAft>
                <a:spcPct val="0"/>
              </a:spcAft>
              <a:defRPr sz="4000" b="1">
                <a:solidFill>
                  <a:srgbClr val="1C1C1C"/>
                </a:solidFill>
                <a:latin typeface="Twinkl" pitchFamily="2" charset="0"/>
              </a:defRPr>
            </a:lvl5pPr>
            <a:lvl6pPr marL="457200" algn="l" rtl="0" fontAlgn="base">
              <a:lnSpc>
                <a:spcPct val="90000"/>
              </a:lnSpc>
              <a:spcBef>
                <a:spcPct val="0"/>
              </a:spcBef>
              <a:spcAft>
                <a:spcPct val="0"/>
              </a:spcAft>
              <a:defRPr sz="4000" b="1">
                <a:solidFill>
                  <a:srgbClr val="1C1C1C"/>
                </a:solidFill>
                <a:latin typeface="Twinkl" pitchFamily="2" charset="0"/>
              </a:defRPr>
            </a:lvl6pPr>
            <a:lvl7pPr marL="914400" algn="l" rtl="0" fontAlgn="base">
              <a:lnSpc>
                <a:spcPct val="90000"/>
              </a:lnSpc>
              <a:spcBef>
                <a:spcPct val="0"/>
              </a:spcBef>
              <a:spcAft>
                <a:spcPct val="0"/>
              </a:spcAft>
              <a:defRPr sz="4000" b="1">
                <a:solidFill>
                  <a:srgbClr val="1C1C1C"/>
                </a:solidFill>
                <a:latin typeface="Twinkl" pitchFamily="2" charset="0"/>
              </a:defRPr>
            </a:lvl7pPr>
            <a:lvl8pPr marL="1371600" algn="l" rtl="0" fontAlgn="base">
              <a:lnSpc>
                <a:spcPct val="90000"/>
              </a:lnSpc>
              <a:spcBef>
                <a:spcPct val="0"/>
              </a:spcBef>
              <a:spcAft>
                <a:spcPct val="0"/>
              </a:spcAft>
              <a:defRPr sz="4000" b="1">
                <a:solidFill>
                  <a:srgbClr val="1C1C1C"/>
                </a:solidFill>
                <a:latin typeface="Twinkl" pitchFamily="2" charset="0"/>
              </a:defRPr>
            </a:lvl8pPr>
            <a:lvl9pPr marL="1828800" algn="l" rtl="0" fontAlgn="base">
              <a:lnSpc>
                <a:spcPct val="90000"/>
              </a:lnSpc>
              <a:spcBef>
                <a:spcPct val="0"/>
              </a:spcBef>
              <a:spcAft>
                <a:spcPct val="0"/>
              </a:spcAft>
              <a:defRPr sz="4000" b="1">
                <a:solidFill>
                  <a:srgbClr val="1C1C1C"/>
                </a:solidFill>
                <a:latin typeface="Twinkl" pitchFamily="2" charset="0"/>
              </a:defRPr>
            </a:lvl9pPr>
          </a:lstStyle>
          <a:p>
            <a:pPr algn="ctr"/>
            <a:r>
              <a:rPr lang="en-GB" sz="2000" dirty="0"/>
              <a:t>My turn….I’ve added some notes so that you see can what I have done.</a:t>
            </a:r>
          </a:p>
        </p:txBody>
      </p:sp>
      <p:sp>
        <p:nvSpPr>
          <p:cNvPr id="3" name="Title 1">
            <a:extLst>
              <a:ext uri="{FF2B5EF4-FFF2-40B4-BE49-F238E27FC236}">
                <a16:creationId xmlns:a16="http://schemas.microsoft.com/office/drawing/2014/main" id="{853C4160-1F75-4036-A62C-C9CD269E5198}"/>
              </a:ext>
            </a:extLst>
          </p:cNvPr>
          <p:cNvSpPr txBox="1">
            <a:spLocks/>
          </p:cNvSpPr>
          <p:nvPr/>
        </p:nvSpPr>
        <p:spPr bwMode="auto">
          <a:xfrm>
            <a:off x="1601670" y="324036"/>
            <a:ext cx="6444716" cy="648072"/>
          </a:xfrm>
          <a:prstGeom prst="roundRect">
            <a:avLst>
              <a:gd name="adj" fmla="val 9639"/>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round/>
                <a:headEnd/>
                <a:tailEnd/>
              </a14:hiddenLine>
            </a:ext>
          </a:extLst>
        </p:spPr>
        <p:txBody>
          <a:bodyPr vert="horz" wrap="square" lIns="252000" tIns="252000" rIns="252000" bIns="252000" numCol="1" anchor="ctr" anchorCtr="1" compatLnSpc="1">
            <a:prstTxWarp prst="textNoShape">
              <a:avLst/>
            </a:prstTxWarp>
            <a:noAutofit/>
          </a:bodyPr>
          <a:lstStyle>
            <a:lvl1pPr algn="l" rtl="0" eaLnBrk="0" fontAlgn="base" hangingPunct="0">
              <a:lnSpc>
                <a:spcPct val="90000"/>
              </a:lnSpc>
              <a:spcBef>
                <a:spcPct val="0"/>
              </a:spcBef>
              <a:spcAft>
                <a:spcPct val="0"/>
              </a:spcAft>
              <a:defRPr sz="4000" b="1" kern="1200">
                <a:solidFill>
                  <a:srgbClr val="1C1C1C"/>
                </a:solidFill>
                <a:latin typeface="Twinkl" pitchFamily="50" charset="0"/>
                <a:ea typeface="+mj-ea"/>
                <a:cs typeface="+mj-cs"/>
              </a:defRPr>
            </a:lvl1pPr>
            <a:lvl2pPr algn="l" rtl="0" eaLnBrk="0" fontAlgn="base" hangingPunct="0">
              <a:lnSpc>
                <a:spcPct val="90000"/>
              </a:lnSpc>
              <a:spcBef>
                <a:spcPct val="0"/>
              </a:spcBef>
              <a:spcAft>
                <a:spcPct val="0"/>
              </a:spcAft>
              <a:defRPr sz="4000" b="1">
                <a:solidFill>
                  <a:srgbClr val="1C1C1C"/>
                </a:solidFill>
                <a:latin typeface="Twinkl" pitchFamily="2" charset="0"/>
              </a:defRPr>
            </a:lvl2pPr>
            <a:lvl3pPr algn="l" rtl="0" eaLnBrk="0" fontAlgn="base" hangingPunct="0">
              <a:lnSpc>
                <a:spcPct val="90000"/>
              </a:lnSpc>
              <a:spcBef>
                <a:spcPct val="0"/>
              </a:spcBef>
              <a:spcAft>
                <a:spcPct val="0"/>
              </a:spcAft>
              <a:defRPr sz="4000" b="1">
                <a:solidFill>
                  <a:srgbClr val="1C1C1C"/>
                </a:solidFill>
                <a:latin typeface="Twinkl" pitchFamily="2" charset="0"/>
              </a:defRPr>
            </a:lvl3pPr>
            <a:lvl4pPr algn="l" rtl="0" eaLnBrk="0" fontAlgn="base" hangingPunct="0">
              <a:lnSpc>
                <a:spcPct val="90000"/>
              </a:lnSpc>
              <a:spcBef>
                <a:spcPct val="0"/>
              </a:spcBef>
              <a:spcAft>
                <a:spcPct val="0"/>
              </a:spcAft>
              <a:defRPr sz="4000" b="1">
                <a:solidFill>
                  <a:srgbClr val="1C1C1C"/>
                </a:solidFill>
                <a:latin typeface="Twinkl" pitchFamily="2" charset="0"/>
              </a:defRPr>
            </a:lvl4pPr>
            <a:lvl5pPr algn="l" rtl="0" eaLnBrk="0" fontAlgn="base" hangingPunct="0">
              <a:lnSpc>
                <a:spcPct val="90000"/>
              </a:lnSpc>
              <a:spcBef>
                <a:spcPct val="0"/>
              </a:spcBef>
              <a:spcAft>
                <a:spcPct val="0"/>
              </a:spcAft>
              <a:defRPr sz="4000" b="1">
                <a:solidFill>
                  <a:srgbClr val="1C1C1C"/>
                </a:solidFill>
                <a:latin typeface="Twinkl" pitchFamily="2" charset="0"/>
              </a:defRPr>
            </a:lvl5pPr>
            <a:lvl6pPr marL="457200" algn="l" rtl="0" fontAlgn="base">
              <a:lnSpc>
                <a:spcPct val="90000"/>
              </a:lnSpc>
              <a:spcBef>
                <a:spcPct val="0"/>
              </a:spcBef>
              <a:spcAft>
                <a:spcPct val="0"/>
              </a:spcAft>
              <a:defRPr sz="4000" b="1">
                <a:solidFill>
                  <a:srgbClr val="1C1C1C"/>
                </a:solidFill>
                <a:latin typeface="Twinkl" pitchFamily="2" charset="0"/>
              </a:defRPr>
            </a:lvl6pPr>
            <a:lvl7pPr marL="914400" algn="l" rtl="0" fontAlgn="base">
              <a:lnSpc>
                <a:spcPct val="90000"/>
              </a:lnSpc>
              <a:spcBef>
                <a:spcPct val="0"/>
              </a:spcBef>
              <a:spcAft>
                <a:spcPct val="0"/>
              </a:spcAft>
              <a:defRPr sz="4000" b="1">
                <a:solidFill>
                  <a:srgbClr val="1C1C1C"/>
                </a:solidFill>
                <a:latin typeface="Twinkl" pitchFamily="2" charset="0"/>
              </a:defRPr>
            </a:lvl7pPr>
            <a:lvl8pPr marL="1371600" algn="l" rtl="0" fontAlgn="base">
              <a:lnSpc>
                <a:spcPct val="90000"/>
              </a:lnSpc>
              <a:spcBef>
                <a:spcPct val="0"/>
              </a:spcBef>
              <a:spcAft>
                <a:spcPct val="0"/>
              </a:spcAft>
              <a:defRPr sz="4000" b="1">
                <a:solidFill>
                  <a:srgbClr val="1C1C1C"/>
                </a:solidFill>
                <a:latin typeface="Twinkl" pitchFamily="2" charset="0"/>
              </a:defRPr>
            </a:lvl8pPr>
            <a:lvl9pPr marL="1828800" algn="l" rtl="0" fontAlgn="base">
              <a:lnSpc>
                <a:spcPct val="90000"/>
              </a:lnSpc>
              <a:spcBef>
                <a:spcPct val="0"/>
              </a:spcBef>
              <a:spcAft>
                <a:spcPct val="0"/>
              </a:spcAft>
              <a:defRPr sz="4000" b="1">
                <a:solidFill>
                  <a:srgbClr val="1C1C1C"/>
                </a:solidFill>
                <a:latin typeface="Twinkl" pitchFamily="2" charset="0"/>
              </a:defRPr>
            </a:lvl9pPr>
          </a:lstStyle>
          <a:p>
            <a:pPr algn="ctr"/>
            <a:r>
              <a:rPr lang="en-GB" sz="2800" dirty="0"/>
              <a:t>Arlette and the forbidden compass.</a:t>
            </a:r>
          </a:p>
        </p:txBody>
      </p:sp>
      <p:sp>
        <p:nvSpPr>
          <p:cNvPr id="4" name="TextBox 3">
            <a:extLst>
              <a:ext uri="{FF2B5EF4-FFF2-40B4-BE49-F238E27FC236}">
                <a16:creationId xmlns:a16="http://schemas.microsoft.com/office/drawing/2014/main" id="{8273EF38-9095-41AA-9C72-3C4CB9503B24}"/>
              </a:ext>
            </a:extLst>
          </p:cNvPr>
          <p:cNvSpPr txBox="1"/>
          <p:nvPr/>
        </p:nvSpPr>
        <p:spPr>
          <a:xfrm>
            <a:off x="1331640" y="1193723"/>
            <a:ext cx="6984776" cy="5324535"/>
          </a:xfrm>
          <a:prstGeom prst="rect">
            <a:avLst/>
          </a:prstGeom>
          <a:noFill/>
        </p:spPr>
        <p:txBody>
          <a:bodyPr wrap="square" rtlCol="0">
            <a:spAutoFit/>
          </a:bodyPr>
          <a:lstStyle/>
          <a:p>
            <a:r>
              <a:rPr lang="en-GB" sz="1600" dirty="0"/>
              <a:t>Arlette had always wanted to explore the pyramids and this was her chance! Dr Arlette </a:t>
            </a:r>
            <a:r>
              <a:rPr lang="en-GB" sz="1600" dirty="0" err="1"/>
              <a:t>Bloins</a:t>
            </a:r>
            <a:r>
              <a:rPr lang="en-GB" sz="1600" dirty="0"/>
              <a:t> was a well-known archaeologist. She had been responsible for exploring and discovering new, hither to unknown facts about the greatest wonders of the world. Her ultimate ambition had been to examine the Pyramids in Egypt for hidden knowledge. Excitedly, she stuffed clothes, books and tools into her case. Today, was the day! She was going to Cairo.</a:t>
            </a:r>
          </a:p>
          <a:p>
            <a:endParaRPr lang="en-GB" sz="2000" dirty="0"/>
          </a:p>
          <a:p>
            <a:r>
              <a:rPr lang="en-GB" sz="1600" dirty="0"/>
              <a:t>After unpacking her belongings at the hotel, Arlette rushed to The Valley of The Kings. She gazed in wonder at the magnificence of the pyramids. As she ducked inside through the small door opening her heart fluttered with delight. What a spectacular sight it was! </a:t>
            </a:r>
          </a:p>
          <a:p>
            <a:endParaRPr lang="en-GB" sz="1600" dirty="0"/>
          </a:p>
          <a:p>
            <a:r>
              <a:rPr lang="en-GB" sz="1600" dirty="0"/>
              <a:t>As she ventured further in, a small crack in the wall caught her eye. As reached out the touch it, the wall crumbled before her. She had discovered a secret cavern. The cavern was filled from floor to ceiling with riches, jewels and gold! At the centre of the room, on a plinth, twinkled a curious object. Carefully, Arlette crept towards it. As she got closer she could see that the object was in fact a jewelled compass. ‘What a spectacular find’, she thought to herself. Looking over her shoulder, she slipped the compass into her satchel and left the cavern immediately.</a:t>
            </a:r>
          </a:p>
        </p:txBody>
      </p:sp>
      <p:sp>
        <p:nvSpPr>
          <p:cNvPr id="5" name="TextBox 4">
            <a:extLst>
              <a:ext uri="{FF2B5EF4-FFF2-40B4-BE49-F238E27FC236}">
                <a16:creationId xmlns:a16="http://schemas.microsoft.com/office/drawing/2014/main" id="{106C829F-7325-4780-AEA8-B45343738205}"/>
              </a:ext>
            </a:extLst>
          </p:cNvPr>
          <p:cNvSpPr txBox="1"/>
          <p:nvPr/>
        </p:nvSpPr>
        <p:spPr>
          <a:xfrm>
            <a:off x="179512" y="1463298"/>
            <a:ext cx="1080120" cy="338554"/>
          </a:xfrm>
          <a:prstGeom prst="rect">
            <a:avLst/>
          </a:prstGeom>
          <a:solidFill>
            <a:schemeClr val="accent1">
              <a:lumMod val="75000"/>
            </a:schemeClr>
          </a:solidFill>
        </p:spPr>
        <p:txBody>
          <a:bodyPr wrap="square" rtlCol="0">
            <a:spAutoFit/>
          </a:bodyPr>
          <a:lstStyle/>
          <a:p>
            <a:r>
              <a:rPr lang="en-GB" sz="1600" dirty="0"/>
              <a:t>Opening</a:t>
            </a:r>
          </a:p>
        </p:txBody>
      </p:sp>
      <p:sp>
        <p:nvSpPr>
          <p:cNvPr id="7" name="TextBox 6">
            <a:extLst>
              <a:ext uri="{FF2B5EF4-FFF2-40B4-BE49-F238E27FC236}">
                <a16:creationId xmlns:a16="http://schemas.microsoft.com/office/drawing/2014/main" id="{18337DBD-8DE0-446E-8E52-6B3CDFD18509}"/>
              </a:ext>
            </a:extLst>
          </p:cNvPr>
          <p:cNvSpPr txBox="1"/>
          <p:nvPr/>
        </p:nvSpPr>
        <p:spPr>
          <a:xfrm>
            <a:off x="179512" y="3450486"/>
            <a:ext cx="1080120" cy="338554"/>
          </a:xfrm>
          <a:prstGeom prst="rect">
            <a:avLst/>
          </a:prstGeom>
          <a:solidFill>
            <a:schemeClr val="accent1">
              <a:lumMod val="75000"/>
            </a:schemeClr>
          </a:solidFill>
        </p:spPr>
        <p:txBody>
          <a:bodyPr wrap="square" rtlCol="0">
            <a:spAutoFit/>
          </a:bodyPr>
          <a:lstStyle/>
          <a:p>
            <a:r>
              <a:rPr lang="en-GB" sz="1600" dirty="0"/>
              <a:t>Build up</a:t>
            </a:r>
          </a:p>
        </p:txBody>
      </p:sp>
      <p:sp>
        <p:nvSpPr>
          <p:cNvPr id="11" name="TextBox 10">
            <a:extLst>
              <a:ext uri="{FF2B5EF4-FFF2-40B4-BE49-F238E27FC236}">
                <a16:creationId xmlns:a16="http://schemas.microsoft.com/office/drawing/2014/main" id="{55C73B55-1BCD-452F-9706-E316B5C01FD4}"/>
              </a:ext>
            </a:extLst>
          </p:cNvPr>
          <p:cNvSpPr txBox="1"/>
          <p:nvPr/>
        </p:nvSpPr>
        <p:spPr>
          <a:xfrm>
            <a:off x="2195736" y="758597"/>
            <a:ext cx="1080120" cy="430887"/>
          </a:xfrm>
          <a:prstGeom prst="rect">
            <a:avLst/>
          </a:prstGeom>
          <a:solidFill>
            <a:srgbClr val="92D050"/>
          </a:solidFill>
        </p:spPr>
        <p:txBody>
          <a:bodyPr wrap="square" rtlCol="0">
            <a:spAutoFit/>
          </a:bodyPr>
          <a:lstStyle/>
          <a:p>
            <a:r>
              <a:rPr lang="en-GB" sz="1100" dirty="0"/>
              <a:t>An interesting story opener.</a:t>
            </a:r>
          </a:p>
        </p:txBody>
      </p:sp>
      <p:cxnSp>
        <p:nvCxnSpPr>
          <p:cNvPr id="17" name="Straight Arrow Connector 16">
            <a:extLst>
              <a:ext uri="{FF2B5EF4-FFF2-40B4-BE49-F238E27FC236}">
                <a16:creationId xmlns:a16="http://schemas.microsoft.com/office/drawing/2014/main" id="{C1A447A2-B187-43DE-8C9D-D30D2AD18E08}"/>
              </a:ext>
            </a:extLst>
          </p:cNvPr>
          <p:cNvCxnSpPr>
            <a:stCxn id="11" idx="3"/>
          </p:cNvCxnSpPr>
          <p:nvPr/>
        </p:nvCxnSpPr>
        <p:spPr>
          <a:xfrm>
            <a:off x="3275856" y="974041"/>
            <a:ext cx="468052" cy="215443"/>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C696A167-9109-4C34-8E0C-7CCC7C650C48}"/>
              </a:ext>
            </a:extLst>
          </p:cNvPr>
          <p:cNvSpPr txBox="1"/>
          <p:nvPr/>
        </p:nvSpPr>
        <p:spPr>
          <a:xfrm>
            <a:off x="179512" y="4365104"/>
            <a:ext cx="1080120" cy="430887"/>
          </a:xfrm>
          <a:prstGeom prst="rect">
            <a:avLst/>
          </a:prstGeom>
          <a:solidFill>
            <a:srgbClr val="92D050"/>
          </a:solidFill>
        </p:spPr>
        <p:txBody>
          <a:bodyPr wrap="square" rtlCol="0">
            <a:spAutoFit/>
          </a:bodyPr>
          <a:lstStyle/>
          <a:p>
            <a:r>
              <a:rPr lang="en-GB" sz="1100" dirty="0"/>
              <a:t>Adverbial of time</a:t>
            </a:r>
          </a:p>
        </p:txBody>
      </p:sp>
      <p:cxnSp>
        <p:nvCxnSpPr>
          <p:cNvPr id="21" name="Straight Arrow Connector 20">
            <a:extLst>
              <a:ext uri="{FF2B5EF4-FFF2-40B4-BE49-F238E27FC236}">
                <a16:creationId xmlns:a16="http://schemas.microsoft.com/office/drawing/2014/main" id="{C28B218F-0F7A-440C-8C1D-6E19B8079AB0}"/>
              </a:ext>
            </a:extLst>
          </p:cNvPr>
          <p:cNvCxnSpPr>
            <a:cxnSpLocks/>
          </p:cNvCxnSpPr>
          <p:nvPr/>
        </p:nvCxnSpPr>
        <p:spPr>
          <a:xfrm flipV="1">
            <a:off x="1331640" y="3450486"/>
            <a:ext cx="1296144" cy="1022339"/>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262CC141-20DC-478F-8389-42CE1CA4184A}"/>
              </a:ext>
            </a:extLst>
          </p:cNvPr>
          <p:cNvSpPr txBox="1"/>
          <p:nvPr/>
        </p:nvSpPr>
        <p:spPr>
          <a:xfrm>
            <a:off x="251520" y="5694438"/>
            <a:ext cx="1080120" cy="430887"/>
          </a:xfrm>
          <a:prstGeom prst="rect">
            <a:avLst/>
          </a:prstGeom>
          <a:solidFill>
            <a:srgbClr val="92D050"/>
          </a:solidFill>
        </p:spPr>
        <p:txBody>
          <a:bodyPr wrap="square" rtlCol="0">
            <a:spAutoFit/>
          </a:bodyPr>
          <a:lstStyle/>
          <a:p>
            <a:r>
              <a:rPr lang="en-GB" sz="1100" dirty="0"/>
              <a:t>Fronted adverbial</a:t>
            </a:r>
          </a:p>
        </p:txBody>
      </p:sp>
      <p:cxnSp>
        <p:nvCxnSpPr>
          <p:cNvPr id="25" name="Straight Arrow Connector 24">
            <a:extLst>
              <a:ext uri="{FF2B5EF4-FFF2-40B4-BE49-F238E27FC236}">
                <a16:creationId xmlns:a16="http://schemas.microsoft.com/office/drawing/2014/main" id="{9A32DEAD-F2EA-46F1-8CBF-802B2F44C0B8}"/>
              </a:ext>
            </a:extLst>
          </p:cNvPr>
          <p:cNvCxnSpPr>
            <a:cxnSpLocks/>
          </p:cNvCxnSpPr>
          <p:nvPr/>
        </p:nvCxnSpPr>
        <p:spPr>
          <a:xfrm flipV="1">
            <a:off x="1254706" y="5664277"/>
            <a:ext cx="1481090" cy="137882"/>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1707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2798563-8B89-4294-8928-BF9E80C2BDB3}"/>
              </a:ext>
            </a:extLst>
          </p:cNvPr>
          <p:cNvSpPr/>
          <p:nvPr/>
        </p:nvSpPr>
        <p:spPr>
          <a:xfrm>
            <a:off x="1331640" y="476672"/>
            <a:ext cx="7344816" cy="6650731"/>
          </a:xfrm>
          <a:prstGeom prst="rect">
            <a:avLst/>
          </a:prstGeom>
        </p:spPr>
        <p:txBody>
          <a:bodyPr wrap="square">
            <a:spAutoFit/>
          </a:bodyPr>
          <a:lstStyle/>
          <a:p>
            <a:pPr>
              <a:lnSpc>
                <a:spcPct val="107000"/>
              </a:lnSpc>
              <a:spcAft>
                <a:spcPts val="800"/>
              </a:spcAft>
            </a:pPr>
            <a:r>
              <a:rPr lang="en-GB" sz="1600" dirty="0">
                <a:latin typeface="Comic Sans MS" panose="030F0702030302020204" pitchFamily="66" charset="0"/>
                <a:ea typeface="Calibri" panose="020F0502020204030204" pitchFamily="34" charset="0"/>
                <a:cs typeface="Times New Roman" panose="02020603050405020304" pitchFamily="18" charset="0"/>
              </a:rPr>
              <a:t>Feeling pleased with herself, Arlette strode out of the pyramid and into the sunlight. Suddenly, the wind blew so hard that it almost knocked her off her feet. The winds whipped up the sand and to Arlette’s surprise they formed into the shape of serpent. A serpent made of sand! The serpent hissed and spat “Return the forbidden object or there will be great consequences for Cairo!”. It seemed to slither towards Arlette and then disappeared at her feet, along with the wind.  As her heart beat returned to normal Arlette thought about the serpent’s words.</a:t>
            </a:r>
          </a:p>
          <a:p>
            <a:pPr>
              <a:lnSpc>
                <a:spcPct val="107000"/>
              </a:lnSpc>
              <a:spcAft>
                <a:spcPts val="800"/>
              </a:spcAft>
            </a:pPr>
            <a:r>
              <a:rPr lang="en-GB" sz="1600" dirty="0">
                <a:latin typeface="Comic Sans MS" panose="030F0702030302020204" pitchFamily="66" charset="0"/>
                <a:ea typeface="Calibri" panose="020F0502020204030204" pitchFamily="34" charset="0"/>
                <a:cs typeface="Times New Roman" panose="02020603050405020304" pitchFamily="18" charset="0"/>
              </a:rPr>
              <a:t>“What rubbish!” she said and returned to her hotel.</a:t>
            </a:r>
          </a:p>
          <a:p>
            <a:pPr>
              <a:lnSpc>
                <a:spcPct val="107000"/>
              </a:lnSpc>
              <a:spcAft>
                <a:spcPts val="800"/>
              </a:spcAft>
            </a:pPr>
            <a:endParaRPr lang="en-GB" sz="1600" dirty="0">
              <a:latin typeface="Comic Sans MS" panose="030F0702030302020204" pitchFamily="66" charset="0"/>
              <a:ea typeface="Calibri" panose="020F0502020204030204" pitchFamily="34" charset="0"/>
              <a:cs typeface="Times New Roman" panose="02020603050405020304" pitchFamily="18" charset="0"/>
            </a:endParaRPr>
          </a:p>
          <a:p>
            <a:pPr>
              <a:lnSpc>
                <a:spcPct val="107000"/>
              </a:lnSpc>
              <a:spcAft>
                <a:spcPts val="800"/>
              </a:spcAft>
            </a:pPr>
            <a:r>
              <a:rPr lang="en-GB" sz="1600" dirty="0">
                <a:latin typeface="Comic Sans MS" panose="030F0702030302020204" pitchFamily="66" charset="0"/>
                <a:ea typeface="Calibri" panose="020F0502020204030204" pitchFamily="34" charset="0"/>
                <a:cs typeface="Times New Roman" panose="02020603050405020304" pitchFamily="18" charset="0"/>
              </a:rPr>
              <a:t>That night a fierce storm struck Cairo. Gale force winds battered the buildings, waterfalls of torrential rain fell from the clouds and the drums of thunder boomed across the dark, foreboding night sky. Everything seemed to pause as the biggest thunderbolt ever seen struck the city centre. The heat was so intense that the surrounding buildings exploded into flames.</a:t>
            </a:r>
          </a:p>
          <a:p>
            <a:pPr>
              <a:lnSpc>
                <a:spcPct val="107000"/>
              </a:lnSpc>
              <a:spcAft>
                <a:spcPts val="800"/>
              </a:spcAft>
            </a:pPr>
            <a:r>
              <a:rPr lang="en-GB" sz="1600" dirty="0">
                <a:latin typeface="Comic Sans MS" panose="030F0702030302020204" pitchFamily="66" charset="0"/>
                <a:ea typeface="Calibri" panose="020F0502020204030204" pitchFamily="34" charset="0"/>
                <a:cs typeface="Times New Roman" panose="02020603050405020304" pitchFamily="18" charset="0"/>
              </a:rPr>
              <a:t>Arlette woke with a start, the crash of the thunderbolt had shaken the windows of her hotel. She rushed to window and her knees gave way at the sight that greeted her. Row upon row of buildings were burning, collapsing and people scattered around the streets like ants. The serpents words echoed in her ears, “Return the forbidden object or there will be great consequences for Cairo!”.</a:t>
            </a:r>
          </a:p>
          <a:p>
            <a:pPr>
              <a:lnSpc>
                <a:spcPct val="107000"/>
              </a:lnSpc>
              <a:spcAft>
                <a:spcPts val="800"/>
              </a:spcAft>
            </a:pPr>
            <a:r>
              <a:rPr lang="en-GB" sz="1600" dirty="0">
                <a:latin typeface="Comic Sans MS" panose="030F0702030302020204" pitchFamily="66" charset="0"/>
                <a:ea typeface="Calibri" panose="020F0502020204030204" pitchFamily="34" charset="0"/>
                <a:cs typeface="Times New Roman" panose="02020603050405020304" pitchFamily="18" charset="0"/>
              </a:rPr>
              <a:t> </a:t>
            </a:r>
          </a:p>
        </p:txBody>
      </p:sp>
      <p:sp>
        <p:nvSpPr>
          <p:cNvPr id="3" name="TextBox 2">
            <a:extLst>
              <a:ext uri="{FF2B5EF4-FFF2-40B4-BE49-F238E27FC236}">
                <a16:creationId xmlns:a16="http://schemas.microsoft.com/office/drawing/2014/main" id="{4BB13933-B249-4826-A6E0-7569E6C07C8D}"/>
              </a:ext>
            </a:extLst>
          </p:cNvPr>
          <p:cNvSpPr txBox="1"/>
          <p:nvPr/>
        </p:nvSpPr>
        <p:spPr>
          <a:xfrm>
            <a:off x="238115" y="1124744"/>
            <a:ext cx="1080120" cy="338554"/>
          </a:xfrm>
          <a:prstGeom prst="rect">
            <a:avLst/>
          </a:prstGeom>
          <a:solidFill>
            <a:schemeClr val="accent1">
              <a:lumMod val="75000"/>
            </a:schemeClr>
          </a:solidFill>
        </p:spPr>
        <p:txBody>
          <a:bodyPr wrap="square" rtlCol="0">
            <a:spAutoFit/>
          </a:bodyPr>
          <a:lstStyle/>
          <a:p>
            <a:r>
              <a:rPr lang="en-GB" sz="1600" dirty="0"/>
              <a:t>Problem</a:t>
            </a:r>
          </a:p>
        </p:txBody>
      </p:sp>
      <p:sp>
        <p:nvSpPr>
          <p:cNvPr id="4" name="TextBox 3">
            <a:extLst>
              <a:ext uri="{FF2B5EF4-FFF2-40B4-BE49-F238E27FC236}">
                <a16:creationId xmlns:a16="http://schemas.microsoft.com/office/drawing/2014/main" id="{79F1E7B8-B833-416A-862B-BE4E50DD4116}"/>
              </a:ext>
            </a:extLst>
          </p:cNvPr>
          <p:cNvSpPr txBox="1"/>
          <p:nvPr/>
        </p:nvSpPr>
        <p:spPr>
          <a:xfrm>
            <a:off x="179512" y="3717032"/>
            <a:ext cx="1080120" cy="261610"/>
          </a:xfrm>
          <a:prstGeom prst="rect">
            <a:avLst/>
          </a:prstGeom>
          <a:solidFill>
            <a:srgbClr val="92D050"/>
          </a:solidFill>
        </p:spPr>
        <p:txBody>
          <a:bodyPr wrap="square" rtlCol="0">
            <a:spAutoFit/>
          </a:bodyPr>
          <a:lstStyle/>
          <a:p>
            <a:r>
              <a:rPr lang="en-GB" sz="1100" dirty="0"/>
              <a:t>Metaphor</a:t>
            </a:r>
          </a:p>
        </p:txBody>
      </p:sp>
      <p:cxnSp>
        <p:nvCxnSpPr>
          <p:cNvPr id="6" name="Straight Arrow Connector 5">
            <a:extLst>
              <a:ext uri="{FF2B5EF4-FFF2-40B4-BE49-F238E27FC236}">
                <a16:creationId xmlns:a16="http://schemas.microsoft.com/office/drawing/2014/main" id="{1B0136ED-BFD4-4C85-B858-8986861296DD}"/>
              </a:ext>
            </a:extLst>
          </p:cNvPr>
          <p:cNvCxnSpPr>
            <a:cxnSpLocks/>
          </p:cNvCxnSpPr>
          <p:nvPr/>
        </p:nvCxnSpPr>
        <p:spPr>
          <a:xfrm flipV="1">
            <a:off x="1084209" y="3847837"/>
            <a:ext cx="1399559" cy="164980"/>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326408A0-3C98-4B20-AB05-5FB4D8710206}"/>
              </a:ext>
            </a:extLst>
          </p:cNvPr>
          <p:cNvSpPr txBox="1"/>
          <p:nvPr/>
        </p:nvSpPr>
        <p:spPr>
          <a:xfrm>
            <a:off x="238115" y="5733256"/>
            <a:ext cx="1080120" cy="430887"/>
          </a:xfrm>
          <a:prstGeom prst="rect">
            <a:avLst/>
          </a:prstGeom>
          <a:solidFill>
            <a:srgbClr val="92D050"/>
          </a:solidFill>
        </p:spPr>
        <p:txBody>
          <a:bodyPr wrap="square" rtlCol="0">
            <a:spAutoFit/>
          </a:bodyPr>
          <a:lstStyle/>
          <a:p>
            <a:r>
              <a:rPr lang="en-GB" sz="1100" dirty="0"/>
              <a:t>Interesting descriptions</a:t>
            </a:r>
          </a:p>
        </p:txBody>
      </p:sp>
      <p:sp>
        <p:nvSpPr>
          <p:cNvPr id="9" name="TextBox 8">
            <a:extLst>
              <a:ext uri="{FF2B5EF4-FFF2-40B4-BE49-F238E27FC236}">
                <a16:creationId xmlns:a16="http://schemas.microsoft.com/office/drawing/2014/main" id="{184CDDBE-16BD-4224-B2C7-E11F01A4A18E}"/>
              </a:ext>
            </a:extLst>
          </p:cNvPr>
          <p:cNvSpPr txBox="1"/>
          <p:nvPr/>
        </p:nvSpPr>
        <p:spPr>
          <a:xfrm>
            <a:off x="4860032" y="6406764"/>
            <a:ext cx="1080120" cy="261610"/>
          </a:xfrm>
          <a:prstGeom prst="rect">
            <a:avLst/>
          </a:prstGeom>
          <a:solidFill>
            <a:srgbClr val="92D050"/>
          </a:solidFill>
        </p:spPr>
        <p:txBody>
          <a:bodyPr wrap="square" rtlCol="0">
            <a:spAutoFit/>
          </a:bodyPr>
          <a:lstStyle/>
          <a:p>
            <a:r>
              <a:rPr lang="en-GB" sz="1100" dirty="0"/>
              <a:t>Simile</a:t>
            </a:r>
          </a:p>
        </p:txBody>
      </p:sp>
      <p:cxnSp>
        <p:nvCxnSpPr>
          <p:cNvPr id="12" name="Straight Arrow Connector 11">
            <a:extLst>
              <a:ext uri="{FF2B5EF4-FFF2-40B4-BE49-F238E27FC236}">
                <a16:creationId xmlns:a16="http://schemas.microsoft.com/office/drawing/2014/main" id="{B3C8F26C-E1D6-41B7-B748-3B19424F727F}"/>
              </a:ext>
            </a:extLst>
          </p:cNvPr>
          <p:cNvCxnSpPr>
            <a:cxnSpLocks/>
            <a:stCxn id="9" idx="1"/>
          </p:cNvCxnSpPr>
          <p:nvPr/>
        </p:nvCxnSpPr>
        <p:spPr>
          <a:xfrm flipH="1" flipV="1">
            <a:off x="4700312" y="6164145"/>
            <a:ext cx="159720" cy="373424"/>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3894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55657A5-04A3-4410-A194-CF472FDE0C1F}"/>
              </a:ext>
            </a:extLst>
          </p:cNvPr>
          <p:cNvSpPr/>
          <p:nvPr/>
        </p:nvSpPr>
        <p:spPr>
          <a:xfrm>
            <a:off x="1619672" y="476672"/>
            <a:ext cx="7056784" cy="4806444"/>
          </a:xfrm>
          <a:prstGeom prst="rect">
            <a:avLst/>
          </a:prstGeom>
        </p:spPr>
        <p:txBody>
          <a:bodyPr wrap="square">
            <a:spAutoFit/>
          </a:bodyPr>
          <a:lstStyle/>
          <a:p>
            <a:pPr>
              <a:lnSpc>
                <a:spcPct val="107000"/>
              </a:lnSpc>
              <a:spcAft>
                <a:spcPts val="800"/>
              </a:spcAft>
            </a:pPr>
            <a:r>
              <a:rPr lang="en-GB" sz="1600" dirty="0">
                <a:latin typeface="Comic Sans MS" panose="030F0702030302020204" pitchFamily="66" charset="0"/>
                <a:ea typeface="Calibri" panose="020F0502020204030204" pitchFamily="34" charset="0"/>
                <a:cs typeface="Times New Roman" panose="02020603050405020304" pitchFamily="18" charset="0"/>
              </a:rPr>
              <a:t>As quick as a flash, Arlette dressed, grabbed her </a:t>
            </a:r>
            <a:r>
              <a:rPr lang="en-GB" sz="1600" dirty="0" err="1">
                <a:latin typeface="Comic Sans MS" panose="030F0702030302020204" pitchFamily="66" charset="0"/>
                <a:ea typeface="Calibri" panose="020F0502020204030204" pitchFamily="34" charset="0"/>
                <a:cs typeface="Times New Roman" panose="02020603050405020304" pitchFamily="18" charset="0"/>
              </a:rPr>
              <a:t>stachel</a:t>
            </a:r>
            <a:r>
              <a:rPr lang="en-GB" sz="1600" dirty="0">
                <a:latin typeface="Comic Sans MS" panose="030F0702030302020204" pitchFamily="66" charset="0"/>
                <a:ea typeface="Calibri" panose="020F0502020204030204" pitchFamily="34" charset="0"/>
                <a:cs typeface="Times New Roman" panose="02020603050405020304" pitchFamily="18" charset="0"/>
              </a:rPr>
              <a:t> and worked her way through dangerous streets back towards the valley. She sprinted into the pyramid, struggling for breath, and placed the jewelled compass bag on to the plinth in the cavern. </a:t>
            </a:r>
          </a:p>
          <a:p>
            <a:pPr>
              <a:lnSpc>
                <a:spcPct val="107000"/>
              </a:lnSpc>
              <a:spcAft>
                <a:spcPts val="800"/>
              </a:spcAft>
            </a:pPr>
            <a:r>
              <a:rPr lang="en-GB" sz="1600" dirty="0">
                <a:latin typeface="Comic Sans MS" panose="030F0702030302020204" pitchFamily="66" charset="0"/>
                <a:ea typeface="Calibri" panose="020F0502020204030204" pitchFamily="34" charset="0"/>
                <a:cs typeface="Times New Roman" panose="02020603050405020304" pitchFamily="18" charset="0"/>
              </a:rPr>
              <a:t>Hoping she had done enough to save the rest of Cairo, she cautiously left the pyramid. The wall to the secret cavern reformed behind her as if by magic, hidden, waiting for the next intrepid explorer.</a:t>
            </a:r>
          </a:p>
          <a:p>
            <a:pPr>
              <a:lnSpc>
                <a:spcPct val="107000"/>
              </a:lnSpc>
              <a:spcAft>
                <a:spcPts val="800"/>
              </a:spcAft>
            </a:pPr>
            <a:endParaRPr lang="en-GB" sz="1600" dirty="0">
              <a:latin typeface="Comic Sans MS" panose="030F0702030302020204" pitchFamily="66" charset="0"/>
              <a:ea typeface="Calibri" panose="020F0502020204030204" pitchFamily="34" charset="0"/>
              <a:cs typeface="Times New Roman" panose="02020603050405020304" pitchFamily="18" charset="0"/>
            </a:endParaRPr>
          </a:p>
          <a:p>
            <a:pPr>
              <a:lnSpc>
                <a:spcPct val="107000"/>
              </a:lnSpc>
              <a:spcAft>
                <a:spcPts val="800"/>
              </a:spcAft>
            </a:pPr>
            <a:r>
              <a:rPr lang="en-GB" sz="1600" dirty="0">
                <a:latin typeface="Comic Sans MS" panose="030F0702030302020204" pitchFamily="66" charset="0"/>
                <a:ea typeface="Calibri" panose="020F0502020204030204" pitchFamily="34" charset="0"/>
                <a:cs typeface="Times New Roman" panose="02020603050405020304" pitchFamily="18" charset="0"/>
              </a:rPr>
              <a:t>Back in the city, all had calmed. The storm had stopped as quickly as it had started and the Egyptian people were busily repairing buildings and collecting their belongings. </a:t>
            </a:r>
          </a:p>
          <a:p>
            <a:pPr>
              <a:lnSpc>
                <a:spcPct val="107000"/>
              </a:lnSpc>
              <a:spcAft>
                <a:spcPts val="800"/>
              </a:spcAft>
            </a:pPr>
            <a:r>
              <a:rPr lang="en-GB" sz="1600" dirty="0">
                <a:latin typeface="Comic Sans MS" panose="030F0702030302020204" pitchFamily="66" charset="0"/>
                <a:ea typeface="Calibri" panose="020F0502020204030204" pitchFamily="34" charset="0"/>
                <a:cs typeface="Times New Roman" panose="02020603050405020304" pitchFamily="18" charset="0"/>
              </a:rPr>
              <a:t>Shell shook, Arlette returned to her hotel room and sat on the bed. She put her head in her hands and began to cry. She had caused all this destruction through her own greed! </a:t>
            </a:r>
          </a:p>
          <a:p>
            <a:pPr>
              <a:lnSpc>
                <a:spcPct val="107000"/>
              </a:lnSpc>
              <a:spcAft>
                <a:spcPts val="800"/>
              </a:spcAft>
            </a:pPr>
            <a:r>
              <a:rPr lang="en-GB" sz="1600" dirty="0">
                <a:latin typeface="Comic Sans MS" panose="030F0702030302020204" pitchFamily="66" charset="0"/>
                <a:ea typeface="Calibri" panose="020F0502020204030204" pitchFamily="34" charset="0"/>
                <a:cs typeface="Times New Roman" panose="02020603050405020304" pitchFamily="18" charset="0"/>
              </a:rPr>
              <a:t>“Never again will I touch treasures that I find on my expeditions,” she vowed and she never did. </a:t>
            </a:r>
          </a:p>
        </p:txBody>
      </p:sp>
      <p:sp>
        <p:nvSpPr>
          <p:cNvPr id="3" name="TextBox 2">
            <a:extLst>
              <a:ext uri="{FF2B5EF4-FFF2-40B4-BE49-F238E27FC236}">
                <a16:creationId xmlns:a16="http://schemas.microsoft.com/office/drawing/2014/main" id="{C7C25E1F-9D25-45E9-AF90-9E55D3B4549C}"/>
              </a:ext>
            </a:extLst>
          </p:cNvPr>
          <p:cNvSpPr txBox="1"/>
          <p:nvPr/>
        </p:nvSpPr>
        <p:spPr>
          <a:xfrm>
            <a:off x="323528" y="836712"/>
            <a:ext cx="1224136" cy="338554"/>
          </a:xfrm>
          <a:prstGeom prst="rect">
            <a:avLst/>
          </a:prstGeom>
          <a:solidFill>
            <a:schemeClr val="accent1">
              <a:lumMod val="75000"/>
            </a:schemeClr>
          </a:solidFill>
        </p:spPr>
        <p:txBody>
          <a:bodyPr wrap="square" rtlCol="0">
            <a:spAutoFit/>
          </a:bodyPr>
          <a:lstStyle/>
          <a:p>
            <a:r>
              <a:rPr lang="en-GB" sz="1600" dirty="0"/>
              <a:t>Resolution</a:t>
            </a:r>
          </a:p>
        </p:txBody>
      </p:sp>
      <p:sp>
        <p:nvSpPr>
          <p:cNvPr id="4" name="TextBox 3">
            <a:extLst>
              <a:ext uri="{FF2B5EF4-FFF2-40B4-BE49-F238E27FC236}">
                <a16:creationId xmlns:a16="http://schemas.microsoft.com/office/drawing/2014/main" id="{D9934C75-2D2C-4895-BBCD-F08D99AC8D9E}"/>
              </a:ext>
            </a:extLst>
          </p:cNvPr>
          <p:cNvSpPr txBox="1"/>
          <p:nvPr/>
        </p:nvSpPr>
        <p:spPr>
          <a:xfrm>
            <a:off x="251520" y="3717032"/>
            <a:ext cx="1224136" cy="338554"/>
          </a:xfrm>
          <a:prstGeom prst="rect">
            <a:avLst/>
          </a:prstGeom>
          <a:solidFill>
            <a:schemeClr val="accent1">
              <a:lumMod val="75000"/>
            </a:schemeClr>
          </a:solidFill>
        </p:spPr>
        <p:txBody>
          <a:bodyPr wrap="square" rtlCol="0">
            <a:spAutoFit/>
          </a:bodyPr>
          <a:lstStyle/>
          <a:p>
            <a:r>
              <a:rPr lang="en-GB" sz="1600" dirty="0"/>
              <a:t>Ending</a:t>
            </a:r>
          </a:p>
        </p:txBody>
      </p:sp>
      <p:sp>
        <p:nvSpPr>
          <p:cNvPr id="5" name="TextBox 4">
            <a:extLst>
              <a:ext uri="{FF2B5EF4-FFF2-40B4-BE49-F238E27FC236}">
                <a16:creationId xmlns:a16="http://schemas.microsoft.com/office/drawing/2014/main" id="{C49CC2F2-433A-4E90-81FB-4656D4E89911}"/>
              </a:ext>
            </a:extLst>
          </p:cNvPr>
          <p:cNvSpPr txBox="1"/>
          <p:nvPr/>
        </p:nvSpPr>
        <p:spPr>
          <a:xfrm>
            <a:off x="363950" y="2595229"/>
            <a:ext cx="1080120" cy="430887"/>
          </a:xfrm>
          <a:prstGeom prst="rect">
            <a:avLst/>
          </a:prstGeom>
          <a:solidFill>
            <a:srgbClr val="92D050"/>
          </a:solidFill>
        </p:spPr>
        <p:txBody>
          <a:bodyPr wrap="square" rtlCol="0">
            <a:spAutoFit/>
          </a:bodyPr>
          <a:lstStyle/>
          <a:p>
            <a:r>
              <a:rPr lang="en-GB" sz="1100" dirty="0"/>
              <a:t>Adverbial of place</a:t>
            </a:r>
          </a:p>
        </p:txBody>
      </p:sp>
      <p:cxnSp>
        <p:nvCxnSpPr>
          <p:cNvPr id="8" name="Straight Arrow Connector 7">
            <a:extLst>
              <a:ext uri="{FF2B5EF4-FFF2-40B4-BE49-F238E27FC236}">
                <a16:creationId xmlns:a16="http://schemas.microsoft.com/office/drawing/2014/main" id="{CA7FED26-A138-4C31-8D5E-B3959B644DFD}"/>
              </a:ext>
            </a:extLst>
          </p:cNvPr>
          <p:cNvCxnSpPr>
            <a:cxnSpLocks/>
          </p:cNvCxnSpPr>
          <p:nvPr/>
        </p:nvCxnSpPr>
        <p:spPr>
          <a:xfrm>
            <a:off x="1619672" y="2780928"/>
            <a:ext cx="792088" cy="144016"/>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A0DA4043-BFED-4CC9-9035-0F706FEF1C51}"/>
              </a:ext>
            </a:extLst>
          </p:cNvPr>
          <p:cNvSpPr txBox="1"/>
          <p:nvPr/>
        </p:nvSpPr>
        <p:spPr>
          <a:xfrm>
            <a:off x="512175" y="5805844"/>
            <a:ext cx="1080120" cy="261610"/>
          </a:xfrm>
          <a:prstGeom prst="rect">
            <a:avLst/>
          </a:prstGeom>
          <a:solidFill>
            <a:srgbClr val="92D050"/>
          </a:solidFill>
        </p:spPr>
        <p:txBody>
          <a:bodyPr wrap="square" rtlCol="0">
            <a:spAutoFit/>
          </a:bodyPr>
          <a:lstStyle/>
          <a:p>
            <a:r>
              <a:rPr lang="en-GB" sz="1100" dirty="0"/>
              <a:t>Direct speech</a:t>
            </a:r>
          </a:p>
        </p:txBody>
      </p:sp>
      <p:cxnSp>
        <p:nvCxnSpPr>
          <p:cNvPr id="12" name="Straight Arrow Connector 11">
            <a:extLst>
              <a:ext uri="{FF2B5EF4-FFF2-40B4-BE49-F238E27FC236}">
                <a16:creationId xmlns:a16="http://schemas.microsoft.com/office/drawing/2014/main" id="{3305EAC5-AE11-4C53-8EA2-0CC584834F92}"/>
              </a:ext>
            </a:extLst>
          </p:cNvPr>
          <p:cNvCxnSpPr>
            <a:cxnSpLocks/>
          </p:cNvCxnSpPr>
          <p:nvPr/>
        </p:nvCxnSpPr>
        <p:spPr>
          <a:xfrm flipV="1">
            <a:off x="1763688" y="5013176"/>
            <a:ext cx="504056" cy="840692"/>
          </a:xfrm>
          <a:prstGeom prst="straightConnector1">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3804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601FB-89C7-44CB-BCC8-377DEE8435C0}"/>
              </a:ext>
            </a:extLst>
          </p:cNvPr>
          <p:cNvSpPr txBox="1">
            <a:spLocks/>
          </p:cNvSpPr>
          <p:nvPr/>
        </p:nvSpPr>
        <p:spPr bwMode="auto">
          <a:xfrm>
            <a:off x="701824" y="3284984"/>
            <a:ext cx="7740352" cy="1013328"/>
          </a:xfrm>
          <a:prstGeom prst="roundRect">
            <a:avLst>
              <a:gd name="adj" fmla="val 9639"/>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round/>
                <a:headEnd/>
                <a:tailEnd/>
              </a14:hiddenLine>
            </a:ext>
          </a:extLst>
        </p:spPr>
        <p:txBody>
          <a:bodyPr vert="horz" wrap="square" lIns="252000" tIns="252000" rIns="252000" bIns="252000" numCol="1" anchor="ctr" anchorCtr="1" compatLnSpc="1">
            <a:prstTxWarp prst="textNoShape">
              <a:avLst/>
            </a:prstTxWarp>
            <a:noAutofit/>
          </a:bodyPr>
          <a:lstStyle>
            <a:lvl1pPr algn="l" rtl="0" eaLnBrk="0" fontAlgn="base" hangingPunct="0">
              <a:lnSpc>
                <a:spcPct val="90000"/>
              </a:lnSpc>
              <a:spcBef>
                <a:spcPct val="0"/>
              </a:spcBef>
              <a:spcAft>
                <a:spcPct val="0"/>
              </a:spcAft>
              <a:defRPr sz="4000" b="1" kern="1200">
                <a:solidFill>
                  <a:srgbClr val="1C1C1C"/>
                </a:solidFill>
                <a:latin typeface="Twinkl" pitchFamily="50" charset="0"/>
                <a:ea typeface="+mj-ea"/>
                <a:cs typeface="+mj-cs"/>
              </a:defRPr>
            </a:lvl1pPr>
            <a:lvl2pPr algn="l" rtl="0" eaLnBrk="0" fontAlgn="base" hangingPunct="0">
              <a:lnSpc>
                <a:spcPct val="90000"/>
              </a:lnSpc>
              <a:spcBef>
                <a:spcPct val="0"/>
              </a:spcBef>
              <a:spcAft>
                <a:spcPct val="0"/>
              </a:spcAft>
              <a:defRPr sz="4000" b="1">
                <a:solidFill>
                  <a:srgbClr val="1C1C1C"/>
                </a:solidFill>
                <a:latin typeface="Twinkl" pitchFamily="2" charset="0"/>
              </a:defRPr>
            </a:lvl2pPr>
            <a:lvl3pPr algn="l" rtl="0" eaLnBrk="0" fontAlgn="base" hangingPunct="0">
              <a:lnSpc>
                <a:spcPct val="90000"/>
              </a:lnSpc>
              <a:spcBef>
                <a:spcPct val="0"/>
              </a:spcBef>
              <a:spcAft>
                <a:spcPct val="0"/>
              </a:spcAft>
              <a:defRPr sz="4000" b="1">
                <a:solidFill>
                  <a:srgbClr val="1C1C1C"/>
                </a:solidFill>
                <a:latin typeface="Twinkl" pitchFamily="2" charset="0"/>
              </a:defRPr>
            </a:lvl3pPr>
            <a:lvl4pPr algn="l" rtl="0" eaLnBrk="0" fontAlgn="base" hangingPunct="0">
              <a:lnSpc>
                <a:spcPct val="90000"/>
              </a:lnSpc>
              <a:spcBef>
                <a:spcPct val="0"/>
              </a:spcBef>
              <a:spcAft>
                <a:spcPct val="0"/>
              </a:spcAft>
              <a:defRPr sz="4000" b="1">
                <a:solidFill>
                  <a:srgbClr val="1C1C1C"/>
                </a:solidFill>
                <a:latin typeface="Twinkl" pitchFamily="2" charset="0"/>
              </a:defRPr>
            </a:lvl4pPr>
            <a:lvl5pPr algn="l" rtl="0" eaLnBrk="0" fontAlgn="base" hangingPunct="0">
              <a:lnSpc>
                <a:spcPct val="90000"/>
              </a:lnSpc>
              <a:spcBef>
                <a:spcPct val="0"/>
              </a:spcBef>
              <a:spcAft>
                <a:spcPct val="0"/>
              </a:spcAft>
              <a:defRPr sz="4000" b="1">
                <a:solidFill>
                  <a:srgbClr val="1C1C1C"/>
                </a:solidFill>
                <a:latin typeface="Twinkl" pitchFamily="2" charset="0"/>
              </a:defRPr>
            </a:lvl5pPr>
            <a:lvl6pPr marL="457200" algn="l" rtl="0" fontAlgn="base">
              <a:lnSpc>
                <a:spcPct val="90000"/>
              </a:lnSpc>
              <a:spcBef>
                <a:spcPct val="0"/>
              </a:spcBef>
              <a:spcAft>
                <a:spcPct val="0"/>
              </a:spcAft>
              <a:defRPr sz="4000" b="1">
                <a:solidFill>
                  <a:srgbClr val="1C1C1C"/>
                </a:solidFill>
                <a:latin typeface="Twinkl" pitchFamily="2" charset="0"/>
              </a:defRPr>
            </a:lvl6pPr>
            <a:lvl7pPr marL="914400" algn="l" rtl="0" fontAlgn="base">
              <a:lnSpc>
                <a:spcPct val="90000"/>
              </a:lnSpc>
              <a:spcBef>
                <a:spcPct val="0"/>
              </a:spcBef>
              <a:spcAft>
                <a:spcPct val="0"/>
              </a:spcAft>
              <a:defRPr sz="4000" b="1">
                <a:solidFill>
                  <a:srgbClr val="1C1C1C"/>
                </a:solidFill>
                <a:latin typeface="Twinkl" pitchFamily="2" charset="0"/>
              </a:defRPr>
            </a:lvl7pPr>
            <a:lvl8pPr marL="1371600" algn="l" rtl="0" fontAlgn="base">
              <a:lnSpc>
                <a:spcPct val="90000"/>
              </a:lnSpc>
              <a:spcBef>
                <a:spcPct val="0"/>
              </a:spcBef>
              <a:spcAft>
                <a:spcPct val="0"/>
              </a:spcAft>
              <a:defRPr sz="4000" b="1">
                <a:solidFill>
                  <a:srgbClr val="1C1C1C"/>
                </a:solidFill>
                <a:latin typeface="Twinkl" pitchFamily="2" charset="0"/>
              </a:defRPr>
            </a:lvl8pPr>
            <a:lvl9pPr marL="1828800" algn="l" rtl="0" fontAlgn="base">
              <a:lnSpc>
                <a:spcPct val="90000"/>
              </a:lnSpc>
              <a:spcBef>
                <a:spcPct val="0"/>
              </a:spcBef>
              <a:spcAft>
                <a:spcPct val="0"/>
              </a:spcAft>
              <a:defRPr sz="4000" b="1">
                <a:solidFill>
                  <a:srgbClr val="1C1C1C"/>
                </a:solidFill>
                <a:latin typeface="Twinkl" pitchFamily="2" charset="0"/>
              </a:defRPr>
            </a:lvl9pPr>
          </a:lstStyle>
          <a:p>
            <a:pPr algn="ctr"/>
            <a:r>
              <a:rPr lang="en-GB" sz="2800" dirty="0"/>
              <a:t>Now, it is your turn to write your Finding stories!</a:t>
            </a:r>
          </a:p>
          <a:p>
            <a:pPr algn="ctr"/>
            <a:endParaRPr lang="en-GB" sz="2800" dirty="0"/>
          </a:p>
          <a:p>
            <a:pPr algn="ctr"/>
            <a:endParaRPr lang="en-GB" sz="2800" dirty="0"/>
          </a:p>
          <a:p>
            <a:pPr algn="ctr"/>
            <a:r>
              <a:rPr lang="en-GB" sz="2800" u="sng" dirty="0"/>
              <a:t>Tips to help us get excited about writing!</a:t>
            </a:r>
          </a:p>
          <a:p>
            <a:pPr algn="ctr"/>
            <a:r>
              <a:rPr lang="en-GB" sz="2800" dirty="0"/>
              <a:t>Try writing your story in little pieces. Go off, have a little break and come back to it.</a:t>
            </a:r>
          </a:p>
          <a:p>
            <a:pPr algn="ctr"/>
            <a:endParaRPr lang="en-GB" sz="2800" dirty="0"/>
          </a:p>
          <a:p>
            <a:pPr algn="ctr"/>
            <a:r>
              <a:rPr lang="en-GB" sz="2800" dirty="0"/>
              <a:t>If you don’t want to write using a pencil and paper, try typing your story up on a computer or a tablet.</a:t>
            </a:r>
          </a:p>
          <a:p>
            <a:pPr algn="ctr"/>
            <a:endParaRPr lang="en-GB" sz="2800" dirty="0"/>
          </a:p>
          <a:p>
            <a:pPr algn="ctr"/>
            <a:r>
              <a:rPr lang="en-GB" sz="2800" dirty="0"/>
              <a:t>If you want some feedback on your story, you can always send it to Miss Lacey.</a:t>
            </a:r>
            <a:r>
              <a:rPr lang="en-GB" sz="1200" dirty="0"/>
              <a:t> (I would love to hear from you and to read them! Parents should have my email, if not, email </a:t>
            </a:r>
            <a:r>
              <a:rPr lang="en-GB" sz="1200" dirty="0">
                <a:hlinkClick r:id="rId2"/>
              </a:rPr>
              <a:t>enquiry@feathstn.bham.sch.uk</a:t>
            </a:r>
            <a:r>
              <a:rPr lang="en-GB" sz="1200" dirty="0"/>
              <a:t> with my name on!)</a:t>
            </a:r>
          </a:p>
          <a:p>
            <a:pPr algn="ctr"/>
            <a:endParaRPr lang="en-GB" sz="2800" dirty="0"/>
          </a:p>
        </p:txBody>
      </p:sp>
    </p:spTree>
    <p:extLst>
      <p:ext uri="{BB962C8B-B14F-4D97-AF65-F5344CB8AC3E}">
        <p14:creationId xmlns:p14="http://schemas.microsoft.com/office/powerpoint/2010/main" val="2826750118"/>
      </p:ext>
    </p:extLst>
  </p:cSld>
  <p:clrMapOvr>
    <a:masterClrMapping/>
  </p:clrMapOvr>
</p:sld>
</file>

<file path=ppt/theme/theme1.xml><?xml version="1.0" encoding="utf-8"?>
<a:theme xmlns:a="http://schemas.openxmlformats.org/drawingml/2006/main" name="Office Theme">
  <a:themeElements>
    <a:clrScheme name="Twinkl Template">
      <a:dk1>
        <a:srgbClr val="1C1C1C"/>
      </a:dk1>
      <a:lt1>
        <a:sysClr val="window" lastClr="FFFFFF"/>
      </a:lt1>
      <a:dk2>
        <a:srgbClr val="4A4A4A"/>
      </a:dk2>
      <a:lt2>
        <a:srgbClr val="F4F2F2"/>
      </a:lt2>
      <a:accent1>
        <a:srgbClr val="E34192"/>
      </a:accent1>
      <a:accent2>
        <a:srgbClr val="EB8634"/>
      </a:accent2>
      <a:accent3>
        <a:srgbClr val="E6C734"/>
      </a:accent3>
      <a:accent4>
        <a:srgbClr val="79AD42"/>
      </a:accent4>
      <a:accent5>
        <a:srgbClr val="23A7F9"/>
      </a:accent5>
      <a:accent6>
        <a:srgbClr val="954EBE"/>
      </a:accent6>
      <a:hlink>
        <a:srgbClr val="23A7F9"/>
      </a:hlink>
      <a:folHlink>
        <a:srgbClr val="757070"/>
      </a:folHlink>
    </a:clrScheme>
    <a:fontScheme name="Custom 1">
      <a:majorFont>
        <a:latin typeface="Twinkl Sb"/>
        <a:ea typeface=""/>
        <a:cs typeface=""/>
      </a:majorFont>
      <a:minorFont>
        <a:latin typeface="Twink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392</TotalTime>
  <Words>1420</Words>
  <Application>Microsoft Office PowerPoint</Application>
  <PresentationFormat>On-screen Show (4:3)</PresentationFormat>
  <Paragraphs>99</Paragraphs>
  <Slides>9</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Calibri</vt:lpstr>
      <vt:lpstr>Comic Sans MS</vt:lpstr>
      <vt:lpstr>Sassoon Infant Rg</vt:lpstr>
      <vt:lpstr>Times New Roman</vt:lpstr>
      <vt:lpstr>Twinkl</vt:lpstr>
      <vt:lpstr>Twinkl SemiBold</vt:lpstr>
      <vt:lpstr>Office Theme</vt:lpstr>
      <vt:lpstr>Thursday 20th May 2020</vt:lpstr>
      <vt:lpstr>Yesterday, we read Ben and the diamond – A finding tale.</vt:lpstr>
      <vt:lpstr>Finding tale</vt:lpstr>
      <vt:lpstr>You planned your own finding tale . Today, we are going to write our stories using our plans to help us. My plan looked like this..</vt:lpstr>
      <vt:lpstr>PowerPoint Presentation</vt:lpstr>
      <vt:lpstr>PowerPoint Presentation</vt:lpstr>
      <vt:lpstr>PowerPoint Presentation</vt:lpstr>
      <vt:lpstr>PowerPoint Presentation</vt:lpstr>
      <vt:lpstr>PowerPoint Presentation</vt:lpstr>
    </vt:vector>
  </TitlesOfParts>
  <Company>Research Machines plc.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patricia</dc:creator>
  <cp:lastModifiedBy>Jay Lacey</cp:lastModifiedBy>
  <cp:revision>44</cp:revision>
  <dcterms:created xsi:type="dcterms:W3CDTF">2008-03-20T17:04:24Z</dcterms:created>
  <dcterms:modified xsi:type="dcterms:W3CDTF">2020-06-11T12:24:38Z</dcterms:modified>
</cp:coreProperties>
</file>