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0"/>
  </p:notesMasterIdLst>
  <p:sldIdLst>
    <p:sldId id="256" r:id="rId2"/>
    <p:sldId id="268" r:id="rId3"/>
    <p:sldId id="289" r:id="rId4"/>
    <p:sldId id="291" r:id="rId5"/>
    <p:sldId id="290" r:id="rId6"/>
    <p:sldId id="292" r:id="rId7"/>
    <p:sldId id="293" r:id="rId8"/>
    <p:sldId id="29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1" autoAdjust="0"/>
    <p:restoredTop sz="91905"/>
  </p:normalViewPr>
  <p:slideViewPr>
    <p:cSldViewPr snapToGrid="0">
      <p:cViewPr varScale="1">
        <p:scale>
          <a:sx n="81" d="100"/>
          <a:sy n="81" d="100"/>
        </p:scale>
        <p:origin x="1240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C72343-0786-2D4E-AACD-078F62C4E206}" type="datetimeFigureOut">
              <a:rPr lang="en-US" smtClean="0"/>
              <a:t>6/1/20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C0143-7CB7-7B42-A184-C38C0672D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297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C0143-7CB7-7B42-A184-C38C0672D31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12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C0143-7CB7-7B42-A184-C38C0672D31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095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146285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808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436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170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966077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252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964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258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299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14131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78474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65471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3F8C5-DA2C-4C4B-B94E-01E6C0EB46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 dirty="0"/>
              <a:t>Year 4 Geometry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F59068A2-26A9-4B1D-86B6-6AB5C28F8528}"/>
              </a:ext>
            </a:extLst>
          </p:cNvPr>
          <p:cNvSpPr txBox="1">
            <a:spLocks/>
          </p:cNvSpPr>
          <p:nvPr/>
        </p:nvSpPr>
        <p:spPr>
          <a:xfrm>
            <a:off x="2832306" y="4108679"/>
            <a:ext cx="6831673" cy="1086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Franklin Gothic Book" panose="020B05030201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Lesson 30 Geometry Lesson #2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GB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Calculating the perimeter of a rectangle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9328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D2148F-9AA6-4CAD-804C-3BC589A04447}"/>
              </a:ext>
            </a:extLst>
          </p:cNvPr>
          <p:cNvSpPr txBox="1"/>
          <p:nvPr/>
        </p:nvSpPr>
        <p:spPr>
          <a:xfrm>
            <a:off x="1073427" y="2708240"/>
            <a:ext cx="10363200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The perimeter is the distance measured around the edge of a shape.</a:t>
            </a:r>
          </a:p>
          <a:p>
            <a:pPr algn="ctr"/>
            <a:r>
              <a:rPr lang="en-GB" sz="2400" dirty="0"/>
              <a:t>To find the perimeter, we add up the length of all the sides.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4233D3-EA77-4CDE-A94E-56E9216B618A}"/>
              </a:ext>
            </a:extLst>
          </p:cNvPr>
          <p:cNvSpPr txBox="1"/>
          <p:nvPr/>
        </p:nvSpPr>
        <p:spPr>
          <a:xfrm>
            <a:off x="1073427" y="4541386"/>
            <a:ext cx="1036320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Yesterday, we calculated the perimeter of shapes on a square grid.</a:t>
            </a:r>
          </a:p>
          <a:p>
            <a:pPr algn="ctr"/>
            <a:r>
              <a:rPr lang="en-GB" sz="2400" dirty="0"/>
              <a:t>We were able to do this counting the squares.</a:t>
            </a:r>
          </a:p>
          <a:p>
            <a:pPr algn="ctr"/>
            <a:r>
              <a:rPr lang="en-GB" sz="2400" dirty="0"/>
              <a:t>Today, you will not have a square grid to help.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FAFABB-7B85-BC46-BF7A-E25608B09D2F}"/>
              </a:ext>
            </a:extLst>
          </p:cNvPr>
          <p:cNvSpPr txBox="1"/>
          <p:nvPr/>
        </p:nvSpPr>
        <p:spPr>
          <a:xfrm>
            <a:off x="1073427" y="1001222"/>
            <a:ext cx="1036320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What is the perimeter?</a:t>
            </a:r>
          </a:p>
        </p:txBody>
      </p:sp>
    </p:spTree>
    <p:extLst>
      <p:ext uri="{BB962C8B-B14F-4D97-AF65-F5344CB8AC3E}">
        <p14:creationId xmlns:p14="http://schemas.microsoft.com/office/powerpoint/2010/main" val="41017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DFAFABB-7B85-BC46-BF7A-E25608B09D2F}"/>
              </a:ext>
            </a:extLst>
          </p:cNvPr>
          <p:cNvSpPr txBox="1"/>
          <p:nvPr/>
        </p:nvSpPr>
        <p:spPr>
          <a:xfrm>
            <a:off x="1073425" y="238593"/>
            <a:ext cx="1036320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To calculate the perimeter of a square, you only need to know the length of one side.</a:t>
            </a:r>
          </a:p>
          <a:p>
            <a:pPr algn="ctr"/>
            <a:r>
              <a:rPr lang="en-GB" sz="2400" dirty="0"/>
              <a:t>Why? Because each side is equal (the same) on a square.</a:t>
            </a:r>
          </a:p>
        </p:txBody>
      </p:sp>
      <p:sp>
        <p:nvSpPr>
          <p:cNvPr id="5" name="Shape">
            <a:extLst>
              <a:ext uri="{FF2B5EF4-FFF2-40B4-BE49-F238E27FC236}">
                <a16:creationId xmlns:a16="http://schemas.microsoft.com/office/drawing/2014/main" id="{9CA52B0E-CAA3-184D-81DE-463817ABC02F}"/>
              </a:ext>
            </a:extLst>
          </p:cNvPr>
          <p:cNvSpPr/>
          <p:nvPr/>
        </p:nvSpPr>
        <p:spPr>
          <a:xfrm>
            <a:off x="5394529" y="2166849"/>
            <a:ext cx="2162427" cy="2159491"/>
          </a:xfrm>
          <a:prstGeom prst="rect">
            <a:avLst/>
          </a:prstGeom>
          <a:solidFill>
            <a:srgbClr val="FF0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" name="Button 1">
            <a:extLst>
              <a:ext uri="{FF2B5EF4-FFF2-40B4-BE49-F238E27FC236}">
                <a16:creationId xmlns:a16="http://schemas.microsoft.com/office/drawing/2014/main" id="{5428391A-1D0F-8842-A448-CE0761C7F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7279" y="1574760"/>
            <a:ext cx="796925" cy="547687"/>
          </a:xfrm>
          <a:prstGeom prst="roundRect">
            <a:avLst>
              <a:gd name="adj" fmla="val 16667"/>
            </a:avLst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 dirty="0">
                <a:solidFill>
                  <a:schemeClr val="tx1"/>
                </a:solidFill>
              </a:rPr>
              <a:t>6cm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026F4A-8862-9543-970F-C2BAEBD358D1}"/>
              </a:ext>
            </a:extLst>
          </p:cNvPr>
          <p:cNvSpPr txBox="1"/>
          <p:nvPr/>
        </p:nvSpPr>
        <p:spPr>
          <a:xfrm>
            <a:off x="1294140" y="5013604"/>
            <a:ext cx="10363200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I know that if one side is 6cm, then each of the other sides must also be 6cm.</a:t>
            </a:r>
          </a:p>
          <a:p>
            <a:pPr algn="ctr"/>
            <a:r>
              <a:rPr lang="en-GB" sz="2400" dirty="0"/>
              <a:t>What would this look like as a calculation?</a:t>
            </a:r>
          </a:p>
          <a:p>
            <a:pPr algn="ctr"/>
            <a:r>
              <a:rPr lang="en-GB" sz="2400" dirty="0"/>
              <a:t>6cm x 4 = 24cm</a:t>
            </a:r>
          </a:p>
          <a:p>
            <a:pPr algn="ctr"/>
            <a:r>
              <a:rPr lang="en-GB" sz="2400" dirty="0"/>
              <a:t>6cm + 6cm + 6cm + 6cm = 24cm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A4D122-7101-FC4C-9E26-EF1B81EDFA25}"/>
              </a:ext>
            </a:extLst>
          </p:cNvPr>
          <p:cNvSpPr txBox="1"/>
          <p:nvPr/>
        </p:nvSpPr>
        <p:spPr>
          <a:xfrm>
            <a:off x="9301655" y="2646429"/>
            <a:ext cx="2758965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Therefore, the perimeter of this square is 24cm.</a:t>
            </a:r>
          </a:p>
        </p:txBody>
      </p:sp>
      <p:sp>
        <p:nvSpPr>
          <p:cNvPr id="11" name="Button 1">
            <a:extLst>
              <a:ext uri="{FF2B5EF4-FFF2-40B4-BE49-F238E27FC236}">
                <a16:creationId xmlns:a16="http://schemas.microsoft.com/office/drawing/2014/main" id="{14CC77BF-3C74-E643-9078-DDD9486BF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2380" y="2869364"/>
            <a:ext cx="796925" cy="547687"/>
          </a:xfrm>
          <a:prstGeom prst="roundRect">
            <a:avLst>
              <a:gd name="adj" fmla="val 16667"/>
            </a:avLst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 dirty="0">
                <a:solidFill>
                  <a:schemeClr val="tx1"/>
                </a:solidFill>
              </a:rPr>
              <a:t>6cm</a:t>
            </a:r>
          </a:p>
        </p:txBody>
      </p:sp>
      <p:sp>
        <p:nvSpPr>
          <p:cNvPr id="12" name="Button 1">
            <a:extLst>
              <a:ext uri="{FF2B5EF4-FFF2-40B4-BE49-F238E27FC236}">
                <a16:creationId xmlns:a16="http://schemas.microsoft.com/office/drawing/2014/main" id="{62C89FD0-76D1-234C-862B-C483D6355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7279" y="4326340"/>
            <a:ext cx="796925" cy="547687"/>
          </a:xfrm>
          <a:prstGeom prst="roundRect">
            <a:avLst>
              <a:gd name="adj" fmla="val 16667"/>
            </a:avLst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 dirty="0">
                <a:solidFill>
                  <a:schemeClr val="tx1"/>
                </a:solidFill>
              </a:rPr>
              <a:t>6cm</a:t>
            </a:r>
          </a:p>
        </p:txBody>
      </p:sp>
      <p:sp>
        <p:nvSpPr>
          <p:cNvPr id="13" name="Button 1">
            <a:extLst>
              <a:ext uri="{FF2B5EF4-FFF2-40B4-BE49-F238E27FC236}">
                <a16:creationId xmlns:a16="http://schemas.microsoft.com/office/drawing/2014/main" id="{22C9AB7F-5992-154C-B476-5B8C90FA6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6932" y="2905121"/>
            <a:ext cx="796925" cy="547687"/>
          </a:xfrm>
          <a:prstGeom prst="roundRect">
            <a:avLst>
              <a:gd name="adj" fmla="val 16667"/>
            </a:avLst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 dirty="0">
                <a:solidFill>
                  <a:schemeClr val="tx1"/>
                </a:solidFill>
              </a:rPr>
              <a:t>6cm</a:t>
            </a:r>
          </a:p>
        </p:txBody>
      </p:sp>
    </p:spTree>
    <p:extLst>
      <p:ext uri="{BB962C8B-B14F-4D97-AF65-F5344CB8AC3E}">
        <p14:creationId xmlns:p14="http://schemas.microsoft.com/office/powerpoint/2010/main" val="2370030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DFAFABB-7B85-BC46-BF7A-E25608B09D2F}"/>
              </a:ext>
            </a:extLst>
          </p:cNvPr>
          <p:cNvSpPr txBox="1"/>
          <p:nvPr/>
        </p:nvSpPr>
        <p:spPr>
          <a:xfrm>
            <a:off x="1073425" y="238593"/>
            <a:ext cx="1036320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What would the perimeter of this square be?</a:t>
            </a:r>
          </a:p>
          <a:p>
            <a:pPr algn="ctr"/>
            <a:r>
              <a:rPr lang="en-GB" sz="3600" dirty="0"/>
              <a:t>What would you calculation look like?</a:t>
            </a:r>
          </a:p>
        </p:txBody>
      </p:sp>
      <p:sp>
        <p:nvSpPr>
          <p:cNvPr id="5" name="Shape">
            <a:extLst>
              <a:ext uri="{FF2B5EF4-FFF2-40B4-BE49-F238E27FC236}">
                <a16:creationId xmlns:a16="http://schemas.microsoft.com/office/drawing/2014/main" id="{9CA52B0E-CAA3-184D-81DE-463817ABC02F}"/>
              </a:ext>
            </a:extLst>
          </p:cNvPr>
          <p:cNvSpPr/>
          <p:nvPr/>
        </p:nvSpPr>
        <p:spPr>
          <a:xfrm>
            <a:off x="4451235" y="2415246"/>
            <a:ext cx="3607580" cy="3607182"/>
          </a:xfrm>
          <a:prstGeom prst="rect">
            <a:avLst/>
          </a:prstGeom>
          <a:solidFill>
            <a:srgbClr val="FF0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" name="Button 1">
            <a:extLst>
              <a:ext uri="{FF2B5EF4-FFF2-40B4-BE49-F238E27FC236}">
                <a16:creationId xmlns:a16="http://schemas.microsoft.com/office/drawing/2014/main" id="{5428391A-1D0F-8842-A448-CE0761C7F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6562" y="1820261"/>
            <a:ext cx="796925" cy="547687"/>
          </a:xfrm>
          <a:prstGeom prst="roundRect">
            <a:avLst>
              <a:gd name="adj" fmla="val 16667"/>
            </a:avLst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 dirty="0">
                <a:solidFill>
                  <a:schemeClr val="tx1"/>
                </a:solidFill>
              </a:rPr>
              <a:t>10cm</a:t>
            </a:r>
          </a:p>
        </p:txBody>
      </p:sp>
    </p:spTree>
    <p:extLst>
      <p:ext uri="{BB962C8B-B14F-4D97-AF65-F5344CB8AC3E}">
        <p14:creationId xmlns:p14="http://schemas.microsoft.com/office/powerpoint/2010/main" val="268913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5026F4A-8862-9543-970F-C2BAEBD358D1}"/>
              </a:ext>
            </a:extLst>
          </p:cNvPr>
          <p:cNvSpPr txBox="1"/>
          <p:nvPr/>
        </p:nvSpPr>
        <p:spPr>
          <a:xfrm>
            <a:off x="1294140" y="4919008"/>
            <a:ext cx="10363200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If you know that one side is 10cm, then each of the other sides must also be 10cm.</a:t>
            </a:r>
          </a:p>
          <a:p>
            <a:pPr algn="ctr"/>
            <a:r>
              <a:rPr lang="en-GB" sz="2400" dirty="0"/>
              <a:t>What would this look like as a calculation?</a:t>
            </a:r>
          </a:p>
          <a:p>
            <a:pPr algn="ctr"/>
            <a:r>
              <a:rPr lang="en-GB" sz="2400" dirty="0"/>
              <a:t>10cm x 4 = 40cm</a:t>
            </a:r>
          </a:p>
          <a:p>
            <a:pPr algn="ctr"/>
            <a:r>
              <a:rPr lang="en-GB" sz="2400" dirty="0"/>
              <a:t>10cm + 10cm + 10cm + 10cm = 40cm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A4D122-7101-FC4C-9E26-EF1B81EDFA25}"/>
              </a:ext>
            </a:extLst>
          </p:cNvPr>
          <p:cNvSpPr txBox="1"/>
          <p:nvPr/>
        </p:nvSpPr>
        <p:spPr>
          <a:xfrm>
            <a:off x="9301655" y="2646429"/>
            <a:ext cx="2758965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Therefore, the perimeter of this square is 40cm.</a:t>
            </a:r>
          </a:p>
        </p:txBody>
      </p:sp>
      <p:sp>
        <p:nvSpPr>
          <p:cNvPr id="14" name="Shape">
            <a:extLst>
              <a:ext uri="{FF2B5EF4-FFF2-40B4-BE49-F238E27FC236}">
                <a16:creationId xmlns:a16="http://schemas.microsoft.com/office/drawing/2014/main" id="{A58AF9D2-2908-F946-B9B1-42E3BE32D0FA}"/>
              </a:ext>
            </a:extLst>
          </p:cNvPr>
          <p:cNvSpPr/>
          <p:nvPr/>
        </p:nvSpPr>
        <p:spPr>
          <a:xfrm>
            <a:off x="4292210" y="594985"/>
            <a:ext cx="3607580" cy="3607182"/>
          </a:xfrm>
          <a:prstGeom prst="rect">
            <a:avLst/>
          </a:prstGeom>
          <a:solidFill>
            <a:srgbClr val="FF0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5" name="Button 1">
            <a:extLst>
              <a:ext uri="{FF2B5EF4-FFF2-40B4-BE49-F238E27FC236}">
                <a16:creationId xmlns:a16="http://schemas.microsoft.com/office/drawing/2014/main" id="{FC24F698-E1A8-CF42-B9A2-A7E299ADD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7537" y="15766"/>
            <a:ext cx="796925" cy="547687"/>
          </a:xfrm>
          <a:prstGeom prst="roundRect">
            <a:avLst>
              <a:gd name="adj" fmla="val 16667"/>
            </a:avLst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 dirty="0">
                <a:solidFill>
                  <a:schemeClr val="tx1"/>
                </a:solidFill>
              </a:rPr>
              <a:t>10cm</a:t>
            </a:r>
          </a:p>
        </p:txBody>
      </p:sp>
      <p:sp>
        <p:nvSpPr>
          <p:cNvPr id="16" name="Button 1">
            <a:extLst>
              <a:ext uri="{FF2B5EF4-FFF2-40B4-BE49-F238E27FC236}">
                <a16:creationId xmlns:a16="http://schemas.microsoft.com/office/drawing/2014/main" id="{DD0AE454-3CE1-344D-8809-D878B2F58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7536" y="4233699"/>
            <a:ext cx="796925" cy="547687"/>
          </a:xfrm>
          <a:prstGeom prst="roundRect">
            <a:avLst>
              <a:gd name="adj" fmla="val 16667"/>
            </a:avLst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 dirty="0">
                <a:solidFill>
                  <a:schemeClr val="tx1"/>
                </a:solidFill>
              </a:rPr>
              <a:t>10cm</a:t>
            </a:r>
          </a:p>
        </p:txBody>
      </p:sp>
      <p:sp>
        <p:nvSpPr>
          <p:cNvPr id="17" name="Button 1">
            <a:extLst>
              <a:ext uri="{FF2B5EF4-FFF2-40B4-BE49-F238E27FC236}">
                <a16:creationId xmlns:a16="http://schemas.microsoft.com/office/drawing/2014/main" id="{EAA39776-BDC9-0840-9BB3-16E1C1E24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9812" y="2124732"/>
            <a:ext cx="796925" cy="547687"/>
          </a:xfrm>
          <a:prstGeom prst="roundRect">
            <a:avLst>
              <a:gd name="adj" fmla="val 16667"/>
            </a:avLst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 dirty="0">
                <a:solidFill>
                  <a:schemeClr val="tx1"/>
                </a:solidFill>
              </a:rPr>
              <a:t>10cm</a:t>
            </a:r>
          </a:p>
        </p:txBody>
      </p:sp>
      <p:sp>
        <p:nvSpPr>
          <p:cNvPr id="18" name="Button 1">
            <a:extLst>
              <a:ext uri="{FF2B5EF4-FFF2-40B4-BE49-F238E27FC236}">
                <a16:creationId xmlns:a16="http://schemas.microsoft.com/office/drawing/2014/main" id="{128D0DD2-4497-C441-8CB4-EE64561E86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5263" y="2124732"/>
            <a:ext cx="796925" cy="547687"/>
          </a:xfrm>
          <a:prstGeom prst="roundRect">
            <a:avLst>
              <a:gd name="adj" fmla="val 16667"/>
            </a:avLst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 dirty="0">
                <a:solidFill>
                  <a:schemeClr val="tx1"/>
                </a:solidFill>
              </a:rPr>
              <a:t>10cm</a:t>
            </a:r>
          </a:p>
        </p:txBody>
      </p:sp>
    </p:spTree>
    <p:extLst>
      <p:ext uri="{BB962C8B-B14F-4D97-AF65-F5344CB8AC3E}">
        <p14:creationId xmlns:p14="http://schemas.microsoft.com/office/powerpoint/2010/main" val="1583456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DFAFABB-7B85-BC46-BF7A-E25608B09D2F}"/>
              </a:ext>
            </a:extLst>
          </p:cNvPr>
          <p:cNvSpPr txBox="1"/>
          <p:nvPr/>
        </p:nvSpPr>
        <p:spPr>
          <a:xfrm>
            <a:off x="1073425" y="238593"/>
            <a:ext cx="10363200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To calculate the perimeter of a rectangle, you need to know the length and the width.</a:t>
            </a:r>
          </a:p>
          <a:p>
            <a:pPr algn="ctr"/>
            <a:r>
              <a:rPr lang="en-GB" sz="2400" dirty="0"/>
              <a:t>If we know one length, then we know the opposite length must be the same.</a:t>
            </a:r>
          </a:p>
          <a:p>
            <a:pPr algn="ctr"/>
            <a:r>
              <a:rPr lang="en-GB" sz="2400" dirty="0"/>
              <a:t>If we know one width, then we know the opposite width must be the same.</a:t>
            </a:r>
          </a:p>
        </p:txBody>
      </p:sp>
      <p:sp>
        <p:nvSpPr>
          <p:cNvPr id="5" name="Shape">
            <a:extLst>
              <a:ext uri="{FF2B5EF4-FFF2-40B4-BE49-F238E27FC236}">
                <a16:creationId xmlns:a16="http://schemas.microsoft.com/office/drawing/2014/main" id="{9CA52B0E-CAA3-184D-81DE-463817ABC02F}"/>
              </a:ext>
            </a:extLst>
          </p:cNvPr>
          <p:cNvSpPr/>
          <p:nvPr/>
        </p:nvSpPr>
        <p:spPr>
          <a:xfrm>
            <a:off x="3594539" y="2655583"/>
            <a:ext cx="3962418" cy="1427689"/>
          </a:xfrm>
          <a:prstGeom prst="rect">
            <a:avLst/>
          </a:prstGeom>
          <a:solidFill>
            <a:srgbClr val="FF0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" name="Button 1">
            <a:extLst>
              <a:ext uri="{FF2B5EF4-FFF2-40B4-BE49-F238E27FC236}">
                <a16:creationId xmlns:a16="http://schemas.microsoft.com/office/drawing/2014/main" id="{5428391A-1D0F-8842-A448-CE0761C7F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9075" y="2074573"/>
            <a:ext cx="796925" cy="547687"/>
          </a:xfrm>
          <a:prstGeom prst="roundRect">
            <a:avLst>
              <a:gd name="adj" fmla="val 16667"/>
            </a:avLst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 dirty="0">
                <a:solidFill>
                  <a:schemeClr val="tx1"/>
                </a:solidFill>
              </a:rPr>
              <a:t>11cm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026F4A-8862-9543-970F-C2BAEBD358D1}"/>
              </a:ext>
            </a:extLst>
          </p:cNvPr>
          <p:cNvSpPr txBox="1"/>
          <p:nvPr/>
        </p:nvSpPr>
        <p:spPr>
          <a:xfrm>
            <a:off x="1294140" y="5013604"/>
            <a:ext cx="10363200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How could we calculate this?</a:t>
            </a:r>
          </a:p>
          <a:p>
            <a:pPr algn="ctr"/>
            <a:r>
              <a:rPr lang="en-GB" sz="2400" dirty="0"/>
              <a:t>11cm + 4cm + 11cm + 4cm = 30cm</a:t>
            </a:r>
          </a:p>
          <a:p>
            <a:pPr algn="ctr"/>
            <a:r>
              <a:rPr lang="en-GB" sz="2400" dirty="0"/>
              <a:t>Or we could add 11cm and 4cm = 15cm</a:t>
            </a:r>
          </a:p>
          <a:p>
            <a:pPr algn="ctr"/>
            <a:r>
              <a:rPr lang="en-GB" sz="2400" dirty="0"/>
              <a:t>Then double this (15cm x 2) = 30cm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A4D122-7101-FC4C-9E26-EF1B81EDFA25}"/>
              </a:ext>
            </a:extLst>
          </p:cNvPr>
          <p:cNvSpPr txBox="1"/>
          <p:nvPr/>
        </p:nvSpPr>
        <p:spPr>
          <a:xfrm>
            <a:off x="9301655" y="2646429"/>
            <a:ext cx="2758965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Therefore, the perimeter of this rectangle is 30cm.</a:t>
            </a:r>
          </a:p>
        </p:txBody>
      </p:sp>
      <p:sp>
        <p:nvSpPr>
          <p:cNvPr id="11" name="Button 1">
            <a:extLst>
              <a:ext uri="{FF2B5EF4-FFF2-40B4-BE49-F238E27FC236}">
                <a16:creationId xmlns:a16="http://schemas.microsoft.com/office/drawing/2014/main" id="{14CC77BF-3C74-E643-9078-DDD9486BF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2380" y="3072878"/>
            <a:ext cx="796925" cy="547687"/>
          </a:xfrm>
          <a:prstGeom prst="roundRect">
            <a:avLst>
              <a:gd name="adj" fmla="val 16667"/>
            </a:avLst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 dirty="0">
                <a:solidFill>
                  <a:schemeClr val="tx1"/>
                </a:solidFill>
              </a:rPr>
              <a:t>4cm</a:t>
            </a:r>
          </a:p>
        </p:txBody>
      </p:sp>
      <p:sp>
        <p:nvSpPr>
          <p:cNvPr id="14" name="Button 1">
            <a:extLst>
              <a:ext uri="{FF2B5EF4-FFF2-40B4-BE49-F238E27FC236}">
                <a16:creationId xmlns:a16="http://schemas.microsoft.com/office/drawing/2014/main" id="{8A05C591-67B2-C941-B4BC-8BCA9F370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9074" y="4132361"/>
            <a:ext cx="796925" cy="547687"/>
          </a:xfrm>
          <a:prstGeom prst="roundRect">
            <a:avLst>
              <a:gd name="adj" fmla="val 16667"/>
            </a:avLst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 dirty="0">
                <a:solidFill>
                  <a:schemeClr val="tx1"/>
                </a:solidFill>
              </a:rPr>
              <a:t>11cm</a:t>
            </a:r>
          </a:p>
        </p:txBody>
      </p:sp>
      <p:sp>
        <p:nvSpPr>
          <p:cNvPr id="15" name="Button 1">
            <a:extLst>
              <a:ext uri="{FF2B5EF4-FFF2-40B4-BE49-F238E27FC236}">
                <a16:creationId xmlns:a16="http://schemas.microsoft.com/office/drawing/2014/main" id="{28DC6E3B-2478-7245-9FC1-570D2C64BE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2189" y="3072878"/>
            <a:ext cx="796925" cy="547687"/>
          </a:xfrm>
          <a:prstGeom prst="roundRect">
            <a:avLst>
              <a:gd name="adj" fmla="val 16667"/>
            </a:avLst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 dirty="0">
                <a:solidFill>
                  <a:schemeClr val="tx1"/>
                </a:solidFill>
              </a:rPr>
              <a:t>4cm</a:t>
            </a:r>
          </a:p>
        </p:txBody>
      </p:sp>
    </p:spTree>
    <p:extLst>
      <p:ext uri="{BB962C8B-B14F-4D97-AF65-F5344CB8AC3E}">
        <p14:creationId xmlns:p14="http://schemas.microsoft.com/office/powerpoint/2010/main" val="1245698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DFAFABB-7B85-BC46-BF7A-E25608B09D2F}"/>
              </a:ext>
            </a:extLst>
          </p:cNvPr>
          <p:cNvSpPr txBox="1"/>
          <p:nvPr/>
        </p:nvSpPr>
        <p:spPr>
          <a:xfrm>
            <a:off x="1073425" y="238593"/>
            <a:ext cx="10363200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The perimeter of this square is 28cm.</a:t>
            </a:r>
          </a:p>
          <a:p>
            <a:pPr algn="ctr"/>
            <a:r>
              <a:rPr lang="en-GB" sz="2800" dirty="0"/>
              <a:t>How would you calculate the length of one side?</a:t>
            </a:r>
          </a:p>
          <a:p>
            <a:pPr algn="ctr"/>
            <a:r>
              <a:rPr lang="en-GB" sz="2800" dirty="0"/>
              <a:t>We know that the sides of a square are equal length.</a:t>
            </a:r>
          </a:p>
          <a:p>
            <a:pPr algn="ctr"/>
            <a:r>
              <a:rPr lang="en-GB" sz="2800" dirty="0"/>
              <a:t>Therefore you could complete the calculation 28cm divided by 4</a:t>
            </a:r>
          </a:p>
          <a:p>
            <a:pPr algn="ctr"/>
            <a:r>
              <a:rPr lang="en-GB" sz="2800" dirty="0"/>
              <a:t>This equals 7cm.</a:t>
            </a:r>
          </a:p>
          <a:p>
            <a:pPr algn="ctr"/>
            <a:r>
              <a:rPr lang="en-GB" sz="2800" dirty="0"/>
              <a:t>Each side is 7cm.</a:t>
            </a:r>
          </a:p>
        </p:txBody>
      </p:sp>
      <p:sp>
        <p:nvSpPr>
          <p:cNvPr id="5" name="Shape">
            <a:extLst>
              <a:ext uri="{FF2B5EF4-FFF2-40B4-BE49-F238E27FC236}">
                <a16:creationId xmlns:a16="http://schemas.microsoft.com/office/drawing/2014/main" id="{9CA52B0E-CAA3-184D-81DE-463817ABC02F}"/>
              </a:ext>
            </a:extLst>
          </p:cNvPr>
          <p:cNvSpPr/>
          <p:nvPr/>
        </p:nvSpPr>
        <p:spPr>
          <a:xfrm>
            <a:off x="4988580" y="3700083"/>
            <a:ext cx="2532889" cy="2519362"/>
          </a:xfrm>
          <a:prstGeom prst="rect">
            <a:avLst/>
          </a:prstGeom>
          <a:solidFill>
            <a:srgbClr val="FF0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C3B5A6-57E8-6043-8B42-6BC5895ADE46}"/>
              </a:ext>
            </a:extLst>
          </p:cNvPr>
          <p:cNvSpPr txBox="1"/>
          <p:nvPr/>
        </p:nvSpPr>
        <p:spPr>
          <a:xfrm>
            <a:off x="9275380" y="4359599"/>
            <a:ext cx="2758965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The perimeter of this square is 28cm.</a:t>
            </a:r>
          </a:p>
        </p:txBody>
      </p:sp>
      <p:sp>
        <p:nvSpPr>
          <p:cNvPr id="9" name="Button 1">
            <a:extLst>
              <a:ext uri="{FF2B5EF4-FFF2-40B4-BE49-F238E27FC236}">
                <a16:creationId xmlns:a16="http://schemas.microsoft.com/office/drawing/2014/main" id="{D1CB5426-4464-B546-A62E-84010468C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6561" y="3090236"/>
            <a:ext cx="796925" cy="547687"/>
          </a:xfrm>
          <a:prstGeom prst="roundRect">
            <a:avLst>
              <a:gd name="adj" fmla="val 16667"/>
            </a:avLst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 dirty="0">
                <a:solidFill>
                  <a:schemeClr val="tx1"/>
                </a:solidFill>
              </a:rPr>
              <a:t>7cm</a:t>
            </a:r>
          </a:p>
        </p:txBody>
      </p:sp>
      <p:sp>
        <p:nvSpPr>
          <p:cNvPr id="10" name="Button 1">
            <a:extLst>
              <a:ext uri="{FF2B5EF4-FFF2-40B4-BE49-F238E27FC236}">
                <a16:creationId xmlns:a16="http://schemas.microsoft.com/office/drawing/2014/main" id="{B996114E-1FD9-B048-B264-AC02801911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6560" y="6281605"/>
            <a:ext cx="796925" cy="547687"/>
          </a:xfrm>
          <a:prstGeom prst="roundRect">
            <a:avLst>
              <a:gd name="adj" fmla="val 16667"/>
            </a:avLst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 dirty="0">
                <a:solidFill>
                  <a:schemeClr val="tx1"/>
                </a:solidFill>
              </a:rPr>
              <a:t>7cm</a:t>
            </a:r>
          </a:p>
        </p:txBody>
      </p:sp>
      <p:sp>
        <p:nvSpPr>
          <p:cNvPr id="11" name="Button 1">
            <a:extLst>
              <a:ext uri="{FF2B5EF4-FFF2-40B4-BE49-F238E27FC236}">
                <a16:creationId xmlns:a16="http://schemas.microsoft.com/office/drawing/2014/main" id="{51168B9E-4F22-C748-9360-FFAF2485ED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1499" y="4685919"/>
            <a:ext cx="796925" cy="547687"/>
          </a:xfrm>
          <a:prstGeom prst="roundRect">
            <a:avLst>
              <a:gd name="adj" fmla="val 16667"/>
            </a:avLst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 dirty="0">
                <a:solidFill>
                  <a:schemeClr val="tx1"/>
                </a:solidFill>
              </a:rPr>
              <a:t>7cm</a:t>
            </a:r>
          </a:p>
        </p:txBody>
      </p:sp>
      <p:sp>
        <p:nvSpPr>
          <p:cNvPr id="12" name="Button 1">
            <a:extLst>
              <a:ext uri="{FF2B5EF4-FFF2-40B4-BE49-F238E27FC236}">
                <a16:creationId xmlns:a16="http://schemas.microsoft.com/office/drawing/2014/main" id="{E3ACC371-7AFF-D64D-8E72-4CF83DE477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1625" y="4685919"/>
            <a:ext cx="796925" cy="547687"/>
          </a:xfrm>
          <a:prstGeom prst="roundRect">
            <a:avLst>
              <a:gd name="adj" fmla="val 16667"/>
            </a:avLst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 dirty="0">
                <a:solidFill>
                  <a:schemeClr val="tx1"/>
                </a:solidFill>
              </a:rPr>
              <a:t>7cm</a:t>
            </a:r>
          </a:p>
        </p:txBody>
      </p:sp>
    </p:spTree>
    <p:extLst>
      <p:ext uri="{BB962C8B-B14F-4D97-AF65-F5344CB8AC3E}">
        <p14:creationId xmlns:p14="http://schemas.microsoft.com/office/powerpoint/2010/main" val="461434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DFAFABB-7B85-BC46-BF7A-E25608B09D2F}"/>
              </a:ext>
            </a:extLst>
          </p:cNvPr>
          <p:cNvSpPr txBox="1"/>
          <p:nvPr/>
        </p:nvSpPr>
        <p:spPr>
          <a:xfrm>
            <a:off x="1179784" y="62566"/>
            <a:ext cx="10363200" cy="17851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200" dirty="0"/>
              <a:t>The perimeter of this rectangle is 24cm.</a:t>
            </a:r>
          </a:p>
          <a:p>
            <a:pPr algn="ctr"/>
            <a:r>
              <a:rPr lang="en-GB" sz="2200" dirty="0"/>
              <a:t>How would you calculate the length of one side?</a:t>
            </a:r>
          </a:p>
          <a:p>
            <a:pPr algn="ctr"/>
            <a:r>
              <a:rPr lang="en-GB" sz="2200" dirty="0"/>
              <a:t>We know that if the width of one side is 4cm the width of the opposite side must be 4cm too.</a:t>
            </a:r>
          </a:p>
          <a:p>
            <a:pPr algn="ctr"/>
            <a:r>
              <a:rPr lang="en-GB" sz="2200" dirty="0"/>
              <a:t>4cm x 2 = 8cm</a:t>
            </a:r>
          </a:p>
        </p:txBody>
      </p:sp>
      <p:sp>
        <p:nvSpPr>
          <p:cNvPr id="5" name="Shape">
            <a:extLst>
              <a:ext uri="{FF2B5EF4-FFF2-40B4-BE49-F238E27FC236}">
                <a16:creationId xmlns:a16="http://schemas.microsoft.com/office/drawing/2014/main" id="{9CA52B0E-CAA3-184D-81DE-463817ABC02F}"/>
              </a:ext>
            </a:extLst>
          </p:cNvPr>
          <p:cNvSpPr/>
          <p:nvPr/>
        </p:nvSpPr>
        <p:spPr>
          <a:xfrm>
            <a:off x="5644053" y="2426573"/>
            <a:ext cx="1434662" cy="2919324"/>
          </a:xfrm>
          <a:prstGeom prst="rect">
            <a:avLst/>
          </a:prstGeom>
          <a:solidFill>
            <a:srgbClr val="FF0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C3B5A6-57E8-6043-8B42-6BC5895ADE46}"/>
              </a:ext>
            </a:extLst>
          </p:cNvPr>
          <p:cNvSpPr txBox="1"/>
          <p:nvPr/>
        </p:nvSpPr>
        <p:spPr>
          <a:xfrm>
            <a:off x="9259615" y="3429000"/>
            <a:ext cx="2758965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The perimeter of this rectangle is 24cm.</a:t>
            </a:r>
          </a:p>
        </p:txBody>
      </p:sp>
      <p:sp>
        <p:nvSpPr>
          <p:cNvPr id="9" name="Button 1">
            <a:extLst>
              <a:ext uri="{FF2B5EF4-FFF2-40B4-BE49-F238E27FC236}">
                <a16:creationId xmlns:a16="http://schemas.microsoft.com/office/drawing/2014/main" id="{D1CB5426-4464-B546-A62E-84010468C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4919" y="3485211"/>
            <a:ext cx="796925" cy="547687"/>
          </a:xfrm>
          <a:prstGeom prst="roundRect">
            <a:avLst>
              <a:gd name="adj" fmla="val 16667"/>
            </a:avLst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 dirty="0">
                <a:solidFill>
                  <a:schemeClr val="tx1"/>
                </a:solidFill>
              </a:rPr>
              <a:t>8cm</a:t>
            </a:r>
          </a:p>
        </p:txBody>
      </p:sp>
      <p:sp>
        <p:nvSpPr>
          <p:cNvPr id="11" name="Button 1">
            <a:extLst>
              <a:ext uri="{FF2B5EF4-FFF2-40B4-BE49-F238E27FC236}">
                <a16:creationId xmlns:a16="http://schemas.microsoft.com/office/drawing/2014/main" id="{51168B9E-4F22-C748-9360-FFAF2485ED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2921" y="1863120"/>
            <a:ext cx="796925" cy="547687"/>
          </a:xfrm>
          <a:prstGeom prst="roundRect">
            <a:avLst>
              <a:gd name="adj" fmla="val 16667"/>
            </a:avLst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 dirty="0">
                <a:solidFill>
                  <a:schemeClr val="tx1"/>
                </a:solidFill>
              </a:rPr>
              <a:t>4cm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9D8DD9-F2D6-AA46-B343-449799B82845}"/>
              </a:ext>
            </a:extLst>
          </p:cNvPr>
          <p:cNvSpPr txBox="1"/>
          <p:nvPr/>
        </p:nvSpPr>
        <p:spPr>
          <a:xfrm>
            <a:off x="1404828" y="5842337"/>
            <a:ext cx="10363200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24cm - 8cm = 16cm</a:t>
            </a:r>
          </a:p>
          <a:p>
            <a:pPr algn="ctr"/>
            <a:r>
              <a:rPr lang="en-GB" sz="2000" dirty="0"/>
              <a:t>There are two sides left so we need to divide 16cm by 2.</a:t>
            </a:r>
          </a:p>
          <a:p>
            <a:pPr algn="ctr"/>
            <a:r>
              <a:rPr lang="en-GB" sz="2000" dirty="0"/>
              <a:t>16cm divided by 2 = 8cm. The length is 8cm.</a:t>
            </a:r>
          </a:p>
        </p:txBody>
      </p:sp>
      <p:sp>
        <p:nvSpPr>
          <p:cNvPr id="14" name="Button 1">
            <a:extLst>
              <a:ext uri="{FF2B5EF4-FFF2-40B4-BE49-F238E27FC236}">
                <a16:creationId xmlns:a16="http://schemas.microsoft.com/office/drawing/2014/main" id="{12B76756-3D7B-BA43-94EC-A56DAA8FA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2922" y="5333382"/>
            <a:ext cx="796925" cy="547687"/>
          </a:xfrm>
          <a:prstGeom prst="roundRect">
            <a:avLst>
              <a:gd name="adj" fmla="val 16667"/>
            </a:avLst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 dirty="0">
                <a:solidFill>
                  <a:schemeClr val="tx1"/>
                </a:solidFill>
              </a:rPr>
              <a:t>4cm</a:t>
            </a:r>
          </a:p>
        </p:txBody>
      </p:sp>
      <p:sp>
        <p:nvSpPr>
          <p:cNvPr id="15" name="Button 1">
            <a:extLst>
              <a:ext uri="{FF2B5EF4-FFF2-40B4-BE49-F238E27FC236}">
                <a16:creationId xmlns:a16="http://schemas.microsoft.com/office/drawing/2014/main" id="{3A9FB147-3444-0444-B8BE-CE60C101A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9026" y="3485211"/>
            <a:ext cx="796925" cy="547687"/>
          </a:xfrm>
          <a:prstGeom prst="roundRect">
            <a:avLst>
              <a:gd name="adj" fmla="val 16667"/>
            </a:avLst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8000" tIns="108000" rIns="108000" bIns="108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 dirty="0">
                <a:solidFill>
                  <a:schemeClr val="tx1"/>
                </a:solidFill>
              </a:rPr>
              <a:t>8cm</a:t>
            </a:r>
          </a:p>
        </p:txBody>
      </p:sp>
    </p:spTree>
    <p:extLst>
      <p:ext uri="{BB962C8B-B14F-4D97-AF65-F5344CB8AC3E}">
        <p14:creationId xmlns:p14="http://schemas.microsoft.com/office/powerpoint/2010/main" val="652399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1469</TotalTime>
  <Words>499</Words>
  <Application>Microsoft Macintosh PowerPoint</Application>
  <PresentationFormat>Widescreen</PresentationFormat>
  <Paragraphs>68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Franklin Gothic Book</vt:lpstr>
      <vt:lpstr>Twinkl</vt:lpstr>
      <vt:lpstr>Crop</vt:lpstr>
      <vt:lpstr>Year 4 Geometry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 Spring Section 3 – Multiplication</dc:title>
  <dc:creator>Laura Whitehouse</dc:creator>
  <cp:lastModifiedBy>Microsoft Office User</cp:lastModifiedBy>
  <cp:revision>132</cp:revision>
  <dcterms:created xsi:type="dcterms:W3CDTF">2020-03-20T11:22:32Z</dcterms:created>
  <dcterms:modified xsi:type="dcterms:W3CDTF">2020-06-01T10:17:10Z</dcterms:modified>
</cp:coreProperties>
</file>