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68" r:id="rId3"/>
    <p:sldId id="293" r:id="rId4"/>
    <p:sldId id="294" r:id="rId5"/>
    <p:sldId id="295" r:id="rId6"/>
    <p:sldId id="296" r:id="rId7"/>
    <p:sldId id="29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91905"/>
  </p:normalViewPr>
  <p:slideViewPr>
    <p:cSldViewPr snapToGrid="0">
      <p:cViewPr varScale="1">
        <p:scale>
          <a:sx n="81" d="100"/>
          <a:sy n="81" d="100"/>
        </p:scale>
        <p:origin x="124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32 Geometry Lesson #4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Finding the area of rectangles and squares on a grid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073427" y="181415"/>
            <a:ext cx="1036320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Let’s recap…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11C4D5-D65A-7A4C-99F7-F9E784F30D8B}"/>
              </a:ext>
            </a:extLst>
          </p:cNvPr>
          <p:cNvSpPr txBox="1"/>
          <p:nvPr/>
        </p:nvSpPr>
        <p:spPr>
          <a:xfrm>
            <a:off x="1073427" y="1236025"/>
            <a:ext cx="1036320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is the perimeter?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A2FB45-BE2C-6A4C-9E9E-0AF5A6CEA976}"/>
              </a:ext>
            </a:extLst>
          </p:cNvPr>
          <p:cNvSpPr txBox="1"/>
          <p:nvPr/>
        </p:nvSpPr>
        <p:spPr>
          <a:xfrm>
            <a:off x="1073427" y="2290635"/>
            <a:ext cx="103632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The perimeter is the distance measured around the edge of a shape.</a:t>
            </a:r>
          </a:p>
          <a:p>
            <a:pPr algn="ctr"/>
            <a:r>
              <a:rPr lang="en-GB" sz="3200" dirty="0"/>
              <a:t>To find the perimeter, we add up the length of all the sides.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9C728B-63D2-0248-B7D6-99083DEA8217}"/>
              </a:ext>
            </a:extLst>
          </p:cNvPr>
          <p:cNvSpPr txBox="1"/>
          <p:nvPr/>
        </p:nvSpPr>
        <p:spPr>
          <a:xfrm>
            <a:off x="1073427" y="4330130"/>
            <a:ext cx="1036320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Today, we will be exploring a new concept called ‘area’.</a:t>
            </a:r>
          </a:p>
        </p:txBody>
      </p:sp>
    </p:spTree>
    <p:extLst>
      <p:ext uri="{BB962C8B-B14F-4D97-AF65-F5344CB8AC3E}">
        <p14:creationId xmlns:p14="http://schemas.microsoft.com/office/powerpoint/2010/main" val="4101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073427" y="181415"/>
            <a:ext cx="1036320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is area?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11C4D5-D65A-7A4C-99F7-F9E784F30D8B}"/>
              </a:ext>
            </a:extLst>
          </p:cNvPr>
          <p:cNvSpPr txBox="1"/>
          <p:nvPr/>
        </p:nvSpPr>
        <p:spPr>
          <a:xfrm>
            <a:off x="1073427" y="1236025"/>
            <a:ext cx="1036320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The area is how much space is taken up by a 2D shape or surface.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9C728B-63D2-0248-B7D6-99083DEA8217}"/>
              </a:ext>
            </a:extLst>
          </p:cNvPr>
          <p:cNvSpPr txBox="1"/>
          <p:nvPr/>
        </p:nvSpPr>
        <p:spPr>
          <a:xfrm>
            <a:off x="3362740" y="2743664"/>
            <a:ext cx="578457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dirty="0">
                <a:solidFill>
                  <a:schemeClr val="tx1"/>
                </a:solidFill>
              </a:rPr>
              <a:t>We measure area in cm² or m².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0F3083-EF0E-A04F-BFB2-3A7EED03F7E0}"/>
              </a:ext>
            </a:extLst>
          </p:cNvPr>
          <p:cNvSpPr/>
          <p:nvPr/>
        </p:nvSpPr>
        <p:spPr>
          <a:xfrm>
            <a:off x="5001953" y="3758860"/>
            <a:ext cx="3102493" cy="23655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/>
              <a:t>Area</a:t>
            </a:r>
          </a:p>
        </p:txBody>
      </p:sp>
    </p:spTree>
    <p:extLst>
      <p:ext uri="{BB962C8B-B14F-4D97-AF65-F5344CB8AC3E}">
        <p14:creationId xmlns:p14="http://schemas.microsoft.com/office/powerpoint/2010/main" val="327768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C015B-0F45-8246-BE0B-D7859F7DC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340450"/>
              </p:ext>
            </p:extLst>
          </p:nvPr>
        </p:nvGraphicFramePr>
        <p:xfrm>
          <a:off x="4447317" y="2094076"/>
          <a:ext cx="3615420" cy="3012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70">
                  <a:extLst>
                    <a:ext uri="{9D8B030D-6E8A-4147-A177-3AD203B41FA5}">
                      <a16:colId xmlns:a16="http://schemas.microsoft.com/office/drawing/2014/main" val="3958315473"/>
                    </a:ext>
                  </a:extLst>
                </a:gridCol>
                <a:gridCol w="602570">
                  <a:extLst>
                    <a:ext uri="{9D8B030D-6E8A-4147-A177-3AD203B41FA5}">
                      <a16:colId xmlns:a16="http://schemas.microsoft.com/office/drawing/2014/main" val="2946715552"/>
                    </a:ext>
                  </a:extLst>
                </a:gridCol>
                <a:gridCol w="602570">
                  <a:extLst>
                    <a:ext uri="{9D8B030D-6E8A-4147-A177-3AD203B41FA5}">
                      <a16:colId xmlns:a16="http://schemas.microsoft.com/office/drawing/2014/main" val="2309525040"/>
                    </a:ext>
                  </a:extLst>
                </a:gridCol>
                <a:gridCol w="602570">
                  <a:extLst>
                    <a:ext uri="{9D8B030D-6E8A-4147-A177-3AD203B41FA5}">
                      <a16:colId xmlns:a16="http://schemas.microsoft.com/office/drawing/2014/main" val="4099463529"/>
                    </a:ext>
                  </a:extLst>
                </a:gridCol>
                <a:gridCol w="602570">
                  <a:extLst>
                    <a:ext uri="{9D8B030D-6E8A-4147-A177-3AD203B41FA5}">
                      <a16:colId xmlns:a16="http://schemas.microsoft.com/office/drawing/2014/main" val="2382666676"/>
                    </a:ext>
                  </a:extLst>
                </a:gridCol>
                <a:gridCol w="602570">
                  <a:extLst>
                    <a:ext uri="{9D8B030D-6E8A-4147-A177-3AD203B41FA5}">
                      <a16:colId xmlns:a16="http://schemas.microsoft.com/office/drawing/2014/main" val="531494497"/>
                    </a:ext>
                  </a:extLst>
                </a:gridCol>
              </a:tblGrid>
              <a:tr h="602570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108892"/>
                  </a:ext>
                </a:extLst>
              </a:tr>
              <a:tr h="602570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654669"/>
                  </a:ext>
                </a:extLst>
              </a:tr>
              <a:tr h="602570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484290"/>
                  </a:ext>
                </a:extLst>
              </a:tr>
              <a:tr h="602570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612344"/>
                  </a:ext>
                </a:extLst>
              </a:tr>
              <a:tr h="602570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840164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3CB4222-1F0B-B746-AA07-91D36FBCF374}"/>
              </a:ext>
            </a:extLst>
          </p:cNvPr>
          <p:cNvSpPr txBox="1"/>
          <p:nvPr/>
        </p:nvSpPr>
        <p:spPr>
          <a:xfrm>
            <a:off x="1073427" y="181415"/>
            <a:ext cx="103632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To calculate the area using squares, we count the amount of squares the shape fills.</a:t>
            </a:r>
          </a:p>
          <a:p>
            <a:pPr algn="ctr"/>
            <a:r>
              <a:rPr lang="en-GB" sz="3200" dirty="0"/>
              <a:t>This is the surface area of the shape.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F4012F-B3DB-6544-9CA2-F1FFC6815426}"/>
              </a:ext>
            </a:extLst>
          </p:cNvPr>
          <p:cNvSpPr txBox="1"/>
          <p:nvPr/>
        </p:nvSpPr>
        <p:spPr>
          <a:xfrm>
            <a:off x="8531889" y="2890391"/>
            <a:ext cx="3342859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dirty="0">
                <a:solidFill>
                  <a:schemeClr val="tx1"/>
                </a:solidFill>
              </a:rPr>
              <a:t>The area of this shape is 12cm².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CB1D92-1626-1642-9782-99821539B929}"/>
              </a:ext>
            </a:extLst>
          </p:cNvPr>
          <p:cNvSpPr txBox="1"/>
          <p:nvPr/>
        </p:nvSpPr>
        <p:spPr>
          <a:xfrm>
            <a:off x="2098186" y="5417295"/>
            <a:ext cx="8874614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dirty="0"/>
              <a:t>Imagine each of these squares is 1cm × 1cm.</a:t>
            </a:r>
          </a:p>
          <a:p>
            <a:pPr>
              <a:spcBef>
                <a:spcPct val="0"/>
              </a:spcBef>
            </a:pPr>
            <a:r>
              <a:rPr lang="en-GB" altLang="en-US" sz="3200" dirty="0"/>
              <a:t>That means the area of each little square is 1cm².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3369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C015B-0F45-8246-BE0B-D7859F7DC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533481"/>
              </p:ext>
            </p:extLst>
          </p:nvPr>
        </p:nvGraphicFramePr>
        <p:xfrm>
          <a:off x="3511856" y="2027202"/>
          <a:ext cx="5486340" cy="3514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34">
                  <a:extLst>
                    <a:ext uri="{9D8B030D-6E8A-4147-A177-3AD203B41FA5}">
                      <a16:colId xmlns:a16="http://schemas.microsoft.com/office/drawing/2014/main" val="2144415603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1282907441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3958315473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2946715552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2309525040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4099463529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2382666676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531494497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4108209371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4097368912"/>
                    </a:ext>
                  </a:extLst>
                </a:gridCol>
              </a:tblGrid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124051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108892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654669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484290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612344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8401644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4709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3CB4222-1F0B-B746-AA07-91D36FBCF374}"/>
              </a:ext>
            </a:extLst>
          </p:cNvPr>
          <p:cNvSpPr txBox="1"/>
          <p:nvPr/>
        </p:nvSpPr>
        <p:spPr>
          <a:xfrm>
            <a:off x="1073427" y="181415"/>
            <a:ext cx="103632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To calculate the area using squares, we count the amount of squares the shape fills.</a:t>
            </a:r>
          </a:p>
          <a:p>
            <a:pPr algn="ctr"/>
            <a:r>
              <a:rPr lang="en-GB" sz="3200" dirty="0"/>
              <a:t>This is the surface area of the shape.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F4012F-B3DB-6544-9CA2-F1FFC6815426}"/>
              </a:ext>
            </a:extLst>
          </p:cNvPr>
          <p:cNvSpPr txBox="1"/>
          <p:nvPr/>
        </p:nvSpPr>
        <p:spPr>
          <a:xfrm>
            <a:off x="3362740" y="5817939"/>
            <a:ext cx="578457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dirty="0">
                <a:solidFill>
                  <a:schemeClr val="tx1"/>
                </a:solidFill>
              </a:rPr>
              <a:t>The area of this shape is 40cm².</a:t>
            </a:r>
          </a:p>
        </p:txBody>
      </p:sp>
    </p:spTree>
    <p:extLst>
      <p:ext uri="{BB962C8B-B14F-4D97-AF65-F5344CB8AC3E}">
        <p14:creationId xmlns:p14="http://schemas.microsoft.com/office/powerpoint/2010/main" val="22548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BC015B-0F45-8246-BE0B-D7859F7DC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576076"/>
              </p:ext>
            </p:extLst>
          </p:nvPr>
        </p:nvGraphicFramePr>
        <p:xfrm>
          <a:off x="1880782" y="2276261"/>
          <a:ext cx="2194536" cy="4518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34">
                  <a:extLst>
                    <a:ext uri="{9D8B030D-6E8A-4147-A177-3AD203B41FA5}">
                      <a16:colId xmlns:a16="http://schemas.microsoft.com/office/drawing/2014/main" val="2946715552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2309525040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4099463529"/>
                    </a:ext>
                  </a:extLst>
                </a:gridCol>
                <a:gridCol w="548634">
                  <a:extLst>
                    <a:ext uri="{9D8B030D-6E8A-4147-A177-3AD203B41FA5}">
                      <a16:colId xmlns:a16="http://schemas.microsoft.com/office/drawing/2014/main" val="2382666676"/>
                    </a:ext>
                  </a:extLst>
                </a:gridCol>
              </a:tblGrid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556783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124051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108892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654669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484290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612344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8401644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47099"/>
                  </a:ext>
                </a:extLst>
              </a:tr>
              <a:tr h="502087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5528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3CB4222-1F0B-B746-AA07-91D36FBCF374}"/>
              </a:ext>
            </a:extLst>
          </p:cNvPr>
          <p:cNvSpPr txBox="1"/>
          <p:nvPr/>
        </p:nvSpPr>
        <p:spPr>
          <a:xfrm>
            <a:off x="1073427" y="181415"/>
            <a:ext cx="10363200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 can also calculate the area if we are given the length and width of the shape.</a:t>
            </a:r>
          </a:p>
          <a:p>
            <a:pPr algn="ctr"/>
            <a:r>
              <a:rPr lang="en-GB" sz="3200" dirty="0"/>
              <a:t>Length x width = area</a:t>
            </a:r>
          </a:p>
          <a:p>
            <a:pPr algn="ctr"/>
            <a:r>
              <a:rPr lang="en-GB" sz="3200" dirty="0"/>
              <a:t>7cm x 2cm = 14cm</a:t>
            </a:r>
            <a:r>
              <a:rPr lang="en-GB" altLang="en-US" sz="3200" dirty="0">
                <a:solidFill>
                  <a:schemeClr val="tx1"/>
                </a:solidFill>
              </a:rPr>
              <a:t>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F4012F-B3DB-6544-9CA2-F1FFC6815426}"/>
              </a:ext>
            </a:extLst>
          </p:cNvPr>
          <p:cNvSpPr txBox="1"/>
          <p:nvPr/>
        </p:nvSpPr>
        <p:spPr>
          <a:xfrm>
            <a:off x="5652054" y="3136612"/>
            <a:ext cx="578457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dirty="0">
                <a:solidFill>
                  <a:schemeClr val="tx1"/>
                </a:solidFill>
              </a:rPr>
              <a:t>The area of this shape is 14cm².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A496E8-B140-5445-A231-EA1C016D5029}"/>
              </a:ext>
            </a:extLst>
          </p:cNvPr>
          <p:cNvSpPr txBox="1"/>
          <p:nvPr/>
        </p:nvSpPr>
        <p:spPr>
          <a:xfrm>
            <a:off x="5684155" y="4243264"/>
            <a:ext cx="5784573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dirty="0">
                <a:solidFill>
                  <a:schemeClr val="tx1"/>
                </a:solidFill>
              </a:rPr>
              <a:t>You could also check your answer by counting the squares.</a:t>
            </a:r>
          </a:p>
        </p:txBody>
      </p:sp>
      <p:sp>
        <p:nvSpPr>
          <p:cNvPr id="6" name="Button 1">
            <a:extLst>
              <a:ext uri="{FF2B5EF4-FFF2-40B4-BE49-F238E27FC236}">
                <a16:creationId xmlns:a16="http://schemas.microsoft.com/office/drawing/2014/main" id="{567FDDD8-0104-234B-A2E5-BC503C543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9587" y="2244729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2cm</a:t>
            </a:r>
          </a:p>
        </p:txBody>
      </p:sp>
      <p:sp>
        <p:nvSpPr>
          <p:cNvPr id="7" name="Button 1">
            <a:extLst>
              <a:ext uri="{FF2B5EF4-FFF2-40B4-BE49-F238E27FC236}">
                <a16:creationId xmlns:a16="http://schemas.microsoft.com/office/drawing/2014/main" id="{A54B771B-AD58-DC49-ADE7-B84BE9A04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732" y="4243264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7cm</a:t>
            </a:r>
          </a:p>
        </p:txBody>
      </p:sp>
    </p:spTree>
    <p:extLst>
      <p:ext uri="{BB962C8B-B14F-4D97-AF65-F5344CB8AC3E}">
        <p14:creationId xmlns:p14="http://schemas.microsoft.com/office/powerpoint/2010/main" val="73295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CB4222-1F0B-B746-AA07-91D36FBCF374}"/>
              </a:ext>
            </a:extLst>
          </p:cNvPr>
          <p:cNvSpPr txBox="1"/>
          <p:nvPr/>
        </p:nvSpPr>
        <p:spPr>
          <a:xfrm>
            <a:off x="1073427" y="181415"/>
            <a:ext cx="10363200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 can also calculate the area if we are given the length and width of the shape.</a:t>
            </a:r>
          </a:p>
          <a:p>
            <a:pPr algn="ctr"/>
            <a:r>
              <a:rPr lang="en-GB" sz="3200" dirty="0"/>
              <a:t>Length x width = area</a:t>
            </a:r>
          </a:p>
          <a:p>
            <a:pPr algn="ctr"/>
            <a:r>
              <a:rPr lang="en-GB" sz="3200" dirty="0"/>
              <a:t>5cm x 4cm = 20cm</a:t>
            </a:r>
            <a:r>
              <a:rPr lang="en-GB" altLang="en-US" sz="3200" dirty="0">
                <a:solidFill>
                  <a:schemeClr val="tx1"/>
                </a:solidFill>
              </a:rPr>
              <a:t>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F4012F-B3DB-6544-9CA2-F1FFC6815426}"/>
              </a:ext>
            </a:extLst>
          </p:cNvPr>
          <p:cNvSpPr txBox="1"/>
          <p:nvPr/>
        </p:nvSpPr>
        <p:spPr>
          <a:xfrm>
            <a:off x="5652054" y="3136612"/>
            <a:ext cx="578457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dirty="0">
                <a:solidFill>
                  <a:schemeClr val="tx1"/>
                </a:solidFill>
              </a:rPr>
              <a:t>The area of this shape is 20cm².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A496E8-B140-5445-A231-EA1C016D5029}"/>
              </a:ext>
            </a:extLst>
          </p:cNvPr>
          <p:cNvSpPr txBox="1"/>
          <p:nvPr/>
        </p:nvSpPr>
        <p:spPr>
          <a:xfrm>
            <a:off x="5684155" y="4243264"/>
            <a:ext cx="5784573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dirty="0">
                <a:solidFill>
                  <a:schemeClr val="tx1"/>
                </a:solidFill>
              </a:rPr>
              <a:t>You could also check your answer by counting the squares.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D4FE32E-C777-A54D-9A36-66AA44D24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546335"/>
              </p:ext>
            </p:extLst>
          </p:nvPr>
        </p:nvGraphicFramePr>
        <p:xfrm>
          <a:off x="947372" y="2658013"/>
          <a:ext cx="4381374" cy="3443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229">
                  <a:extLst>
                    <a:ext uri="{9D8B030D-6E8A-4147-A177-3AD203B41FA5}">
                      <a16:colId xmlns:a16="http://schemas.microsoft.com/office/drawing/2014/main" val="3958315473"/>
                    </a:ext>
                  </a:extLst>
                </a:gridCol>
                <a:gridCol w="730229">
                  <a:extLst>
                    <a:ext uri="{9D8B030D-6E8A-4147-A177-3AD203B41FA5}">
                      <a16:colId xmlns:a16="http://schemas.microsoft.com/office/drawing/2014/main" val="2946715552"/>
                    </a:ext>
                  </a:extLst>
                </a:gridCol>
                <a:gridCol w="730229">
                  <a:extLst>
                    <a:ext uri="{9D8B030D-6E8A-4147-A177-3AD203B41FA5}">
                      <a16:colId xmlns:a16="http://schemas.microsoft.com/office/drawing/2014/main" val="2309525040"/>
                    </a:ext>
                  </a:extLst>
                </a:gridCol>
                <a:gridCol w="730229">
                  <a:extLst>
                    <a:ext uri="{9D8B030D-6E8A-4147-A177-3AD203B41FA5}">
                      <a16:colId xmlns:a16="http://schemas.microsoft.com/office/drawing/2014/main" val="4099463529"/>
                    </a:ext>
                  </a:extLst>
                </a:gridCol>
                <a:gridCol w="730229">
                  <a:extLst>
                    <a:ext uri="{9D8B030D-6E8A-4147-A177-3AD203B41FA5}">
                      <a16:colId xmlns:a16="http://schemas.microsoft.com/office/drawing/2014/main" val="2382666676"/>
                    </a:ext>
                  </a:extLst>
                </a:gridCol>
                <a:gridCol w="730229">
                  <a:extLst>
                    <a:ext uri="{9D8B030D-6E8A-4147-A177-3AD203B41FA5}">
                      <a16:colId xmlns:a16="http://schemas.microsoft.com/office/drawing/2014/main" val="531494497"/>
                    </a:ext>
                  </a:extLst>
                </a:gridCol>
              </a:tblGrid>
              <a:tr h="491892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960068"/>
                  </a:ext>
                </a:extLst>
              </a:tr>
              <a:tr h="491892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560874"/>
                  </a:ext>
                </a:extLst>
              </a:tr>
              <a:tr h="491892"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108892"/>
                  </a:ext>
                </a:extLst>
              </a:tr>
              <a:tr h="491892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654669"/>
                  </a:ext>
                </a:extLst>
              </a:tr>
              <a:tr h="491892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484290"/>
                  </a:ext>
                </a:extLst>
              </a:tr>
              <a:tr h="491892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612344"/>
                  </a:ext>
                </a:extLst>
              </a:tr>
              <a:tr h="491892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5759" marR="115759" marT="57879" marB="578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8401644"/>
                  </a:ext>
                </a:extLst>
              </a:tr>
            </a:tbl>
          </a:graphicData>
        </a:graphic>
      </p:graphicFrame>
      <p:sp>
        <p:nvSpPr>
          <p:cNvPr id="9" name="Button 1">
            <a:extLst>
              <a:ext uri="{FF2B5EF4-FFF2-40B4-BE49-F238E27FC236}">
                <a16:creationId xmlns:a16="http://schemas.microsoft.com/office/drawing/2014/main" id="{E32C404E-70B4-5E4B-863F-470507084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596" y="2588925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10" name="Button 1">
            <a:extLst>
              <a:ext uri="{FF2B5EF4-FFF2-40B4-BE49-F238E27FC236}">
                <a16:creationId xmlns:a16="http://schemas.microsoft.com/office/drawing/2014/main" id="{877C6FE9-06D5-694E-8C9A-721B48368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3475" y="3969420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5cm</a:t>
            </a:r>
          </a:p>
        </p:txBody>
      </p:sp>
    </p:spTree>
    <p:extLst>
      <p:ext uri="{BB962C8B-B14F-4D97-AF65-F5344CB8AC3E}">
        <p14:creationId xmlns:p14="http://schemas.microsoft.com/office/powerpoint/2010/main" val="14984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1654</TotalTime>
  <Words>285</Words>
  <Application>Microsoft Macintosh PowerPoint</Application>
  <PresentationFormat>Widescreen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Franklin Gothic Book</vt:lpstr>
      <vt:lpstr>Twinkl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Microsoft Office User</cp:lastModifiedBy>
  <cp:revision>145</cp:revision>
  <dcterms:created xsi:type="dcterms:W3CDTF">2020-03-20T11:22:32Z</dcterms:created>
  <dcterms:modified xsi:type="dcterms:W3CDTF">2020-06-01T14:16:57Z</dcterms:modified>
</cp:coreProperties>
</file>