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sldIdLst>
    <p:sldId id="256" r:id="rId2"/>
    <p:sldId id="268" r:id="rId3"/>
    <p:sldId id="286" r:id="rId4"/>
    <p:sldId id="287" r:id="rId5"/>
    <p:sldId id="288" r:id="rId6"/>
    <p:sldId id="289" r:id="rId7"/>
    <p:sldId id="290" r:id="rId8"/>
    <p:sldId id="29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1935"/>
  </p:normalViewPr>
  <p:slideViewPr>
    <p:cSldViewPr snapToGrid="0">
      <p:cViewPr varScale="1">
        <p:scale>
          <a:sx n="82" d="100"/>
          <a:sy n="82" d="100"/>
        </p:scale>
        <p:origin x="118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31 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Geometry Lesson #3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Calculating th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e perimeter of rectilinear shapes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D2148F-9AA6-4CAD-804C-3BC589A04447}"/>
              </a:ext>
            </a:extLst>
          </p:cNvPr>
          <p:cNvSpPr txBox="1"/>
          <p:nvPr/>
        </p:nvSpPr>
        <p:spPr>
          <a:xfrm>
            <a:off x="1073427" y="3048354"/>
            <a:ext cx="103632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perimeter of a rectangle is 24cm.</a:t>
            </a:r>
          </a:p>
          <a:p>
            <a:pPr algn="ctr"/>
            <a:r>
              <a:rPr lang="en-GB" sz="2400" dirty="0"/>
              <a:t>The length of one side is 9cm.</a:t>
            </a:r>
          </a:p>
          <a:p>
            <a:pPr algn="ctr"/>
            <a:r>
              <a:rPr lang="en-GB" sz="2400" dirty="0"/>
              <a:t>What is the width of one side?</a:t>
            </a:r>
          </a:p>
          <a:p>
            <a:pPr algn="ctr"/>
            <a:r>
              <a:rPr lang="en-GB" sz="2400" dirty="0"/>
              <a:t>How would we find the width?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073427" y="181415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Let’s recap…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11C4D5-D65A-7A4C-99F7-F9E784F30D8B}"/>
              </a:ext>
            </a:extLst>
          </p:cNvPr>
          <p:cNvSpPr txBox="1"/>
          <p:nvPr/>
        </p:nvSpPr>
        <p:spPr>
          <a:xfrm>
            <a:off x="1073427" y="859331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do we calculate the perimeter of a square if we only know one side?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A2FB45-BE2C-6A4C-9E9E-0AF5A6CEA976}"/>
              </a:ext>
            </a:extLst>
          </p:cNvPr>
          <p:cNvSpPr txBox="1"/>
          <p:nvPr/>
        </p:nvSpPr>
        <p:spPr>
          <a:xfrm>
            <a:off x="1073427" y="1566400"/>
            <a:ext cx="103632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multiply the side by 4.</a:t>
            </a:r>
          </a:p>
          <a:p>
            <a:pPr algn="ctr"/>
            <a:r>
              <a:rPr lang="en-GB" sz="2400" dirty="0"/>
              <a:t>E.g. 5cm x 4 = 20 cm</a:t>
            </a:r>
          </a:p>
          <a:p>
            <a:pPr algn="ctr"/>
            <a:r>
              <a:rPr lang="en-GB" sz="2400" dirty="0"/>
              <a:t>The perimeter is 20cm.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FB1888-03BD-6C41-82B4-77680A3597FF}"/>
              </a:ext>
            </a:extLst>
          </p:cNvPr>
          <p:cNvSpPr txBox="1"/>
          <p:nvPr/>
        </p:nvSpPr>
        <p:spPr>
          <a:xfrm>
            <a:off x="1073427" y="4852343"/>
            <a:ext cx="1036320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multiply 9cm by 2 = 18cm</a:t>
            </a:r>
          </a:p>
          <a:p>
            <a:pPr algn="ctr"/>
            <a:r>
              <a:rPr lang="en-GB" sz="2400" dirty="0"/>
              <a:t>We then calculate 24cm – 18cm = 6cm</a:t>
            </a:r>
          </a:p>
          <a:p>
            <a:pPr algn="ctr"/>
            <a:r>
              <a:rPr lang="en-GB" sz="2400" dirty="0"/>
              <a:t>We would then divide this by 2 (two widths)</a:t>
            </a:r>
          </a:p>
          <a:p>
            <a:pPr algn="ctr"/>
            <a:r>
              <a:rPr lang="en-GB" sz="2400" dirty="0"/>
              <a:t>6cm divided by 2 = 3cm</a:t>
            </a:r>
          </a:p>
          <a:p>
            <a:pPr algn="ctr"/>
            <a:r>
              <a:rPr lang="en-GB" sz="2400" dirty="0"/>
              <a:t>The width is 3cm.</a:t>
            </a:r>
          </a:p>
        </p:txBody>
      </p:sp>
    </p:spTree>
    <p:extLst>
      <p:ext uri="{BB962C8B-B14F-4D97-AF65-F5344CB8AC3E}">
        <p14:creationId xmlns:p14="http://schemas.microsoft.com/office/powerpoint/2010/main" val="4101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B4670B5-1F56-9849-971E-B0B009D6F8D3}"/>
              </a:ext>
            </a:extLst>
          </p:cNvPr>
          <p:cNvSpPr txBox="1"/>
          <p:nvPr/>
        </p:nvSpPr>
        <p:spPr>
          <a:xfrm>
            <a:off x="1101660" y="481215"/>
            <a:ext cx="103632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Today, we are learning about the perimeter of rectilinear shapes.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8498EE-88BB-E64C-9D20-E0632FD7BC69}"/>
              </a:ext>
            </a:extLst>
          </p:cNvPr>
          <p:cNvSpPr txBox="1"/>
          <p:nvPr/>
        </p:nvSpPr>
        <p:spPr>
          <a:xfrm>
            <a:off x="1101660" y="1387937"/>
            <a:ext cx="103632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Rectilinear shapes are shapes where all sides meet at right angles.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BBEECB-6829-9548-9451-365863949E64}"/>
              </a:ext>
            </a:extLst>
          </p:cNvPr>
          <p:cNvSpPr txBox="1"/>
          <p:nvPr/>
        </p:nvSpPr>
        <p:spPr>
          <a:xfrm>
            <a:off x="1101660" y="2294659"/>
            <a:ext cx="103632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shape below is not a rectilinear shape?</a:t>
            </a:r>
          </a:p>
        </p:txBody>
      </p:sp>
      <p:sp>
        <p:nvSpPr>
          <p:cNvPr id="8" name="Cross 7">
            <a:extLst>
              <a:ext uri="{FF2B5EF4-FFF2-40B4-BE49-F238E27FC236}">
                <a16:creationId xmlns:a16="http://schemas.microsoft.com/office/drawing/2014/main" id="{0C688704-B780-9645-8846-54BF1764D2C4}"/>
              </a:ext>
            </a:extLst>
          </p:cNvPr>
          <p:cNvSpPr/>
          <p:nvPr/>
        </p:nvSpPr>
        <p:spPr>
          <a:xfrm>
            <a:off x="1101660" y="3538834"/>
            <a:ext cx="1749972" cy="1797269"/>
          </a:xfrm>
          <a:prstGeom prst="plus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847244-7515-464A-A442-BB7500E9B3C5}"/>
              </a:ext>
            </a:extLst>
          </p:cNvPr>
          <p:cNvSpPr/>
          <p:nvPr/>
        </p:nvSpPr>
        <p:spPr>
          <a:xfrm>
            <a:off x="3965729" y="3155945"/>
            <a:ext cx="984643" cy="3034862"/>
          </a:xfrm>
          <a:prstGeom prst="rect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D5FA49-DC57-EA4B-BAB9-FE78824DAF16}"/>
              </a:ext>
            </a:extLst>
          </p:cNvPr>
          <p:cNvSpPr/>
          <p:nvPr/>
        </p:nvSpPr>
        <p:spPr>
          <a:xfrm>
            <a:off x="10215353" y="3743786"/>
            <a:ext cx="1749973" cy="1592317"/>
          </a:xfrm>
          <a:prstGeom prst="rect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ata 15">
            <a:extLst>
              <a:ext uri="{FF2B5EF4-FFF2-40B4-BE49-F238E27FC236}">
                <a16:creationId xmlns:a16="http://schemas.microsoft.com/office/drawing/2014/main" id="{D3C78AFB-8417-674A-8231-779B848B5AFA}"/>
              </a:ext>
            </a:extLst>
          </p:cNvPr>
          <p:cNvSpPr/>
          <p:nvPr/>
        </p:nvSpPr>
        <p:spPr>
          <a:xfrm>
            <a:off x="6283260" y="3895044"/>
            <a:ext cx="2789694" cy="1343134"/>
          </a:xfrm>
          <a:prstGeom prst="flowChartInputOutput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62DC9B6-5FE1-E342-A6B9-E9A4AC66E180}"/>
              </a:ext>
            </a:extLst>
          </p:cNvPr>
          <p:cNvSpPr/>
          <p:nvPr/>
        </p:nvSpPr>
        <p:spPr>
          <a:xfrm>
            <a:off x="6095999" y="3243022"/>
            <a:ext cx="3280475" cy="27083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718638-CA50-8D47-8D3C-43D6E8A43278}"/>
              </a:ext>
            </a:extLst>
          </p:cNvPr>
          <p:cNvSpPr txBox="1"/>
          <p:nvPr/>
        </p:nvSpPr>
        <p:spPr>
          <a:xfrm>
            <a:off x="1101660" y="6262010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is not a rectilinear shape as all sides do not meet at right angles.</a:t>
            </a:r>
          </a:p>
        </p:txBody>
      </p:sp>
    </p:spTree>
    <p:extLst>
      <p:ext uri="{BB962C8B-B14F-4D97-AF65-F5344CB8AC3E}">
        <p14:creationId xmlns:p14="http://schemas.microsoft.com/office/powerpoint/2010/main" val="282469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0" grpId="0" animBg="1"/>
      <p:bldP spid="8" grpId="0" animBg="1"/>
      <p:bldP spid="13" grpId="0" animBg="1"/>
      <p:bldP spid="14" grpId="0" animBg="1"/>
      <p:bldP spid="16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B4670B5-1F56-9849-971E-B0B009D6F8D3}"/>
              </a:ext>
            </a:extLst>
          </p:cNvPr>
          <p:cNvSpPr txBox="1"/>
          <p:nvPr/>
        </p:nvSpPr>
        <p:spPr>
          <a:xfrm>
            <a:off x="1101660" y="257866"/>
            <a:ext cx="1036320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We can use a square grid to help us calculate the perimeter of a rectilinear shape.</a:t>
            </a:r>
          </a:p>
          <a:p>
            <a:pPr algn="ctr"/>
            <a:r>
              <a:rPr lang="en-GB" sz="2800" dirty="0"/>
              <a:t>Just like before, we need to count how many squares each side has.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43D112-5300-B448-B1E2-4745313DF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88014"/>
              </p:ext>
            </p:extLst>
          </p:nvPr>
        </p:nvGraphicFramePr>
        <p:xfrm>
          <a:off x="1101660" y="1879137"/>
          <a:ext cx="4284324" cy="3519543"/>
        </p:xfrm>
        <a:graphic>
          <a:graphicData uri="http://schemas.openxmlformats.org/drawingml/2006/table">
            <a:tbl>
              <a:tblPr/>
              <a:tblGrid>
                <a:gridCol w="476036">
                  <a:extLst>
                    <a:ext uri="{9D8B030D-6E8A-4147-A177-3AD203B41FA5}">
                      <a16:colId xmlns:a16="http://schemas.microsoft.com/office/drawing/2014/main" val="1251372710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825893137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529851485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1994658888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85862537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3397032696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794121575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4240864281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736647106"/>
                    </a:ext>
                  </a:extLst>
                </a:gridCol>
              </a:tblGrid>
              <a:tr h="50602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014920"/>
                  </a:ext>
                </a:extLst>
              </a:tr>
              <a:tr h="50602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889805"/>
                  </a:ext>
                </a:extLst>
              </a:tr>
              <a:tr h="43194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09248"/>
                  </a:ext>
                </a:extLst>
              </a:tr>
              <a:tr h="5389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88789"/>
                  </a:ext>
                </a:extLst>
              </a:tr>
              <a:tr h="50602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88141"/>
                  </a:ext>
                </a:extLst>
              </a:tr>
              <a:tr h="5153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86271"/>
                  </a:ext>
                </a:extLst>
              </a:tr>
              <a:tr h="5153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975166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D86629C-3229-4C4B-B706-18C0760386D1}"/>
              </a:ext>
            </a:extLst>
          </p:cNvPr>
          <p:cNvSpPr txBox="1"/>
          <p:nvPr/>
        </p:nvSpPr>
        <p:spPr>
          <a:xfrm>
            <a:off x="1913766" y="1917020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9F08A1-35C8-214E-8C03-43F61AD9A854}"/>
              </a:ext>
            </a:extLst>
          </p:cNvPr>
          <p:cNvSpPr txBox="1"/>
          <p:nvPr/>
        </p:nvSpPr>
        <p:spPr>
          <a:xfrm rot="5400000">
            <a:off x="2540067" y="2700994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B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851E52-043B-DD4D-B8B0-C379E7429589}"/>
              </a:ext>
            </a:extLst>
          </p:cNvPr>
          <p:cNvSpPr txBox="1"/>
          <p:nvPr/>
        </p:nvSpPr>
        <p:spPr>
          <a:xfrm>
            <a:off x="3320228" y="2894715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EEC89E-A8DC-B443-9309-BEB0FB8CF4A2}"/>
              </a:ext>
            </a:extLst>
          </p:cNvPr>
          <p:cNvSpPr txBox="1"/>
          <p:nvPr/>
        </p:nvSpPr>
        <p:spPr>
          <a:xfrm rot="5400000">
            <a:off x="4791578" y="3671995"/>
            <a:ext cx="479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B3F80D-5F90-E140-8E84-BAF98DA02934}"/>
              </a:ext>
            </a:extLst>
          </p:cNvPr>
          <p:cNvSpPr txBox="1"/>
          <p:nvPr/>
        </p:nvSpPr>
        <p:spPr>
          <a:xfrm>
            <a:off x="2838165" y="4379998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CD62E8-549C-4D4F-BFB1-906664430171}"/>
              </a:ext>
            </a:extLst>
          </p:cNvPr>
          <p:cNvSpPr txBox="1"/>
          <p:nvPr/>
        </p:nvSpPr>
        <p:spPr>
          <a:xfrm rot="5400000">
            <a:off x="1591763" y="3157857"/>
            <a:ext cx="479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F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CA4393-E2D5-FC47-B028-BBB60E33597B}"/>
              </a:ext>
            </a:extLst>
          </p:cNvPr>
          <p:cNvSpPr txBox="1"/>
          <p:nvPr/>
        </p:nvSpPr>
        <p:spPr>
          <a:xfrm>
            <a:off x="1274905" y="5650472"/>
            <a:ext cx="1036320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The total number of squares = </a:t>
            </a:r>
            <a:r>
              <a:rPr lang="en-GB" sz="2800" i="1" dirty="0">
                <a:solidFill>
                  <a:srgbClr val="FF0000"/>
                </a:solidFill>
              </a:rPr>
              <a:t>___</a:t>
            </a:r>
            <a:endParaRPr lang="en-GB" sz="2800" i="1" dirty="0">
              <a:solidFill>
                <a:srgbClr val="FFC000"/>
              </a:solidFill>
            </a:endParaRPr>
          </a:p>
          <a:p>
            <a:r>
              <a:rPr lang="en-GB" sz="2800" dirty="0"/>
              <a:t>The perimeter of the rectilinear shape is </a:t>
            </a:r>
            <a:r>
              <a:rPr lang="en-GB" sz="2800" i="1" dirty="0">
                <a:solidFill>
                  <a:srgbClr val="FF0000"/>
                </a:solidFill>
              </a:rPr>
              <a:t>___</a:t>
            </a:r>
            <a:r>
              <a:rPr lang="en-GB" sz="2800" i="1" dirty="0">
                <a:solidFill>
                  <a:srgbClr val="FFC000"/>
                </a:solidFill>
              </a:rPr>
              <a:t> </a:t>
            </a:r>
            <a:r>
              <a:rPr lang="en-GB" sz="2800" dirty="0"/>
              <a:t>cm.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14BF4B-7921-A84A-A685-1470014E656B}"/>
              </a:ext>
            </a:extLst>
          </p:cNvPr>
          <p:cNvSpPr txBox="1"/>
          <p:nvPr/>
        </p:nvSpPr>
        <p:spPr>
          <a:xfrm>
            <a:off x="7149935" y="2188361"/>
            <a:ext cx="3961767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Length A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i="1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B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i="1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C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i="1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D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i="1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E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i="1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F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i="1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CDCA186-0179-F143-BF7C-1297CE1F5CEA}"/>
              </a:ext>
            </a:extLst>
          </p:cNvPr>
          <p:cNvCxnSpPr/>
          <p:nvPr/>
        </p:nvCxnSpPr>
        <p:spPr>
          <a:xfrm flipV="1">
            <a:off x="2280615" y="2206130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3C16E19-2439-5543-B5E5-54611006FA2F}"/>
              </a:ext>
            </a:extLst>
          </p:cNvPr>
          <p:cNvCxnSpPr/>
          <p:nvPr/>
        </p:nvCxnSpPr>
        <p:spPr>
          <a:xfrm flipV="1">
            <a:off x="2727044" y="2196951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63A3117-A616-9041-B655-5C1656B1ACE6}"/>
              </a:ext>
            </a:extLst>
          </p:cNvPr>
          <p:cNvCxnSpPr>
            <a:cxnSpLocks/>
          </p:cNvCxnSpPr>
          <p:nvPr/>
        </p:nvCxnSpPr>
        <p:spPr>
          <a:xfrm>
            <a:off x="2814969" y="2602048"/>
            <a:ext cx="351399" cy="92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A38F6FD-F9C7-F341-A90A-C36E69C41AB8}"/>
              </a:ext>
            </a:extLst>
          </p:cNvPr>
          <p:cNvCxnSpPr>
            <a:cxnSpLocks/>
          </p:cNvCxnSpPr>
          <p:nvPr/>
        </p:nvCxnSpPr>
        <p:spPr>
          <a:xfrm>
            <a:off x="2825300" y="3044352"/>
            <a:ext cx="351399" cy="92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D8F76B2-CAF7-4040-8374-91FAE069C67F}"/>
              </a:ext>
            </a:extLst>
          </p:cNvPr>
          <p:cNvCxnSpPr/>
          <p:nvPr/>
        </p:nvCxnSpPr>
        <p:spPr>
          <a:xfrm flipV="1">
            <a:off x="3257598" y="3180847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72FBC54-B775-154F-B650-4CF7FFFDDE03}"/>
              </a:ext>
            </a:extLst>
          </p:cNvPr>
          <p:cNvCxnSpPr/>
          <p:nvPr/>
        </p:nvCxnSpPr>
        <p:spPr>
          <a:xfrm flipV="1">
            <a:off x="3694981" y="3179684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47D72AE-4CCC-C74D-B54F-E3FB1B07C197}"/>
              </a:ext>
            </a:extLst>
          </p:cNvPr>
          <p:cNvCxnSpPr/>
          <p:nvPr/>
        </p:nvCxnSpPr>
        <p:spPr>
          <a:xfrm flipV="1">
            <a:off x="4177493" y="3186285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18489CF-B274-9548-8D71-D3D3A652BCBC}"/>
              </a:ext>
            </a:extLst>
          </p:cNvPr>
          <p:cNvCxnSpPr/>
          <p:nvPr/>
        </p:nvCxnSpPr>
        <p:spPr>
          <a:xfrm flipV="1">
            <a:off x="4645240" y="3179683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84958B5-F219-7149-B130-E7F7CA5019FD}"/>
              </a:ext>
            </a:extLst>
          </p:cNvPr>
          <p:cNvCxnSpPr>
            <a:cxnSpLocks/>
          </p:cNvCxnSpPr>
          <p:nvPr/>
        </p:nvCxnSpPr>
        <p:spPr>
          <a:xfrm>
            <a:off x="4670795" y="3570959"/>
            <a:ext cx="351399" cy="92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740156C-42E3-A94F-8E17-750D30219F16}"/>
              </a:ext>
            </a:extLst>
          </p:cNvPr>
          <p:cNvCxnSpPr>
            <a:cxnSpLocks/>
          </p:cNvCxnSpPr>
          <p:nvPr/>
        </p:nvCxnSpPr>
        <p:spPr>
          <a:xfrm>
            <a:off x="4707870" y="4078279"/>
            <a:ext cx="351399" cy="92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ACC3195-674B-8946-8765-F556185464D1}"/>
              </a:ext>
            </a:extLst>
          </p:cNvPr>
          <p:cNvCxnSpPr>
            <a:cxnSpLocks/>
          </p:cNvCxnSpPr>
          <p:nvPr/>
        </p:nvCxnSpPr>
        <p:spPr>
          <a:xfrm flipH="1">
            <a:off x="4579981" y="4232058"/>
            <a:ext cx="122367" cy="296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8C23783-DA4A-9941-B714-85269C45D043}"/>
              </a:ext>
            </a:extLst>
          </p:cNvPr>
          <p:cNvCxnSpPr>
            <a:cxnSpLocks/>
          </p:cNvCxnSpPr>
          <p:nvPr/>
        </p:nvCxnSpPr>
        <p:spPr>
          <a:xfrm flipH="1">
            <a:off x="4136662" y="4231974"/>
            <a:ext cx="122367" cy="296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621D2A9-29A3-714F-BE97-656C879D797B}"/>
              </a:ext>
            </a:extLst>
          </p:cNvPr>
          <p:cNvCxnSpPr>
            <a:cxnSpLocks/>
          </p:cNvCxnSpPr>
          <p:nvPr/>
        </p:nvCxnSpPr>
        <p:spPr>
          <a:xfrm flipH="1">
            <a:off x="3665112" y="4200638"/>
            <a:ext cx="122367" cy="296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FF8B2F7-69A3-2642-B38C-FC33A0F051C0}"/>
              </a:ext>
            </a:extLst>
          </p:cNvPr>
          <p:cNvCxnSpPr>
            <a:cxnSpLocks/>
          </p:cNvCxnSpPr>
          <p:nvPr/>
        </p:nvCxnSpPr>
        <p:spPr>
          <a:xfrm flipH="1">
            <a:off x="3192399" y="4148932"/>
            <a:ext cx="122367" cy="296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35D8DB3-B45F-4D4B-BCF8-E4D844AFA81F}"/>
              </a:ext>
            </a:extLst>
          </p:cNvPr>
          <p:cNvCxnSpPr>
            <a:cxnSpLocks/>
          </p:cNvCxnSpPr>
          <p:nvPr/>
        </p:nvCxnSpPr>
        <p:spPr>
          <a:xfrm flipH="1">
            <a:off x="2702933" y="4148931"/>
            <a:ext cx="122367" cy="296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B304B57-3BC2-154B-82BC-F921C57CEF21}"/>
              </a:ext>
            </a:extLst>
          </p:cNvPr>
          <p:cNvCxnSpPr>
            <a:cxnSpLocks/>
          </p:cNvCxnSpPr>
          <p:nvPr/>
        </p:nvCxnSpPr>
        <p:spPr>
          <a:xfrm flipH="1">
            <a:off x="2221362" y="4151104"/>
            <a:ext cx="122367" cy="296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AFE8AB1-B8D7-2243-A39B-2D1A610A57B2}"/>
              </a:ext>
            </a:extLst>
          </p:cNvPr>
          <p:cNvCxnSpPr>
            <a:cxnSpLocks/>
          </p:cNvCxnSpPr>
          <p:nvPr/>
        </p:nvCxnSpPr>
        <p:spPr>
          <a:xfrm flipH="1" flipV="1">
            <a:off x="1808246" y="4003704"/>
            <a:ext cx="320704" cy="1206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B859486-8571-EB42-9837-D385D4ED116A}"/>
              </a:ext>
            </a:extLst>
          </p:cNvPr>
          <p:cNvCxnSpPr>
            <a:cxnSpLocks/>
          </p:cNvCxnSpPr>
          <p:nvPr/>
        </p:nvCxnSpPr>
        <p:spPr>
          <a:xfrm flipH="1" flipV="1">
            <a:off x="1855660" y="3500438"/>
            <a:ext cx="320704" cy="1206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6BD8EA5-5967-D147-8C0D-6AB5A039481A}"/>
              </a:ext>
            </a:extLst>
          </p:cNvPr>
          <p:cNvCxnSpPr>
            <a:cxnSpLocks/>
          </p:cNvCxnSpPr>
          <p:nvPr/>
        </p:nvCxnSpPr>
        <p:spPr>
          <a:xfrm flipH="1" flipV="1">
            <a:off x="1850910" y="3031797"/>
            <a:ext cx="320704" cy="1206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9FFACD6-EDDD-DB4B-8C66-D95868126AC2}"/>
              </a:ext>
            </a:extLst>
          </p:cNvPr>
          <p:cNvCxnSpPr>
            <a:cxnSpLocks/>
          </p:cNvCxnSpPr>
          <p:nvPr/>
        </p:nvCxnSpPr>
        <p:spPr>
          <a:xfrm flipH="1" flipV="1">
            <a:off x="1828159" y="2560648"/>
            <a:ext cx="320704" cy="1206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15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B4670B5-1F56-9849-971E-B0B009D6F8D3}"/>
              </a:ext>
            </a:extLst>
          </p:cNvPr>
          <p:cNvSpPr txBox="1"/>
          <p:nvPr/>
        </p:nvSpPr>
        <p:spPr>
          <a:xfrm>
            <a:off x="1101660" y="257866"/>
            <a:ext cx="1036320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We can use a square grid to help us calculate the perimeter of a rectilinear shape.</a:t>
            </a:r>
          </a:p>
          <a:p>
            <a:pPr algn="ctr"/>
            <a:r>
              <a:rPr lang="en-GB" sz="2800" dirty="0"/>
              <a:t>Just like before, we need to count how many squares each side has.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43D112-5300-B448-B1E2-4745313DFA0A}"/>
              </a:ext>
            </a:extLst>
          </p:cNvPr>
          <p:cNvGraphicFramePr>
            <a:graphicFrameLocks noGrp="1"/>
          </p:cNvGraphicFramePr>
          <p:nvPr/>
        </p:nvGraphicFramePr>
        <p:xfrm>
          <a:off x="1101660" y="1879137"/>
          <a:ext cx="4284324" cy="3519543"/>
        </p:xfrm>
        <a:graphic>
          <a:graphicData uri="http://schemas.openxmlformats.org/drawingml/2006/table">
            <a:tbl>
              <a:tblPr/>
              <a:tblGrid>
                <a:gridCol w="476036">
                  <a:extLst>
                    <a:ext uri="{9D8B030D-6E8A-4147-A177-3AD203B41FA5}">
                      <a16:colId xmlns:a16="http://schemas.microsoft.com/office/drawing/2014/main" val="1251372710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825893137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529851485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1994658888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85862537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3397032696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794121575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4240864281"/>
                    </a:ext>
                  </a:extLst>
                </a:gridCol>
                <a:gridCol w="476036">
                  <a:extLst>
                    <a:ext uri="{9D8B030D-6E8A-4147-A177-3AD203B41FA5}">
                      <a16:colId xmlns:a16="http://schemas.microsoft.com/office/drawing/2014/main" val="736647106"/>
                    </a:ext>
                  </a:extLst>
                </a:gridCol>
              </a:tblGrid>
              <a:tr h="50602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014920"/>
                  </a:ext>
                </a:extLst>
              </a:tr>
              <a:tr h="50602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889805"/>
                  </a:ext>
                </a:extLst>
              </a:tr>
              <a:tr h="43194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09248"/>
                  </a:ext>
                </a:extLst>
              </a:tr>
              <a:tr h="5389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88789"/>
                  </a:ext>
                </a:extLst>
              </a:tr>
              <a:tr h="50602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88141"/>
                  </a:ext>
                </a:extLst>
              </a:tr>
              <a:tr h="5153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86271"/>
                  </a:ext>
                </a:extLst>
              </a:tr>
              <a:tr h="5153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975166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D86629C-3229-4C4B-B706-18C0760386D1}"/>
              </a:ext>
            </a:extLst>
          </p:cNvPr>
          <p:cNvSpPr txBox="1"/>
          <p:nvPr/>
        </p:nvSpPr>
        <p:spPr>
          <a:xfrm>
            <a:off x="1913766" y="1917020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9F08A1-35C8-214E-8C03-43F61AD9A854}"/>
              </a:ext>
            </a:extLst>
          </p:cNvPr>
          <p:cNvSpPr txBox="1"/>
          <p:nvPr/>
        </p:nvSpPr>
        <p:spPr>
          <a:xfrm rot="5400000">
            <a:off x="2540067" y="2700994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B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851E52-043B-DD4D-B8B0-C379E7429589}"/>
              </a:ext>
            </a:extLst>
          </p:cNvPr>
          <p:cNvSpPr txBox="1"/>
          <p:nvPr/>
        </p:nvSpPr>
        <p:spPr>
          <a:xfrm>
            <a:off x="3320228" y="2894715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EEC89E-A8DC-B443-9309-BEB0FB8CF4A2}"/>
              </a:ext>
            </a:extLst>
          </p:cNvPr>
          <p:cNvSpPr txBox="1"/>
          <p:nvPr/>
        </p:nvSpPr>
        <p:spPr>
          <a:xfrm rot="5400000">
            <a:off x="4791578" y="3671995"/>
            <a:ext cx="479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B3F80D-5F90-E140-8E84-BAF98DA02934}"/>
              </a:ext>
            </a:extLst>
          </p:cNvPr>
          <p:cNvSpPr txBox="1"/>
          <p:nvPr/>
        </p:nvSpPr>
        <p:spPr>
          <a:xfrm>
            <a:off x="2838165" y="4379998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CD62E8-549C-4D4F-BFB1-906664430171}"/>
              </a:ext>
            </a:extLst>
          </p:cNvPr>
          <p:cNvSpPr txBox="1"/>
          <p:nvPr/>
        </p:nvSpPr>
        <p:spPr>
          <a:xfrm rot="5400000">
            <a:off x="1591763" y="3157857"/>
            <a:ext cx="479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F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CA4393-E2D5-FC47-B028-BBB60E33597B}"/>
              </a:ext>
            </a:extLst>
          </p:cNvPr>
          <p:cNvSpPr txBox="1"/>
          <p:nvPr/>
        </p:nvSpPr>
        <p:spPr>
          <a:xfrm>
            <a:off x="2981702" y="5681038"/>
            <a:ext cx="7484084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The total number of squares = </a:t>
            </a:r>
            <a:r>
              <a:rPr lang="en-GB" sz="2800" dirty="0">
                <a:solidFill>
                  <a:srgbClr val="FF0000"/>
                </a:solidFill>
              </a:rPr>
              <a:t>20</a:t>
            </a:r>
            <a:endParaRPr lang="en-GB" sz="2800" dirty="0">
              <a:solidFill>
                <a:srgbClr val="FFC000"/>
              </a:solidFill>
            </a:endParaRPr>
          </a:p>
          <a:p>
            <a:r>
              <a:rPr lang="en-GB" sz="2800" dirty="0"/>
              <a:t>The perimeter of the rectilinear shape is </a:t>
            </a:r>
            <a:r>
              <a:rPr lang="en-GB" sz="2800" dirty="0">
                <a:solidFill>
                  <a:srgbClr val="FF0000"/>
                </a:solidFill>
              </a:rPr>
              <a:t>20</a:t>
            </a:r>
            <a:r>
              <a:rPr lang="en-GB" sz="2800" i="1" dirty="0">
                <a:solidFill>
                  <a:srgbClr val="FFC000"/>
                </a:solidFill>
              </a:rPr>
              <a:t> </a:t>
            </a:r>
            <a:r>
              <a:rPr lang="en-GB" sz="2800" dirty="0"/>
              <a:t>cm.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14BF4B-7921-A84A-A685-1470014E656B}"/>
              </a:ext>
            </a:extLst>
          </p:cNvPr>
          <p:cNvSpPr txBox="1"/>
          <p:nvPr/>
        </p:nvSpPr>
        <p:spPr>
          <a:xfrm>
            <a:off x="7095870" y="1925219"/>
            <a:ext cx="3961767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Length A = </a:t>
            </a:r>
            <a:r>
              <a:rPr lang="en-GB" sz="2400" dirty="0">
                <a:solidFill>
                  <a:srgbClr val="FF0000"/>
                </a:solidFill>
              </a:rPr>
              <a:t>2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B = </a:t>
            </a:r>
            <a:r>
              <a:rPr lang="en-GB" sz="2400" dirty="0">
                <a:solidFill>
                  <a:srgbClr val="FF0000"/>
                </a:solidFill>
              </a:rPr>
              <a:t>2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C = </a:t>
            </a:r>
            <a:r>
              <a:rPr lang="en-GB" sz="2400" dirty="0">
                <a:solidFill>
                  <a:srgbClr val="FF0000"/>
                </a:solidFill>
              </a:rPr>
              <a:t>4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D = </a:t>
            </a:r>
            <a:r>
              <a:rPr lang="en-GB" sz="2400" dirty="0">
                <a:solidFill>
                  <a:srgbClr val="FF0000"/>
                </a:solidFill>
              </a:rPr>
              <a:t>2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E = </a:t>
            </a:r>
            <a:r>
              <a:rPr lang="en-GB" sz="2400" dirty="0">
                <a:solidFill>
                  <a:srgbClr val="FF0000"/>
                </a:solidFill>
              </a:rPr>
              <a:t>6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F = </a:t>
            </a:r>
            <a:r>
              <a:rPr lang="en-GB" sz="2400" dirty="0">
                <a:solidFill>
                  <a:srgbClr val="FF0000"/>
                </a:solidFill>
              </a:rPr>
              <a:t>4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A891300-62B9-AD45-A906-B8E9D83460FC}"/>
              </a:ext>
            </a:extLst>
          </p:cNvPr>
          <p:cNvSpPr txBox="1"/>
          <p:nvPr/>
        </p:nvSpPr>
        <p:spPr>
          <a:xfrm>
            <a:off x="7095869" y="4481867"/>
            <a:ext cx="396176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now need to add all of these together.</a:t>
            </a:r>
          </a:p>
        </p:txBody>
      </p:sp>
    </p:spTree>
    <p:extLst>
      <p:ext uri="{BB962C8B-B14F-4D97-AF65-F5344CB8AC3E}">
        <p14:creationId xmlns:p14="http://schemas.microsoft.com/office/powerpoint/2010/main" val="203377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B4670B5-1F56-9849-971E-B0B009D6F8D3}"/>
              </a:ext>
            </a:extLst>
          </p:cNvPr>
          <p:cNvSpPr txBox="1"/>
          <p:nvPr/>
        </p:nvSpPr>
        <p:spPr>
          <a:xfrm>
            <a:off x="1101660" y="257866"/>
            <a:ext cx="1036320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We can also calculate the perimeter of a rectilinear shape without using squares.</a:t>
            </a:r>
          </a:p>
          <a:p>
            <a:pPr algn="ctr"/>
            <a:r>
              <a:rPr lang="en-GB" sz="2800" dirty="0"/>
              <a:t>We need to add each side altogether.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43D112-5300-B448-B1E2-4745313DF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104782"/>
              </p:ext>
            </p:extLst>
          </p:nvPr>
        </p:nvGraphicFramePr>
        <p:xfrm>
          <a:off x="1101659" y="1879136"/>
          <a:ext cx="4529120" cy="3302463"/>
        </p:xfrm>
        <a:graphic>
          <a:graphicData uri="http://schemas.openxmlformats.org/drawingml/2006/table">
            <a:tbl>
              <a:tblPr/>
              <a:tblGrid>
                <a:gridCol w="452912">
                  <a:extLst>
                    <a:ext uri="{9D8B030D-6E8A-4147-A177-3AD203B41FA5}">
                      <a16:colId xmlns:a16="http://schemas.microsoft.com/office/drawing/2014/main" val="2037994636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825893137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529851485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1994658888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85862537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3397032696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794121575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4240864281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736647106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2816473096"/>
                    </a:ext>
                  </a:extLst>
                </a:gridCol>
              </a:tblGrid>
              <a:tr h="5562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014920"/>
                  </a:ext>
                </a:extLst>
              </a:tr>
              <a:tr h="5562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889805"/>
                  </a:ext>
                </a:extLst>
              </a:tr>
              <a:tr h="47482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09248"/>
                  </a:ext>
                </a:extLst>
              </a:tr>
              <a:tr h="59240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88789"/>
                  </a:ext>
                </a:extLst>
              </a:tr>
              <a:tr h="5562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88141"/>
                  </a:ext>
                </a:extLst>
              </a:tr>
              <a:tr h="56646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86271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D86629C-3229-4C4B-B706-18C0760386D1}"/>
              </a:ext>
            </a:extLst>
          </p:cNvPr>
          <p:cNvSpPr txBox="1"/>
          <p:nvPr/>
        </p:nvSpPr>
        <p:spPr>
          <a:xfrm>
            <a:off x="1585562" y="2063718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3cm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CA4393-E2D5-FC47-B028-BBB60E33597B}"/>
              </a:ext>
            </a:extLst>
          </p:cNvPr>
          <p:cNvSpPr txBox="1"/>
          <p:nvPr/>
        </p:nvSpPr>
        <p:spPr>
          <a:xfrm>
            <a:off x="2838165" y="6103053"/>
            <a:ext cx="744878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The perimeter of the rectilinear shape is </a:t>
            </a:r>
            <a:r>
              <a:rPr lang="en-GB" sz="2800" i="1" dirty="0">
                <a:solidFill>
                  <a:srgbClr val="FF0000"/>
                </a:solidFill>
              </a:rPr>
              <a:t>___</a:t>
            </a:r>
            <a:r>
              <a:rPr lang="en-GB" sz="2800" i="1" dirty="0">
                <a:solidFill>
                  <a:srgbClr val="FFC000"/>
                </a:solidFill>
              </a:rPr>
              <a:t> </a:t>
            </a:r>
            <a:r>
              <a:rPr lang="en-GB" sz="2800" dirty="0"/>
              <a:t>cm.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14BF4B-7921-A84A-A685-1470014E656B}"/>
              </a:ext>
            </a:extLst>
          </p:cNvPr>
          <p:cNvSpPr txBox="1"/>
          <p:nvPr/>
        </p:nvSpPr>
        <p:spPr>
          <a:xfrm>
            <a:off x="7095870" y="1925219"/>
            <a:ext cx="3961767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Length A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B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C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D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E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F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G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H = </a:t>
            </a:r>
            <a:r>
              <a:rPr lang="en-GB" sz="2400" i="1" dirty="0">
                <a:solidFill>
                  <a:srgbClr val="FF0000"/>
                </a:solidFill>
              </a:rPr>
              <a:t>___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A891300-62B9-AD45-A906-B8E9D83460FC}"/>
              </a:ext>
            </a:extLst>
          </p:cNvPr>
          <p:cNvSpPr txBox="1"/>
          <p:nvPr/>
        </p:nvSpPr>
        <p:spPr>
          <a:xfrm>
            <a:off x="7095869" y="5068949"/>
            <a:ext cx="396176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now need to add all of these together.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A78D42-DEDF-8748-B51B-39B17C84043E}"/>
              </a:ext>
            </a:extLst>
          </p:cNvPr>
          <p:cNvSpPr txBox="1"/>
          <p:nvPr/>
        </p:nvSpPr>
        <p:spPr>
          <a:xfrm>
            <a:off x="3903646" y="2063718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3cm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BFE89-94C1-A14C-84F8-6AF12AD4F59A}"/>
              </a:ext>
            </a:extLst>
          </p:cNvPr>
          <p:cNvSpPr txBox="1"/>
          <p:nvPr/>
        </p:nvSpPr>
        <p:spPr>
          <a:xfrm>
            <a:off x="2739917" y="3163804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2cm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290E2B-638F-7243-A77A-27A3AD9D9B83}"/>
              </a:ext>
            </a:extLst>
          </p:cNvPr>
          <p:cNvSpPr txBox="1"/>
          <p:nvPr/>
        </p:nvSpPr>
        <p:spPr>
          <a:xfrm>
            <a:off x="2739917" y="4613198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8cm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9E34AE-E8B3-BA4F-AF56-AE53F6D84431}"/>
              </a:ext>
            </a:extLst>
          </p:cNvPr>
          <p:cNvSpPr txBox="1"/>
          <p:nvPr/>
        </p:nvSpPr>
        <p:spPr>
          <a:xfrm rot="5400000">
            <a:off x="2417146" y="2744464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2cm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33B730-5327-984F-8836-AC4664388E9B}"/>
              </a:ext>
            </a:extLst>
          </p:cNvPr>
          <p:cNvSpPr txBox="1"/>
          <p:nvPr/>
        </p:nvSpPr>
        <p:spPr>
          <a:xfrm rot="16200000">
            <a:off x="3066848" y="2800612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2cm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59A7B2-E938-A84D-BD89-23921BF61364}"/>
              </a:ext>
            </a:extLst>
          </p:cNvPr>
          <p:cNvSpPr txBox="1"/>
          <p:nvPr/>
        </p:nvSpPr>
        <p:spPr>
          <a:xfrm rot="5400000">
            <a:off x="4747145" y="3332428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4cm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7EE1481-8F4A-B742-AD31-36E951E70AE4}"/>
              </a:ext>
            </a:extLst>
          </p:cNvPr>
          <p:cNvSpPr txBox="1"/>
          <p:nvPr/>
        </p:nvSpPr>
        <p:spPr>
          <a:xfrm rot="16200000">
            <a:off x="735305" y="3332427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4cm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388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B4670B5-1F56-9849-971E-B0B009D6F8D3}"/>
              </a:ext>
            </a:extLst>
          </p:cNvPr>
          <p:cNvSpPr txBox="1"/>
          <p:nvPr/>
        </p:nvSpPr>
        <p:spPr>
          <a:xfrm>
            <a:off x="1101660" y="257866"/>
            <a:ext cx="1036320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We can also calculate the perimeter of a rectilinear shape without using squares.</a:t>
            </a:r>
          </a:p>
          <a:p>
            <a:pPr algn="ctr"/>
            <a:r>
              <a:rPr lang="en-GB" sz="2800" dirty="0"/>
              <a:t>We need to add each side altogether.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43D112-5300-B448-B1E2-4745313DFA0A}"/>
              </a:ext>
            </a:extLst>
          </p:cNvPr>
          <p:cNvGraphicFramePr>
            <a:graphicFrameLocks noGrp="1"/>
          </p:cNvGraphicFramePr>
          <p:nvPr/>
        </p:nvGraphicFramePr>
        <p:xfrm>
          <a:off x="1101659" y="1879136"/>
          <a:ext cx="4529120" cy="3302463"/>
        </p:xfrm>
        <a:graphic>
          <a:graphicData uri="http://schemas.openxmlformats.org/drawingml/2006/table">
            <a:tbl>
              <a:tblPr/>
              <a:tblGrid>
                <a:gridCol w="452912">
                  <a:extLst>
                    <a:ext uri="{9D8B030D-6E8A-4147-A177-3AD203B41FA5}">
                      <a16:colId xmlns:a16="http://schemas.microsoft.com/office/drawing/2014/main" val="2037994636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825893137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529851485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1994658888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85862537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3397032696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794121575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4240864281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736647106"/>
                    </a:ext>
                  </a:extLst>
                </a:gridCol>
                <a:gridCol w="452912">
                  <a:extLst>
                    <a:ext uri="{9D8B030D-6E8A-4147-A177-3AD203B41FA5}">
                      <a16:colId xmlns:a16="http://schemas.microsoft.com/office/drawing/2014/main" val="2816473096"/>
                    </a:ext>
                  </a:extLst>
                </a:gridCol>
              </a:tblGrid>
              <a:tr h="5562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014920"/>
                  </a:ext>
                </a:extLst>
              </a:tr>
              <a:tr h="5562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889805"/>
                  </a:ext>
                </a:extLst>
              </a:tr>
              <a:tr h="47482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09248"/>
                  </a:ext>
                </a:extLst>
              </a:tr>
              <a:tr h="59240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88789"/>
                  </a:ext>
                </a:extLst>
              </a:tr>
              <a:tr h="5562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88141"/>
                  </a:ext>
                </a:extLst>
              </a:tr>
              <a:tr h="56646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86271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D86629C-3229-4C4B-B706-18C0760386D1}"/>
              </a:ext>
            </a:extLst>
          </p:cNvPr>
          <p:cNvSpPr txBox="1"/>
          <p:nvPr/>
        </p:nvSpPr>
        <p:spPr>
          <a:xfrm>
            <a:off x="1585562" y="2063718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3cm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CA4393-E2D5-FC47-B028-BBB60E33597B}"/>
              </a:ext>
            </a:extLst>
          </p:cNvPr>
          <p:cNvSpPr txBox="1"/>
          <p:nvPr/>
        </p:nvSpPr>
        <p:spPr>
          <a:xfrm>
            <a:off x="2838165" y="6103053"/>
            <a:ext cx="744878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The perimeter of the rectilinear shape is </a:t>
            </a:r>
            <a:r>
              <a:rPr lang="en-GB" sz="2800" dirty="0">
                <a:solidFill>
                  <a:srgbClr val="FF0000"/>
                </a:solidFill>
              </a:rPr>
              <a:t>28</a:t>
            </a:r>
            <a:r>
              <a:rPr lang="en-GB" sz="2800" i="1" dirty="0">
                <a:solidFill>
                  <a:srgbClr val="FFC000"/>
                </a:solidFill>
              </a:rPr>
              <a:t> </a:t>
            </a:r>
            <a:r>
              <a:rPr lang="en-GB" sz="2800" dirty="0"/>
              <a:t>cm.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14BF4B-7921-A84A-A685-1470014E656B}"/>
              </a:ext>
            </a:extLst>
          </p:cNvPr>
          <p:cNvSpPr txBox="1"/>
          <p:nvPr/>
        </p:nvSpPr>
        <p:spPr>
          <a:xfrm>
            <a:off x="7095870" y="1925219"/>
            <a:ext cx="3961767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Length A = </a:t>
            </a:r>
            <a:r>
              <a:rPr lang="en-GB" sz="2400" dirty="0">
                <a:solidFill>
                  <a:srgbClr val="FF0000"/>
                </a:solidFill>
              </a:rPr>
              <a:t>3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B = </a:t>
            </a:r>
            <a:r>
              <a:rPr lang="en-GB" sz="2400" dirty="0">
                <a:solidFill>
                  <a:srgbClr val="FF0000"/>
                </a:solidFill>
              </a:rPr>
              <a:t>2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C = </a:t>
            </a:r>
            <a:r>
              <a:rPr lang="en-GB" sz="2400" dirty="0">
                <a:solidFill>
                  <a:srgbClr val="FF0000"/>
                </a:solidFill>
              </a:rPr>
              <a:t>2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D = </a:t>
            </a:r>
            <a:r>
              <a:rPr lang="en-GB" sz="2400" dirty="0">
                <a:solidFill>
                  <a:srgbClr val="FF0000"/>
                </a:solidFill>
              </a:rPr>
              <a:t>2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E = </a:t>
            </a:r>
            <a:r>
              <a:rPr lang="en-GB" sz="2400" dirty="0">
                <a:solidFill>
                  <a:srgbClr val="FF0000"/>
                </a:solidFill>
              </a:rPr>
              <a:t>3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F = </a:t>
            </a:r>
            <a:r>
              <a:rPr lang="en-GB" sz="2400" dirty="0">
                <a:solidFill>
                  <a:srgbClr val="FF0000"/>
                </a:solidFill>
              </a:rPr>
              <a:t>4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G = </a:t>
            </a:r>
            <a:r>
              <a:rPr lang="en-GB" sz="2400" dirty="0">
                <a:solidFill>
                  <a:srgbClr val="FF0000"/>
                </a:solidFill>
              </a:rPr>
              <a:t>8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  <a:p>
            <a:r>
              <a:rPr lang="en-GB" sz="2400" dirty="0"/>
              <a:t>Length H = </a:t>
            </a:r>
            <a:r>
              <a:rPr lang="en-GB" sz="2400" dirty="0">
                <a:solidFill>
                  <a:srgbClr val="FF0000"/>
                </a:solidFill>
              </a:rPr>
              <a:t>4</a:t>
            </a:r>
            <a:r>
              <a:rPr lang="en-GB" sz="2400" dirty="0">
                <a:solidFill>
                  <a:srgbClr val="FFC000"/>
                </a:solidFill>
              </a:rPr>
              <a:t> </a:t>
            </a:r>
            <a:r>
              <a:rPr lang="en-GB" sz="2400" dirty="0"/>
              <a:t>squares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A891300-62B9-AD45-A906-B8E9D83460FC}"/>
              </a:ext>
            </a:extLst>
          </p:cNvPr>
          <p:cNvSpPr txBox="1"/>
          <p:nvPr/>
        </p:nvSpPr>
        <p:spPr>
          <a:xfrm>
            <a:off x="7095869" y="5068949"/>
            <a:ext cx="396176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now need to add all of these together.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A78D42-DEDF-8748-B51B-39B17C84043E}"/>
              </a:ext>
            </a:extLst>
          </p:cNvPr>
          <p:cNvSpPr txBox="1"/>
          <p:nvPr/>
        </p:nvSpPr>
        <p:spPr>
          <a:xfrm>
            <a:off x="3903646" y="2063718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3cm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BFE89-94C1-A14C-84F8-6AF12AD4F59A}"/>
              </a:ext>
            </a:extLst>
          </p:cNvPr>
          <p:cNvSpPr txBox="1"/>
          <p:nvPr/>
        </p:nvSpPr>
        <p:spPr>
          <a:xfrm>
            <a:off x="2739917" y="3163804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2cm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290E2B-638F-7243-A77A-27A3AD9D9B83}"/>
              </a:ext>
            </a:extLst>
          </p:cNvPr>
          <p:cNvSpPr txBox="1"/>
          <p:nvPr/>
        </p:nvSpPr>
        <p:spPr>
          <a:xfrm>
            <a:off x="2739917" y="4613198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8cm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9E34AE-E8B3-BA4F-AF56-AE53F6D84431}"/>
              </a:ext>
            </a:extLst>
          </p:cNvPr>
          <p:cNvSpPr txBox="1"/>
          <p:nvPr/>
        </p:nvSpPr>
        <p:spPr>
          <a:xfrm rot="5400000">
            <a:off x="2417146" y="2744464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2cm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33B730-5327-984F-8836-AC4664388E9B}"/>
              </a:ext>
            </a:extLst>
          </p:cNvPr>
          <p:cNvSpPr txBox="1"/>
          <p:nvPr/>
        </p:nvSpPr>
        <p:spPr>
          <a:xfrm rot="16200000">
            <a:off x="3066848" y="2800612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2cm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59A7B2-E938-A84D-BD89-23921BF61364}"/>
              </a:ext>
            </a:extLst>
          </p:cNvPr>
          <p:cNvSpPr txBox="1"/>
          <p:nvPr/>
        </p:nvSpPr>
        <p:spPr>
          <a:xfrm rot="5400000">
            <a:off x="4747145" y="3332428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4cm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7EE1481-8F4A-B742-AD31-36E951E70AE4}"/>
              </a:ext>
            </a:extLst>
          </p:cNvPr>
          <p:cNvSpPr txBox="1"/>
          <p:nvPr/>
        </p:nvSpPr>
        <p:spPr>
          <a:xfrm rot="16200000">
            <a:off x="735305" y="3332427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4cm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084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B4670B5-1F56-9849-971E-B0B009D6F8D3}"/>
              </a:ext>
            </a:extLst>
          </p:cNvPr>
          <p:cNvSpPr txBox="1"/>
          <p:nvPr/>
        </p:nvSpPr>
        <p:spPr>
          <a:xfrm>
            <a:off x="1101660" y="257866"/>
            <a:ext cx="1036320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perimeter of this rectilinear shape is 20cm. </a:t>
            </a:r>
          </a:p>
          <a:p>
            <a:pPr algn="ctr"/>
            <a:r>
              <a:rPr lang="en-GB" sz="2800" dirty="0"/>
              <a:t>How would we calculate a missing side?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43D112-5300-B448-B1E2-4745313DFA0A}"/>
              </a:ext>
            </a:extLst>
          </p:cNvPr>
          <p:cNvGraphicFramePr>
            <a:graphicFrameLocks noGrp="1"/>
          </p:cNvGraphicFramePr>
          <p:nvPr/>
        </p:nvGraphicFramePr>
        <p:xfrm>
          <a:off x="1319802" y="1526210"/>
          <a:ext cx="4776198" cy="4940171"/>
        </p:xfrm>
        <a:graphic>
          <a:graphicData uri="http://schemas.openxmlformats.org/drawingml/2006/table">
            <a:tbl>
              <a:tblPr/>
              <a:tblGrid>
                <a:gridCol w="682314">
                  <a:extLst>
                    <a:ext uri="{9D8B030D-6E8A-4147-A177-3AD203B41FA5}">
                      <a16:colId xmlns:a16="http://schemas.microsoft.com/office/drawing/2014/main" val="825893137"/>
                    </a:ext>
                  </a:extLst>
                </a:gridCol>
                <a:gridCol w="682314">
                  <a:extLst>
                    <a:ext uri="{9D8B030D-6E8A-4147-A177-3AD203B41FA5}">
                      <a16:colId xmlns:a16="http://schemas.microsoft.com/office/drawing/2014/main" val="529851485"/>
                    </a:ext>
                  </a:extLst>
                </a:gridCol>
                <a:gridCol w="682314">
                  <a:extLst>
                    <a:ext uri="{9D8B030D-6E8A-4147-A177-3AD203B41FA5}">
                      <a16:colId xmlns:a16="http://schemas.microsoft.com/office/drawing/2014/main" val="1994658888"/>
                    </a:ext>
                  </a:extLst>
                </a:gridCol>
                <a:gridCol w="682314">
                  <a:extLst>
                    <a:ext uri="{9D8B030D-6E8A-4147-A177-3AD203B41FA5}">
                      <a16:colId xmlns:a16="http://schemas.microsoft.com/office/drawing/2014/main" val="85862537"/>
                    </a:ext>
                  </a:extLst>
                </a:gridCol>
                <a:gridCol w="682314">
                  <a:extLst>
                    <a:ext uri="{9D8B030D-6E8A-4147-A177-3AD203B41FA5}">
                      <a16:colId xmlns:a16="http://schemas.microsoft.com/office/drawing/2014/main" val="3397032696"/>
                    </a:ext>
                  </a:extLst>
                </a:gridCol>
                <a:gridCol w="682314">
                  <a:extLst>
                    <a:ext uri="{9D8B030D-6E8A-4147-A177-3AD203B41FA5}">
                      <a16:colId xmlns:a16="http://schemas.microsoft.com/office/drawing/2014/main" val="794121575"/>
                    </a:ext>
                  </a:extLst>
                </a:gridCol>
                <a:gridCol w="682314">
                  <a:extLst>
                    <a:ext uri="{9D8B030D-6E8A-4147-A177-3AD203B41FA5}">
                      <a16:colId xmlns:a16="http://schemas.microsoft.com/office/drawing/2014/main" val="4240864281"/>
                    </a:ext>
                  </a:extLst>
                </a:gridCol>
              </a:tblGrid>
              <a:tr h="71027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014920"/>
                  </a:ext>
                </a:extLst>
              </a:tr>
              <a:tr h="71027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889805"/>
                  </a:ext>
                </a:extLst>
              </a:tr>
              <a:tr h="6062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09248"/>
                  </a:ext>
                </a:extLst>
              </a:tr>
              <a:tr h="7564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88789"/>
                  </a:ext>
                </a:extLst>
              </a:tr>
              <a:tr h="71027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88141"/>
                  </a:ext>
                </a:extLst>
              </a:tr>
              <a:tr h="72330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86271"/>
                  </a:ext>
                </a:extLst>
              </a:tr>
              <a:tr h="72330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457986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CB81F4D9-C120-FE48-B028-794871EF6E1F}"/>
              </a:ext>
            </a:extLst>
          </p:cNvPr>
          <p:cNvSpPr txBox="1"/>
          <p:nvPr/>
        </p:nvSpPr>
        <p:spPr>
          <a:xfrm>
            <a:off x="3081599" y="1871213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5cm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ACB08F-ACE6-2E45-9A50-7B754B4D1C4C}"/>
              </a:ext>
            </a:extLst>
          </p:cNvPr>
          <p:cNvSpPr txBox="1"/>
          <p:nvPr/>
        </p:nvSpPr>
        <p:spPr>
          <a:xfrm rot="5400000">
            <a:off x="5014674" y="3043626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3cm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69603A-247F-F547-8190-75CB42F7E644}"/>
              </a:ext>
            </a:extLst>
          </p:cNvPr>
          <p:cNvSpPr txBox="1"/>
          <p:nvPr/>
        </p:nvSpPr>
        <p:spPr>
          <a:xfrm>
            <a:off x="3772068" y="4312292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?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AFF7CD-07F8-0540-A801-A1CECDEDE01B}"/>
              </a:ext>
            </a:extLst>
          </p:cNvPr>
          <p:cNvSpPr txBox="1"/>
          <p:nvPr/>
        </p:nvSpPr>
        <p:spPr>
          <a:xfrm rot="5400000">
            <a:off x="2921179" y="4841961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2cm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A0DA2A-67F6-C142-8109-7ED95EC87097}"/>
              </a:ext>
            </a:extLst>
          </p:cNvPr>
          <p:cNvSpPr txBox="1"/>
          <p:nvPr/>
        </p:nvSpPr>
        <p:spPr>
          <a:xfrm rot="10800000">
            <a:off x="2062925" y="5745382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2cm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975A60-4CC3-5840-A707-36CED363480C}"/>
              </a:ext>
            </a:extLst>
          </p:cNvPr>
          <p:cNvSpPr txBox="1"/>
          <p:nvPr/>
        </p:nvSpPr>
        <p:spPr>
          <a:xfrm rot="16200000">
            <a:off x="1164567" y="3485801"/>
            <a:ext cx="125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5cm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D2AB8B-4187-3A4A-9342-D12CB91D5155}"/>
              </a:ext>
            </a:extLst>
          </p:cNvPr>
          <p:cNvSpPr txBox="1"/>
          <p:nvPr/>
        </p:nvSpPr>
        <p:spPr>
          <a:xfrm>
            <a:off x="7101406" y="1530825"/>
            <a:ext cx="4363454" cy="48320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First, you need to add up all of the sides you do know.</a:t>
            </a:r>
          </a:p>
          <a:p>
            <a:pPr algn="ctr"/>
            <a:r>
              <a:rPr lang="en-GB" sz="2800" dirty="0"/>
              <a:t>5cm + 3cm + 2cm + 2cm + 5cm = 17cm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Then, you need to take this away from the given perimeter.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20cm – 17cm = 3cm</a:t>
            </a:r>
          </a:p>
          <a:p>
            <a:pPr algn="ctr"/>
            <a:r>
              <a:rPr lang="en-GB" sz="2800" dirty="0"/>
              <a:t>The missing side is 3cm.</a:t>
            </a:r>
          </a:p>
        </p:txBody>
      </p:sp>
    </p:spTree>
    <p:extLst>
      <p:ext uri="{BB962C8B-B14F-4D97-AF65-F5344CB8AC3E}">
        <p14:creationId xmlns:p14="http://schemas.microsoft.com/office/powerpoint/2010/main" val="257405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1609</TotalTime>
  <Words>871</Words>
  <Application>Microsoft Macintosh PowerPoint</Application>
  <PresentationFormat>Widescreen</PresentationFormat>
  <Paragraphs>373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Franklin Gothic Book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Microsoft Office User</cp:lastModifiedBy>
  <cp:revision>136</cp:revision>
  <dcterms:created xsi:type="dcterms:W3CDTF">2020-03-20T11:22:32Z</dcterms:created>
  <dcterms:modified xsi:type="dcterms:W3CDTF">2020-06-01T13:31:11Z</dcterms:modified>
</cp:coreProperties>
</file>