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2"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8AA994D-693A-4EB4-B1FE-AC14D7AD6E68}" type="datetimeFigureOut">
              <a:rPr lang="en-GB" smtClean="0"/>
              <a:t>21/05/2020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D902E4B-5B2D-41A9-88E5-6BA15B0EA544}"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1749266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A994D-693A-4EB4-B1FE-AC14D7AD6E68}"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190405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A994D-693A-4EB4-B1FE-AC14D7AD6E68}"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159433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AA994D-693A-4EB4-B1FE-AC14D7AD6E68}" type="datetimeFigureOut">
              <a:rPr lang="en-GB" smtClean="0"/>
              <a:t>21/05/2020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3080660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8AA994D-693A-4EB4-B1FE-AC14D7AD6E68}" type="datetimeFigureOut">
              <a:rPr lang="en-GB" smtClean="0"/>
              <a:t>21/05/2020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D902E4B-5B2D-41A9-88E5-6BA15B0EA544}"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254303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AA994D-693A-4EB4-B1FE-AC14D7AD6E68}" type="datetimeFigureOut">
              <a:rPr lang="en-GB" smtClean="0"/>
              <a:t>21/05/2020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3724823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AA994D-693A-4EB4-B1FE-AC14D7AD6E68}" type="datetimeFigureOut">
              <a:rPr lang="en-GB" smtClean="0"/>
              <a:t>21/05/2020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629561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AA994D-693A-4EB4-B1FE-AC14D7AD6E68}" type="datetimeFigureOut">
              <a:rPr lang="en-GB" smtClean="0"/>
              <a:t>21/05/2020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341879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A994D-693A-4EB4-B1FE-AC14D7AD6E68}" type="datetimeFigureOut">
              <a:rPr lang="en-GB" smtClean="0"/>
              <a:t>21/05/2020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902E4B-5B2D-41A9-88E5-6BA15B0EA544}" type="slidenum">
              <a:rPr lang="en-GB" smtClean="0"/>
              <a:t>‹#›</a:t>
            </a:fld>
            <a:endParaRPr lang="en-GB"/>
          </a:p>
        </p:txBody>
      </p:sp>
    </p:spTree>
    <p:extLst>
      <p:ext uri="{BB962C8B-B14F-4D97-AF65-F5344CB8AC3E}">
        <p14:creationId xmlns:p14="http://schemas.microsoft.com/office/powerpoint/2010/main" val="3140074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8AA994D-693A-4EB4-B1FE-AC14D7AD6E68}" type="datetimeFigureOut">
              <a:rPr lang="en-GB" smtClean="0"/>
              <a:t>21/05/2020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D902E4B-5B2D-41A9-88E5-6BA15B0EA544}"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914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8AA994D-693A-4EB4-B1FE-AC14D7AD6E68}" type="datetimeFigureOut">
              <a:rPr lang="en-GB" smtClean="0"/>
              <a:t>21/05/2020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D902E4B-5B2D-41A9-88E5-6BA15B0EA544}"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0528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8AA994D-693A-4EB4-B1FE-AC14D7AD6E68}" type="datetimeFigureOut">
              <a:rPr lang="en-GB" smtClean="0"/>
              <a:t>21/05/2020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D902E4B-5B2D-41A9-88E5-6BA15B0EA544}"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12463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4 Measurement</a:t>
            </a:r>
          </a:p>
        </p:txBody>
      </p:sp>
      <p:sp>
        <p:nvSpPr>
          <p:cNvPr id="4" name="Subtitle 2">
            <a:extLst>
              <a:ext uri="{FF2B5EF4-FFF2-40B4-BE49-F238E27FC236}">
                <a16:creationId xmlns:a16="http://schemas.microsoft.com/office/drawing/2014/main" id="{F59068A2-26A9-4B1D-86B6-6AB5C28F8528}"/>
              </a:ext>
            </a:extLst>
          </p:cNvPr>
          <p:cNvSpPr txBox="1">
            <a:spLocks/>
          </p:cNvSpPr>
          <p:nvPr/>
        </p:nvSpPr>
        <p:spPr>
          <a:xfrm>
            <a:off x="2832306" y="4108679"/>
            <a:ext cx="6831673" cy="1086237"/>
          </a:xfrm>
          <a:prstGeom prst="rect">
            <a:avLst/>
          </a:prstGeom>
        </p:spPr>
        <p:txBody>
          <a:bodyPr vert="horz" lIns="91440" tIns="45720" rIns="91440" bIns="45720" rtlCol="0" anchor="ctr">
            <a:norm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en-GB" b="0" i="0" dirty="0">
                <a:solidFill>
                  <a:srgbClr val="000000"/>
                </a:solidFill>
                <a:effectLst/>
                <a:latin typeface="Calibri" panose="020F0502020204030204" pitchFamily="34" charset="0"/>
              </a:rPr>
              <a:t>Lesson </a:t>
            </a:r>
            <a:r>
              <a:rPr lang="en-GB" dirty="0">
                <a:solidFill>
                  <a:srgbClr val="000000"/>
                </a:solidFill>
                <a:latin typeface="Calibri" panose="020F0502020204030204" pitchFamily="34" charset="0"/>
              </a:rPr>
              <a:t>23</a:t>
            </a:r>
            <a:r>
              <a:rPr lang="en-GB" b="0" i="0" dirty="0">
                <a:solidFill>
                  <a:srgbClr val="000000"/>
                </a:solidFill>
                <a:effectLst/>
                <a:latin typeface="Calibri" panose="020F0502020204030204" pitchFamily="34" charset="0"/>
              </a:rPr>
              <a:t> Measurement Lesson #7 Ordering</a:t>
            </a:r>
            <a:r>
              <a:rPr lang="en-GB" dirty="0">
                <a:solidFill>
                  <a:srgbClr val="000000"/>
                </a:solidFill>
                <a:latin typeface="Calibri" panose="020F0502020204030204" pitchFamily="34" charset="0"/>
              </a:rPr>
              <a:t> Volume</a:t>
            </a:r>
            <a:endParaRPr lang="en-GB" dirty="0"/>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3FDC5D-D18B-4BF5-8C49-CE187C28379F}"/>
              </a:ext>
            </a:extLst>
          </p:cNvPr>
          <p:cNvSpPr txBox="1"/>
          <p:nvPr/>
        </p:nvSpPr>
        <p:spPr>
          <a:xfrm>
            <a:off x="996197" y="298276"/>
            <a:ext cx="9062203" cy="55707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000" dirty="0"/>
              <a:t>To order volume we need to compare several different volumes.</a:t>
            </a:r>
          </a:p>
          <a:p>
            <a:endParaRPr lang="en-GB" sz="2000" dirty="0"/>
          </a:p>
          <a:p>
            <a:r>
              <a:rPr lang="en-GB" sz="2000" dirty="0"/>
              <a:t>If the volumes are in the same unit of measure, we can just compare which number is larger by first looking at digit largest in value (the digit furthest left), and then working our way across to the right.</a:t>
            </a:r>
          </a:p>
          <a:p>
            <a:endParaRPr lang="en-GB" sz="2000" dirty="0"/>
          </a:p>
          <a:p>
            <a:r>
              <a:rPr lang="en-GB" sz="2000" dirty="0"/>
              <a:t>For example: 0.</a:t>
            </a:r>
            <a:r>
              <a:rPr lang="en-GB" sz="2000" dirty="0">
                <a:solidFill>
                  <a:srgbClr val="FF0000"/>
                </a:solidFill>
              </a:rPr>
              <a:t>0</a:t>
            </a:r>
            <a:r>
              <a:rPr lang="en-GB" sz="2000" dirty="0"/>
              <a:t>6 l and 0.</a:t>
            </a:r>
            <a:r>
              <a:rPr lang="en-GB" sz="2000" dirty="0">
                <a:solidFill>
                  <a:srgbClr val="FF0000"/>
                </a:solidFill>
              </a:rPr>
              <a:t>6</a:t>
            </a:r>
            <a:r>
              <a:rPr lang="en-GB" sz="2000" dirty="0"/>
              <a:t>0 l.</a:t>
            </a:r>
          </a:p>
          <a:p>
            <a:endParaRPr lang="en-GB" sz="2000" dirty="0"/>
          </a:p>
          <a:p>
            <a:r>
              <a:rPr lang="en-GB" sz="2000" b="1" dirty="0"/>
              <a:t>0.60 l is larger </a:t>
            </a:r>
            <a:r>
              <a:rPr lang="en-GB" sz="2000" dirty="0"/>
              <a:t>because they starting from the largest value, they both have zero in the ones column, but then 0.</a:t>
            </a:r>
            <a:r>
              <a:rPr lang="en-GB" sz="2000" dirty="0">
                <a:solidFill>
                  <a:srgbClr val="FF0000"/>
                </a:solidFill>
              </a:rPr>
              <a:t>6</a:t>
            </a:r>
            <a:r>
              <a:rPr lang="en-GB" sz="2000" dirty="0"/>
              <a:t>0 l has </a:t>
            </a:r>
            <a:r>
              <a:rPr lang="en-GB" sz="2000" dirty="0">
                <a:solidFill>
                  <a:srgbClr val="FF0000"/>
                </a:solidFill>
              </a:rPr>
              <a:t>6 tenths </a:t>
            </a:r>
            <a:r>
              <a:rPr lang="en-GB" sz="2000" dirty="0"/>
              <a:t>whereas 0.</a:t>
            </a:r>
            <a:r>
              <a:rPr lang="en-GB" sz="2000" dirty="0">
                <a:solidFill>
                  <a:srgbClr val="FF0000"/>
                </a:solidFill>
              </a:rPr>
              <a:t>0</a:t>
            </a:r>
            <a:r>
              <a:rPr lang="en-GB" sz="2000" dirty="0"/>
              <a:t>6 l has </a:t>
            </a:r>
            <a:r>
              <a:rPr lang="en-GB" sz="2000" dirty="0">
                <a:solidFill>
                  <a:srgbClr val="FF0000"/>
                </a:solidFill>
              </a:rPr>
              <a:t>zero tenths </a:t>
            </a:r>
            <a:r>
              <a:rPr lang="en-GB" sz="2000" dirty="0"/>
              <a:t>so 0.60 l is larger.</a:t>
            </a:r>
          </a:p>
          <a:p>
            <a:endParaRPr lang="en-GB" sz="2000" dirty="0"/>
          </a:p>
          <a:p>
            <a:r>
              <a:rPr lang="en-GB" sz="2000" dirty="0"/>
              <a:t>So if I wanted to order: 6l, 0.06l, 0.6l, 0.006 l and 60l </a:t>
            </a:r>
            <a:r>
              <a:rPr lang="en-GB" sz="2000" b="1" dirty="0"/>
              <a:t>from smallest to largest </a:t>
            </a:r>
            <a:r>
              <a:rPr lang="en-GB" sz="2000" dirty="0"/>
              <a:t>it would be:</a:t>
            </a:r>
          </a:p>
          <a:p>
            <a:endParaRPr lang="en-GB" sz="2000" b="1" dirty="0"/>
          </a:p>
          <a:p>
            <a:r>
              <a:rPr lang="en-GB" sz="2000" dirty="0"/>
              <a:t>0.006l, 0.06 l, 0.6l, 6l, 6.6l</a:t>
            </a:r>
          </a:p>
          <a:p>
            <a:endParaRPr lang="en-GB" dirty="0"/>
          </a:p>
          <a:p>
            <a:endParaRPr lang="en-GB" dirty="0"/>
          </a:p>
        </p:txBody>
      </p:sp>
    </p:spTree>
    <p:extLst>
      <p:ext uri="{BB962C8B-B14F-4D97-AF65-F5344CB8AC3E}">
        <p14:creationId xmlns:p14="http://schemas.microsoft.com/office/powerpoint/2010/main" val="324904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3FDC5D-D18B-4BF5-8C49-CE187C28379F}"/>
              </a:ext>
            </a:extLst>
          </p:cNvPr>
          <p:cNvSpPr txBox="1"/>
          <p:nvPr/>
        </p:nvSpPr>
        <p:spPr>
          <a:xfrm>
            <a:off x="984738" y="197346"/>
            <a:ext cx="10902462" cy="646330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dirty="0"/>
              <a:t>If we are looking at two different units of measure (e.g. grams and kilograms), then we must first convert some of the weights so that they are all in the same unit of measure.</a:t>
            </a:r>
          </a:p>
          <a:p>
            <a:endParaRPr lang="en-GB" dirty="0"/>
          </a:p>
          <a:p>
            <a:r>
              <a:rPr lang="en-GB" dirty="0"/>
              <a:t>E.g. 4 l, 0.004 l, 40ml, 4500 ml, 5 l</a:t>
            </a:r>
            <a:br>
              <a:rPr lang="en-GB" dirty="0"/>
            </a:br>
            <a:br>
              <a:rPr lang="en-GB" dirty="0"/>
            </a:br>
            <a:r>
              <a:rPr lang="en-GB" dirty="0"/>
              <a:t>As there are less weights in grams, it may be easiest to convert the grams into kilograms first.</a:t>
            </a:r>
          </a:p>
          <a:p>
            <a:endParaRPr lang="en-GB" dirty="0"/>
          </a:p>
          <a:p>
            <a:endParaRPr lang="en-GB" dirty="0"/>
          </a:p>
          <a:p>
            <a:endParaRPr lang="en-GB" dirty="0"/>
          </a:p>
          <a:p>
            <a:endParaRPr lang="en-GB" dirty="0"/>
          </a:p>
          <a:p>
            <a:endParaRPr lang="en-GB" dirty="0"/>
          </a:p>
          <a:p>
            <a:endParaRPr lang="en-GB" dirty="0"/>
          </a:p>
          <a:p>
            <a:r>
              <a:rPr lang="en-GB" dirty="0"/>
              <a:t>Now that all of the weights are in the same unit of measure, I can order them from smallest to largest:</a:t>
            </a:r>
            <a:br>
              <a:rPr lang="en-GB" dirty="0"/>
            </a:br>
            <a:br>
              <a:rPr lang="en-GB" dirty="0"/>
            </a:br>
            <a:r>
              <a:rPr lang="en-GB" b="1" dirty="0"/>
              <a:t>0.004l, 0.04l, 4l, 4.5l, 5l</a:t>
            </a:r>
            <a:br>
              <a:rPr lang="en-GB" dirty="0"/>
            </a:br>
            <a:br>
              <a:rPr lang="en-GB" dirty="0"/>
            </a:br>
            <a:r>
              <a:rPr lang="en-GB" dirty="0"/>
              <a:t>So looking at the original numbers: </a:t>
            </a:r>
            <a:r>
              <a:rPr lang="en-GB" b="1" dirty="0"/>
              <a:t>0.004l, 40ml,  4l, 4500ml, 5l</a:t>
            </a:r>
            <a:br>
              <a:rPr lang="en-GB" dirty="0"/>
            </a:br>
            <a:br>
              <a:rPr lang="en-GB" dirty="0"/>
            </a:br>
            <a:endParaRPr lang="en-GB" dirty="0"/>
          </a:p>
          <a:p>
            <a:r>
              <a:rPr lang="en-GB" dirty="0"/>
              <a:t>If you are confident, you may be able to tell without converting which weight is greater.</a:t>
            </a:r>
          </a:p>
          <a:p>
            <a:endParaRPr lang="en-GB" dirty="0"/>
          </a:p>
          <a:p>
            <a:r>
              <a:rPr lang="en-GB" dirty="0"/>
              <a:t> E.g. 970 ml or 1 l. We should know there are 1000 ml in every 1 l, so 970 ml must be smaller than 1 l. This is something you could practise as you get more confident.</a:t>
            </a:r>
          </a:p>
        </p:txBody>
      </p:sp>
      <p:graphicFrame>
        <p:nvGraphicFramePr>
          <p:cNvPr id="12" name="Table 7">
            <a:extLst>
              <a:ext uri="{FF2B5EF4-FFF2-40B4-BE49-F238E27FC236}">
                <a16:creationId xmlns:a16="http://schemas.microsoft.com/office/drawing/2014/main" id="{A0985A4F-EE43-4A2E-80A8-997B3CAF316E}"/>
              </a:ext>
            </a:extLst>
          </p:cNvPr>
          <p:cNvGraphicFramePr>
            <a:graphicFrameLocks noGrp="1"/>
          </p:cNvGraphicFramePr>
          <p:nvPr>
            <p:extLst/>
          </p:nvPr>
        </p:nvGraphicFramePr>
        <p:xfrm>
          <a:off x="6096000" y="2188969"/>
          <a:ext cx="5357205" cy="1341120"/>
        </p:xfrm>
        <a:graphic>
          <a:graphicData uri="http://schemas.openxmlformats.org/drawingml/2006/table">
            <a:tbl>
              <a:tblPr firstRow="1" bandRow="1">
                <a:tableStyleId>{5C22544A-7EE6-4342-B048-85BDC9FD1C3A}</a:tableStyleId>
              </a:tblPr>
              <a:tblGrid>
                <a:gridCol w="595245">
                  <a:extLst>
                    <a:ext uri="{9D8B030D-6E8A-4147-A177-3AD203B41FA5}">
                      <a16:colId xmlns:a16="http://schemas.microsoft.com/office/drawing/2014/main" val="2659275187"/>
                    </a:ext>
                  </a:extLst>
                </a:gridCol>
                <a:gridCol w="595245">
                  <a:extLst>
                    <a:ext uri="{9D8B030D-6E8A-4147-A177-3AD203B41FA5}">
                      <a16:colId xmlns:a16="http://schemas.microsoft.com/office/drawing/2014/main" val="1181718199"/>
                    </a:ext>
                  </a:extLst>
                </a:gridCol>
                <a:gridCol w="595245">
                  <a:extLst>
                    <a:ext uri="{9D8B030D-6E8A-4147-A177-3AD203B41FA5}">
                      <a16:colId xmlns:a16="http://schemas.microsoft.com/office/drawing/2014/main" val="1753874699"/>
                    </a:ext>
                  </a:extLst>
                </a:gridCol>
                <a:gridCol w="595245">
                  <a:extLst>
                    <a:ext uri="{9D8B030D-6E8A-4147-A177-3AD203B41FA5}">
                      <a16:colId xmlns:a16="http://schemas.microsoft.com/office/drawing/2014/main" val="2709824700"/>
                    </a:ext>
                  </a:extLst>
                </a:gridCol>
                <a:gridCol w="595245">
                  <a:extLst>
                    <a:ext uri="{9D8B030D-6E8A-4147-A177-3AD203B41FA5}">
                      <a16:colId xmlns:a16="http://schemas.microsoft.com/office/drawing/2014/main" val="2012290650"/>
                    </a:ext>
                  </a:extLst>
                </a:gridCol>
                <a:gridCol w="595245">
                  <a:extLst>
                    <a:ext uri="{9D8B030D-6E8A-4147-A177-3AD203B41FA5}">
                      <a16:colId xmlns:a16="http://schemas.microsoft.com/office/drawing/2014/main" val="3794360655"/>
                    </a:ext>
                  </a:extLst>
                </a:gridCol>
                <a:gridCol w="595245">
                  <a:extLst>
                    <a:ext uri="{9D8B030D-6E8A-4147-A177-3AD203B41FA5}">
                      <a16:colId xmlns:a16="http://schemas.microsoft.com/office/drawing/2014/main" val="3608085461"/>
                    </a:ext>
                  </a:extLst>
                </a:gridCol>
                <a:gridCol w="595245">
                  <a:extLst>
                    <a:ext uri="{9D8B030D-6E8A-4147-A177-3AD203B41FA5}">
                      <a16:colId xmlns:a16="http://schemas.microsoft.com/office/drawing/2014/main" val="3624763018"/>
                    </a:ext>
                  </a:extLst>
                </a:gridCol>
                <a:gridCol w="595245">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4</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g</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r>
                        <a:rPr lang="en-GB" sz="2400" dirty="0"/>
                        <a:t>0</a:t>
                      </a:r>
                      <a:endParaRPr lang="en-US" sz="2400" dirty="0"/>
                    </a:p>
                  </a:txBody>
                  <a:tcPr/>
                </a:tc>
                <a:tc>
                  <a:txBody>
                    <a:bodyPr/>
                    <a:lstStyle/>
                    <a:p>
                      <a:pPr algn="ctr"/>
                      <a:r>
                        <a:rPr lang="en-GB" sz="2800" dirty="0"/>
                        <a:t>.</a:t>
                      </a:r>
                      <a:endParaRPr lang="en-US" sz="2800" dirty="0"/>
                    </a:p>
                  </a:txBody>
                  <a:tcPr/>
                </a:tc>
                <a:tc>
                  <a:txBody>
                    <a:bodyPr/>
                    <a:lstStyle/>
                    <a:p>
                      <a:pPr algn="ctr"/>
                      <a:r>
                        <a:rPr lang="en-GB" sz="2400" dirty="0"/>
                        <a:t>0</a:t>
                      </a:r>
                      <a:endParaRPr lang="en-US" sz="2400" dirty="0"/>
                    </a:p>
                  </a:txBody>
                  <a:tcPr/>
                </a:tc>
                <a:tc>
                  <a:txBody>
                    <a:bodyPr/>
                    <a:lstStyle/>
                    <a:p>
                      <a:pPr algn="ctr"/>
                      <a:r>
                        <a:rPr lang="en-GB" sz="2400" dirty="0"/>
                        <a:t>4</a:t>
                      </a:r>
                      <a:endParaRPr lang="en-US" sz="2400" dirty="0"/>
                    </a:p>
                  </a:txBody>
                  <a:tcPr/>
                </a:tc>
                <a:tc>
                  <a:txBody>
                    <a:bodyPr/>
                    <a:lstStyle/>
                    <a:p>
                      <a:pPr algn="ctr"/>
                      <a:r>
                        <a:rPr lang="en-US" sz="2400" dirty="0"/>
                        <a:t>l</a:t>
                      </a:r>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13" name="Table 7">
            <a:extLst>
              <a:ext uri="{FF2B5EF4-FFF2-40B4-BE49-F238E27FC236}">
                <a16:creationId xmlns:a16="http://schemas.microsoft.com/office/drawing/2014/main" id="{CED3B7F4-408C-4397-B7F3-FC4FDB68C0B2}"/>
              </a:ext>
            </a:extLst>
          </p:cNvPr>
          <p:cNvGraphicFramePr>
            <a:graphicFrameLocks noGrp="1"/>
          </p:cNvGraphicFramePr>
          <p:nvPr>
            <p:extLst/>
          </p:nvPr>
        </p:nvGraphicFramePr>
        <p:xfrm>
          <a:off x="1092833" y="2185723"/>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r>
                        <a:rPr lang="en-GB" sz="2400" dirty="0"/>
                        <a:t>4</a:t>
                      </a:r>
                      <a:endParaRPr lang="en-US" sz="2400" dirty="0"/>
                    </a:p>
                  </a:txBody>
                  <a:tcPr/>
                </a:tc>
                <a:tc>
                  <a:txBody>
                    <a:bodyPr/>
                    <a:lstStyle/>
                    <a:p>
                      <a:pPr algn="ctr"/>
                      <a:r>
                        <a:rPr lang="en-GB" sz="2400" dirty="0"/>
                        <a:t>5</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0</a:t>
                      </a:r>
                      <a:endParaRPr lang="en-US" sz="2400" dirty="0"/>
                    </a:p>
                  </a:txBody>
                  <a:tcPr/>
                </a:tc>
                <a:tc>
                  <a:txBody>
                    <a:bodyPr/>
                    <a:lstStyle/>
                    <a:p>
                      <a:pPr algn="ctr"/>
                      <a:r>
                        <a:rPr lang="en-GB" sz="2400" dirty="0"/>
                        <a:t>g</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r>
                        <a:rPr lang="en-GB" sz="2400" dirty="0"/>
                        <a:t>4</a:t>
                      </a:r>
                      <a:endParaRPr lang="en-US" sz="2400" dirty="0"/>
                    </a:p>
                  </a:txBody>
                  <a:tcPr/>
                </a:tc>
                <a:tc>
                  <a:txBody>
                    <a:bodyPr/>
                    <a:lstStyle/>
                    <a:p>
                      <a:pPr algn="ctr"/>
                      <a:r>
                        <a:rPr lang="en-GB" sz="2800" dirty="0"/>
                        <a:t>.</a:t>
                      </a:r>
                      <a:endParaRPr lang="en-US" sz="2800" dirty="0"/>
                    </a:p>
                  </a:txBody>
                  <a:tcPr/>
                </a:tc>
                <a:tc>
                  <a:txBody>
                    <a:bodyPr/>
                    <a:lstStyle/>
                    <a:p>
                      <a:pPr algn="ctr"/>
                      <a:r>
                        <a:rPr lang="en-GB" sz="2400" dirty="0"/>
                        <a:t>5</a:t>
                      </a:r>
                      <a:endParaRPr lang="en-US" sz="2400" dirty="0"/>
                    </a:p>
                  </a:txBody>
                  <a:tcPr/>
                </a:tc>
                <a:tc>
                  <a:txBody>
                    <a:bodyPr/>
                    <a:lstStyle/>
                    <a:p>
                      <a:pPr algn="ctr"/>
                      <a:r>
                        <a:rPr lang="en-US" sz="2400" dirty="0"/>
                        <a:t>l</a:t>
                      </a:r>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Tree>
    <p:extLst>
      <p:ext uri="{BB962C8B-B14F-4D97-AF65-F5344CB8AC3E}">
        <p14:creationId xmlns:p14="http://schemas.microsoft.com/office/powerpoint/2010/main" val="371794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masses from smallest to largest:</a:t>
            </a:r>
          </a:p>
          <a:p>
            <a:endParaRPr lang="en-GB" sz="2400" dirty="0"/>
          </a:p>
          <a:p>
            <a:r>
              <a:rPr lang="en-GB" sz="2400" dirty="0"/>
              <a:t>4.32l, 430ml, 4500ml, 4l, 4.7l</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extLst/>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extLst/>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
        <p:nvSpPr>
          <p:cNvPr id="3" name="TextBox 2">
            <a:extLst>
              <a:ext uri="{FF2B5EF4-FFF2-40B4-BE49-F238E27FC236}">
                <a16:creationId xmlns:a16="http://schemas.microsoft.com/office/drawing/2014/main" id="{A2750DE5-DEF6-4AF0-92C2-83CEA9D3A99C}"/>
              </a:ext>
            </a:extLst>
          </p:cNvPr>
          <p:cNvSpPr txBox="1"/>
          <p:nvPr/>
        </p:nvSpPr>
        <p:spPr>
          <a:xfrm>
            <a:off x="1590260" y="5194852"/>
            <a:ext cx="102944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b="1" dirty="0"/>
              <a:t>Smallest</a:t>
            </a:r>
          </a:p>
        </p:txBody>
      </p:sp>
      <p:sp>
        <p:nvSpPr>
          <p:cNvPr id="6" name="TextBox 5">
            <a:extLst>
              <a:ext uri="{FF2B5EF4-FFF2-40B4-BE49-F238E27FC236}">
                <a16:creationId xmlns:a16="http://schemas.microsoft.com/office/drawing/2014/main" id="{209490C1-77FC-44A8-A33B-4EFE23E6EE49}"/>
              </a:ext>
            </a:extLst>
          </p:cNvPr>
          <p:cNvSpPr txBox="1"/>
          <p:nvPr/>
        </p:nvSpPr>
        <p:spPr>
          <a:xfrm>
            <a:off x="1590259" y="4419600"/>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430ml</a:t>
            </a:r>
          </a:p>
        </p:txBody>
      </p:sp>
      <p:sp>
        <p:nvSpPr>
          <p:cNvPr id="9" name="TextBox 8">
            <a:extLst>
              <a:ext uri="{FF2B5EF4-FFF2-40B4-BE49-F238E27FC236}">
                <a16:creationId xmlns:a16="http://schemas.microsoft.com/office/drawing/2014/main" id="{5A66A29F-50BE-4CDE-90DC-0DBE68FAE3EB}"/>
              </a:ext>
            </a:extLst>
          </p:cNvPr>
          <p:cNvSpPr txBox="1"/>
          <p:nvPr/>
        </p:nvSpPr>
        <p:spPr>
          <a:xfrm>
            <a:off x="3028120" y="4446104"/>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4 l</a:t>
            </a:r>
          </a:p>
        </p:txBody>
      </p:sp>
      <p:sp>
        <p:nvSpPr>
          <p:cNvPr id="10" name="TextBox 9">
            <a:extLst>
              <a:ext uri="{FF2B5EF4-FFF2-40B4-BE49-F238E27FC236}">
                <a16:creationId xmlns:a16="http://schemas.microsoft.com/office/drawing/2014/main" id="{05A4117F-8C16-4D92-A578-8787A6534776}"/>
              </a:ext>
            </a:extLst>
          </p:cNvPr>
          <p:cNvSpPr txBox="1"/>
          <p:nvPr/>
        </p:nvSpPr>
        <p:spPr>
          <a:xfrm>
            <a:off x="4465981" y="4446104"/>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4.32l</a:t>
            </a:r>
          </a:p>
        </p:txBody>
      </p:sp>
      <p:sp>
        <p:nvSpPr>
          <p:cNvPr id="11" name="TextBox 10">
            <a:extLst>
              <a:ext uri="{FF2B5EF4-FFF2-40B4-BE49-F238E27FC236}">
                <a16:creationId xmlns:a16="http://schemas.microsoft.com/office/drawing/2014/main" id="{C50FE4C8-108F-4466-B74C-9DD7D6FAB24A}"/>
              </a:ext>
            </a:extLst>
          </p:cNvPr>
          <p:cNvSpPr txBox="1"/>
          <p:nvPr/>
        </p:nvSpPr>
        <p:spPr>
          <a:xfrm>
            <a:off x="6096000" y="4419600"/>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4500ml</a:t>
            </a:r>
          </a:p>
        </p:txBody>
      </p:sp>
      <p:sp>
        <p:nvSpPr>
          <p:cNvPr id="12" name="TextBox 11">
            <a:extLst>
              <a:ext uri="{FF2B5EF4-FFF2-40B4-BE49-F238E27FC236}">
                <a16:creationId xmlns:a16="http://schemas.microsoft.com/office/drawing/2014/main" id="{D546DC8F-8E92-4E43-A527-1BE630BC4C41}"/>
              </a:ext>
            </a:extLst>
          </p:cNvPr>
          <p:cNvSpPr txBox="1"/>
          <p:nvPr/>
        </p:nvSpPr>
        <p:spPr>
          <a:xfrm>
            <a:off x="7726019" y="4419600"/>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4.7l</a:t>
            </a:r>
          </a:p>
        </p:txBody>
      </p:sp>
      <p:sp>
        <p:nvSpPr>
          <p:cNvPr id="13" name="TextBox 12">
            <a:extLst>
              <a:ext uri="{FF2B5EF4-FFF2-40B4-BE49-F238E27FC236}">
                <a16:creationId xmlns:a16="http://schemas.microsoft.com/office/drawing/2014/main" id="{1564C504-84AB-46B8-8F7D-9214942D0960}"/>
              </a:ext>
            </a:extLst>
          </p:cNvPr>
          <p:cNvSpPr txBox="1"/>
          <p:nvPr/>
        </p:nvSpPr>
        <p:spPr>
          <a:xfrm>
            <a:off x="7726019" y="5220492"/>
            <a:ext cx="909223"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b="1" dirty="0"/>
              <a:t>Largest</a:t>
            </a:r>
          </a:p>
        </p:txBody>
      </p:sp>
    </p:spTree>
    <p:extLst>
      <p:ext uri="{BB962C8B-B14F-4D97-AF65-F5344CB8AC3E}">
        <p14:creationId xmlns:p14="http://schemas.microsoft.com/office/powerpoint/2010/main" val="120809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BB3DCE-8E0D-4D80-A2A3-9DD8852B36CB}"/>
              </a:ext>
            </a:extLst>
          </p:cNvPr>
          <p:cNvSpPr txBox="1"/>
          <p:nvPr/>
        </p:nvSpPr>
        <p:spPr>
          <a:xfrm>
            <a:off x="1367156" y="337504"/>
            <a:ext cx="10201992"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Your Turn. Have a go at ordering these masses from smallest to largest:</a:t>
            </a:r>
          </a:p>
          <a:p>
            <a:endParaRPr lang="en-GB" sz="2400" dirty="0"/>
          </a:p>
          <a:p>
            <a:r>
              <a:rPr lang="en-GB" sz="2400" dirty="0"/>
              <a:t>57ml, 5.7l, 5l, 570ml, 6l</a:t>
            </a:r>
          </a:p>
        </p:txBody>
      </p:sp>
      <p:graphicFrame>
        <p:nvGraphicFramePr>
          <p:cNvPr id="7" name="Table 7">
            <a:extLst>
              <a:ext uri="{FF2B5EF4-FFF2-40B4-BE49-F238E27FC236}">
                <a16:creationId xmlns:a16="http://schemas.microsoft.com/office/drawing/2014/main" id="{99B3DFB4-6A22-4A43-AFD5-502BD2F0FC90}"/>
              </a:ext>
            </a:extLst>
          </p:cNvPr>
          <p:cNvGraphicFramePr>
            <a:graphicFrameLocks noGrp="1"/>
          </p:cNvGraphicFramePr>
          <p:nvPr/>
        </p:nvGraphicFramePr>
        <p:xfrm>
          <a:off x="1367156"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graphicFrame>
        <p:nvGraphicFramePr>
          <p:cNvPr id="8" name="Table 7">
            <a:extLst>
              <a:ext uri="{FF2B5EF4-FFF2-40B4-BE49-F238E27FC236}">
                <a16:creationId xmlns:a16="http://schemas.microsoft.com/office/drawing/2014/main" id="{7B29548B-1992-41FE-B422-CF510C5DAD16}"/>
              </a:ext>
            </a:extLst>
          </p:cNvPr>
          <p:cNvGraphicFramePr>
            <a:graphicFrameLocks noGrp="1"/>
          </p:cNvGraphicFramePr>
          <p:nvPr/>
        </p:nvGraphicFramePr>
        <p:xfrm>
          <a:off x="6823889" y="1930160"/>
          <a:ext cx="4745259" cy="1341120"/>
        </p:xfrm>
        <a:graphic>
          <a:graphicData uri="http://schemas.openxmlformats.org/drawingml/2006/table">
            <a:tbl>
              <a:tblPr firstRow="1" bandRow="1">
                <a:tableStyleId>{5C22544A-7EE6-4342-B048-85BDC9FD1C3A}</a:tableStyleId>
              </a:tblPr>
              <a:tblGrid>
                <a:gridCol w="527251">
                  <a:extLst>
                    <a:ext uri="{9D8B030D-6E8A-4147-A177-3AD203B41FA5}">
                      <a16:colId xmlns:a16="http://schemas.microsoft.com/office/drawing/2014/main" val="2659275187"/>
                    </a:ext>
                  </a:extLst>
                </a:gridCol>
                <a:gridCol w="527251">
                  <a:extLst>
                    <a:ext uri="{9D8B030D-6E8A-4147-A177-3AD203B41FA5}">
                      <a16:colId xmlns:a16="http://schemas.microsoft.com/office/drawing/2014/main" val="1181718199"/>
                    </a:ext>
                  </a:extLst>
                </a:gridCol>
                <a:gridCol w="527251">
                  <a:extLst>
                    <a:ext uri="{9D8B030D-6E8A-4147-A177-3AD203B41FA5}">
                      <a16:colId xmlns:a16="http://schemas.microsoft.com/office/drawing/2014/main" val="1753874699"/>
                    </a:ext>
                  </a:extLst>
                </a:gridCol>
                <a:gridCol w="527251">
                  <a:extLst>
                    <a:ext uri="{9D8B030D-6E8A-4147-A177-3AD203B41FA5}">
                      <a16:colId xmlns:a16="http://schemas.microsoft.com/office/drawing/2014/main" val="2709824700"/>
                    </a:ext>
                  </a:extLst>
                </a:gridCol>
                <a:gridCol w="527251">
                  <a:extLst>
                    <a:ext uri="{9D8B030D-6E8A-4147-A177-3AD203B41FA5}">
                      <a16:colId xmlns:a16="http://schemas.microsoft.com/office/drawing/2014/main" val="2012290650"/>
                    </a:ext>
                  </a:extLst>
                </a:gridCol>
                <a:gridCol w="527251">
                  <a:extLst>
                    <a:ext uri="{9D8B030D-6E8A-4147-A177-3AD203B41FA5}">
                      <a16:colId xmlns:a16="http://schemas.microsoft.com/office/drawing/2014/main" val="3794360655"/>
                    </a:ext>
                  </a:extLst>
                </a:gridCol>
                <a:gridCol w="527251">
                  <a:extLst>
                    <a:ext uri="{9D8B030D-6E8A-4147-A177-3AD203B41FA5}">
                      <a16:colId xmlns:a16="http://schemas.microsoft.com/office/drawing/2014/main" val="3608085461"/>
                    </a:ext>
                  </a:extLst>
                </a:gridCol>
                <a:gridCol w="527251">
                  <a:extLst>
                    <a:ext uri="{9D8B030D-6E8A-4147-A177-3AD203B41FA5}">
                      <a16:colId xmlns:a16="http://schemas.microsoft.com/office/drawing/2014/main" val="3624763018"/>
                    </a:ext>
                  </a:extLst>
                </a:gridCol>
                <a:gridCol w="527251">
                  <a:extLst>
                    <a:ext uri="{9D8B030D-6E8A-4147-A177-3AD203B41FA5}">
                      <a16:colId xmlns:a16="http://schemas.microsoft.com/office/drawing/2014/main" val="31712686"/>
                    </a:ext>
                  </a:extLst>
                </a:gridCol>
              </a:tblGrid>
              <a:tr h="338190">
                <a:tc>
                  <a:txBody>
                    <a:bodyPr/>
                    <a:lstStyle/>
                    <a:p>
                      <a:pPr algn="ctr"/>
                      <a:r>
                        <a:rPr lang="en-GB" dirty="0"/>
                        <a:t>Th</a:t>
                      </a:r>
                      <a:endParaRPr lang="en-US" dirty="0"/>
                    </a:p>
                  </a:txBody>
                  <a:tcPr/>
                </a:tc>
                <a:tc>
                  <a:txBody>
                    <a:bodyPr/>
                    <a:lstStyle/>
                    <a:p>
                      <a:pPr algn="ctr"/>
                      <a:r>
                        <a:rPr lang="en-GB" dirty="0"/>
                        <a:t>H</a:t>
                      </a:r>
                      <a:endParaRPr lang="en-US" dirty="0"/>
                    </a:p>
                  </a:txBody>
                  <a:tcPr/>
                </a:tc>
                <a:tc>
                  <a:txBody>
                    <a:bodyPr/>
                    <a:lstStyle/>
                    <a:p>
                      <a:pPr algn="ctr"/>
                      <a:r>
                        <a:rPr lang="en-GB" dirty="0"/>
                        <a:t>T</a:t>
                      </a:r>
                      <a:endParaRPr lang="en-US" dirty="0"/>
                    </a:p>
                  </a:txBody>
                  <a:tcPr/>
                </a:tc>
                <a:tc>
                  <a:txBody>
                    <a:bodyPr/>
                    <a:lstStyle/>
                    <a:p>
                      <a:pPr algn="ctr"/>
                      <a:r>
                        <a:rPr lang="en-GB" dirty="0"/>
                        <a:t>O</a:t>
                      </a:r>
                      <a:endParaRPr lang="en-US" dirty="0"/>
                    </a:p>
                  </a:txBody>
                  <a:tcPr/>
                </a:tc>
                <a:tc>
                  <a:txBody>
                    <a:bodyPr/>
                    <a:lstStyle/>
                    <a:p>
                      <a:pPr algn="ctr"/>
                      <a:r>
                        <a:rPr lang="en-GB" dirty="0"/>
                        <a:t>.</a:t>
                      </a:r>
                      <a:endParaRPr lang="en-US" dirty="0"/>
                    </a:p>
                  </a:txBody>
                  <a:tcPr/>
                </a:tc>
                <a:tc>
                  <a:txBody>
                    <a:bodyPr/>
                    <a:lstStyle/>
                    <a:p>
                      <a:pPr algn="ctr"/>
                      <a:r>
                        <a:rPr lang="en-GB" dirty="0"/>
                        <a:t>t</a:t>
                      </a:r>
                      <a:endParaRPr lang="en-US" dirty="0"/>
                    </a:p>
                  </a:txBody>
                  <a:tcPr/>
                </a:tc>
                <a:tc>
                  <a:txBody>
                    <a:bodyPr/>
                    <a:lstStyle/>
                    <a:p>
                      <a:pPr algn="ctr"/>
                      <a:r>
                        <a:rPr lang="en-GB" dirty="0"/>
                        <a:t>h</a:t>
                      </a:r>
                      <a:endParaRPr lang="en-US" dirty="0"/>
                    </a:p>
                  </a:txBody>
                  <a:tcPr/>
                </a:tc>
                <a:tc>
                  <a:txBody>
                    <a:bodyPr/>
                    <a:lstStyle/>
                    <a:p>
                      <a:pPr algn="ctr"/>
                      <a:r>
                        <a:rPr lang="en-GB" dirty="0" err="1"/>
                        <a:t>th</a:t>
                      </a:r>
                      <a:endParaRPr lang="en-US" dirty="0"/>
                    </a:p>
                  </a:txBody>
                  <a:tcPr/>
                </a:tc>
                <a:tc>
                  <a:txBody>
                    <a:bodyPr/>
                    <a:lstStyle/>
                    <a:p>
                      <a:endParaRPr lang="en-US" dirty="0"/>
                    </a:p>
                  </a:txBody>
                  <a:tcPr/>
                </a:tc>
                <a:extLst>
                  <a:ext uri="{0D108BD9-81ED-4DB2-BD59-A6C34878D82A}">
                    <a16:rowId xmlns:a16="http://schemas.microsoft.com/office/drawing/2014/main" val="2449628029"/>
                  </a:ext>
                </a:extLst>
              </a:tr>
              <a:tr h="422738">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r>
                        <a:rPr lang="en-GB" sz="2400" dirty="0"/>
                        <a:t>.</a:t>
                      </a: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1817736521"/>
                  </a:ext>
                </a:extLst>
              </a:tr>
              <a:tr h="479103">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pPr algn="ctr"/>
                      <a:endParaRPr lang="en-US" sz="2400" dirty="0"/>
                    </a:p>
                  </a:txBody>
                  <a:tcPr/>
                </a:tc>
                <a:tc>
                  <a:txBody>
                    <a:bodyPr/>
                    <a:lstStyle/>
                    <a:p>
                      <a:pPr algn="ctr"/>
                      <a:r>
                        <a:rPr lang="en-GB" sz="2800" dirty="0"/>
                        <a:t>.</a:t>
                      </a:r>
                      <a:endParaRPr lang="en-US" sz="2800" dirty="0"/>
                    </a:p>
                  </a:txBody>
                  <a:tcPr/>
                </a:tc>
                <a:tc>
                  <a:txBody>
                    <a:bodyPr/>
                    <a:lstStyle/>
                    <a:p>
                      <a:pPr algn="ctr"/>
                      <a:endParaRPr lang="en-US" sz="2400" dirty="0"/>
                    </a:p>
                  </a:txBody>
                  <a:tcPr/>
                </a:tc>
                <a:tc>
                  <a:txBody>
                    <a:bodyPr/>
                    <a:lstStyle/>
                    <a:p>
                      <a:pPr algn="ctr"/>
                      <a:endParaRPr lang="en-US" sz="2400" dirty="0"/>
                    </a:p>
                  </a:txBody>
                  <a:tcPr/>
                </a:tc>
                <a:tc>
                  <a:txBody>
                    <a:bodyPr/>
                    <a:lstStyle/>
                    <a:p>
                      <a:pPr algn="ctr"/>
                      <a:endParaRPr lang="en-US" sz="2400" dirty="0"/>
                    </a:p>
                  </a:txBody>
                  <a:tcPr/>
                </a:tc>
                <a:tc>
                  <a:txBody>
                    <a:bodyPr/>
                    <a:lstStyle/>
                    <a:p>
                      <a:endParaRPr lang="en-US" dirty="0"/>
                    </a:p>
                  </a:txBody>
                  <a:tcPr/>
                </a:tc>
                <a:extLst>
                  <a:ext uri="{0D108BD9-81ED-4DB2-BD59-A6C34878D82A}">
                    <a16:rowId xmlns:a16="http://schemas.microsoft.com/office/drawing/2014/main" val="820169360"/>
                  </a:ext>
                </a:extLst>
              </a:tr>
            </a:tbl>
          </a:graphicData>
        </a:graphic>
      </p:graphicFrame>
      <p:sp>
        <p:nvSpPr>
          <p:cNvPr id="5" name="TextBox 4">
            <a:extLst>
              <a:ext uri="{FF2B5EF4-FFF2-40B4-BE49-F238E27FC236}">
                <a16:creationId xmlns:a16="http://schemas.microsoft.com/office/drawing/2014/main" id="{EA427D26-85FE-4C49-AAFC-87865CB30AC1}"/>
              </a:ext>
            </a:extLst>
          </p:cNvPr>
          <p:cNvSpPr txBox="1"/>
          <p:nvPr/>
        </p:nvSpPr>
        <p:spPr>
          <a:xfrm>
            <a:off x="1590260" y="5194852"/>
            <a:ext cx="102944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b="1" dirty="0"/>
              <a:t>Smallest</a:t>
            </a:r>
          </a:p>
        </p:txBody>
      </p:sp>
      <p:sp>
        <p:nvSpPr>
          <p:cNvPr id="6" name="TextBox 5">
            <a:extLst>
              <a:ext uri="{FF2B5EF4-FFF2-40B4-BE49-F238E27FC236}">
                <a16:creationId xmlns:a16="http://schemas.microsoft.com/office/drawing/2014/main" id="{83F96D39-DEBB-4997-9952-971FC7EA9026}"/>
              </a:ext>
            </a:extLst>
          </p:cNvPr>
          <p:cNvSpPr txBox="1"/>
          <p:nvPr/>
        </p:nvSpPr>
        <p:spPr>
          <a:xfrm>
            <a:off x="1590259" y="4419600"/>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57ml</a:t>
            </a:r>
          </a:p>
        </p:txBody>
      </p:sp>
      <p:sp>
        <p:nvSpPr>
          <p:cNvPr id="9" name="TextBox 8">
            <a:extLst>
              <a:ext uri="{FF2B5EF4-FFF2-40B4-BE49-F238E27FC236}">
                <a16:creationId xmlns:a16="http://schemas.microsoft.com/office/drawing/2014/main" id="{3044B209-0C46-4112-BD05-64DCA11FD795}"/>
              </a:ext>
            </a:extLst>
          </p:cNvPr>
          <p:cNvSpPr txBox="1"/>
          <p:nvPr/>
        </p:nvSpPr>
        <p:spPr>
          <a:xfrm>
            <a:off x="3028120" y="4446104"/>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570ml</a:t>
            </a:r>
          </a:p>
        </p:txBody>
      </p:sp>
      <p:sp>
        <p:nvSpPr>
          <p:cNvPr id="10" name="TextBox 9">
            <a:extLst>
              <a:ext uri="{FF2B5EF4-FFF2-40B4-BE49-F238E27FC236}">
                <a16:creationId xmlns:a16="http://schemas.microsoft.com/office/drawing/2014/main" id="{7D794F56-0C6D-437C-A8FE-55D16FB3EB9F}"/>
              </a:ext>
            </a:extLst>
          </p:cNvPr>
          <p:cNvSpPr txBox="1"/>
          <p:nvPr/>
        </p:nvSpPr>
        <p:spPr>
          <a:xfrm>
            <a:off x="4465981" y="4446104"/>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5 l</a:t>
            </a:r>
          </a:p>
        </p:txBody>
      </p:sp>
      <p:sp>
        <p:nvSpPr>
          <p:cNvPr id="11" name="TextBox 10">
            <a:extLst>
              <a:ext uri="{FF2B5EF4-FFF2-40B4-BE49-F238E27FC236}">
                <a16:creationId xmlns:a16="http://schemas.microsoft.com/office/drawing/2014/main" id="{849FBE49-6ADA-41AF-86C9-889F83800C0A}"/>
              </a:ext>
            </a:extLst>
          </p:cNvPr>
          <p:cNvSpPr txBox="1"/>
          <p:nvPr/>
        </p:nvSpPr>
        <p:spPr>
          <a:xfrm>
            <a:off x="6096000" y="4419600"/>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5.7 l</a:t>
            </a:r>
          </a:p>
        </p:txBody>
      </p:sp>
      <p:sp>
        <p:nvSpPr>
          <p:cNvPr id="12" name="TextBox 11">
            <a:extLst>
              <a:ext uri="{FF2B5EF4-FFF2-40B4-BE49-F238E27FC236}">
                <a16:creationId xmlns:a16="http://schemas.microsoft.com/office/drawing/2014/main" id="{429DDD80-5918-411F-BB1A-9559AD275028}"/>
              </a:ext>
            </a:extLst>
          </p:cNvPr>
          <p:cNvSpPr txBox="1"/>
          <p:nvPr/>
        </p:nvSpPr>
        <p:spPr>
          <a:xfrm>
            <a:off x="7726019" y="4419600"/>
            <a:ext cx="1029449"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GB" b="1" dirty="0"/>
              <a:t>6l</a:t>
            </a:r>
          </a:p>
        </p:txBody>
      </p:sp>
      <p:sp>
        <p:nvSpPr>
          <p:cNvPr id="13" name="TextBox 12">
            <a:extLst>
              <a:ext uri="{FF2B5EF4-FFF2-40B4-BE49-F238E27FC236}">
                <a16:creationId xmlns:a16="http://schemas.microsoft.com/office/drawing/2014/main" id="{C76D035C-FF44-46AD-B75D-EB92E268A5E3}"/>
              </a:ext>
            </a:extLst>
          </p:cNvPr>
          <p:cNvSpPr txBox="1"/>
          <p:nvPr/>
        </p:nvSpPr>
        <p:spPr>
          <a:xfrm>
            <a:off x="7726019" y="5220492"/>
            <a:ext cx="909223"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b="1" dirty="0"/>
              <a:t>Largest</a:t>
            </a:r>
          </a:p>
        </p:txBody>
      </p:sp>
    </p:spTree>
    <p:extLst>
      <p:ext uri="{BB962C8B-B14F-4D97-AF65-F5344CB8AC3E}">
        <p14:creationId xmlns:p14="http://schemas.microsoft.com/office/powerpoint/2010/main" val="316610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TotalTime>
  <Words>344</Words>
  <Application>Microsoft Office PowerPoint</Application>
  <PresentationFormat>Widescreen</PresentationFormat>
  <Paragraphs>119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Franklin Gothic Book</vt:lpstr>
      <vt:lpstr>Crop</vt:lpstr>
      <vt:lpstr>Year 4 Measurement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4 Measurement</dc:title>
  <dc:creator>Laura Whitehouse</dc:creator>
  <cp:lastModifiedBy>Laura Whitehouse</cp:lastModifiedBy>
  <cp:revision>2</cp:revision>
  <dcterms:created xsi:type="dcterms:W3CDTF">2020-05-21T11:58:34Z</dcterms:created>
  <dcterms:modified xsi:type="dcterms:W3CDTF">2020-05-21T12:00:44Z</dcterms:modified>
</cp:coreProperties>
</file>