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8AA994D-693A-4EB4-B1FE-AC14D7AD6E68}" type="datetimeFigureOut">
              <a:rPr lang="en-GB" smtClean="0"/>
              <a:t>21/05/2020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D902E4B-5B2D-41A9-88E5-6BA15B0EA544}"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174926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A994D-693A-4EB4-B1FE-AC14D7AD6E68}"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190405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A994D-693A-4EB4-B1FE-AC14D7AD6E68}"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159433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A994D-693A-4EB4-B1FE-AC14D7AD6E68}"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308066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8AA994D-693A-4EB4-B1FE-AC14D7AD6E68}" type="datetimeFigureOut">
              <a:rPr lang="en-GB" smtClean="0"/>
              <a:t>21/05/2020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D902E4B-5B2D-41A9-88E5-6BA15B0EA544}"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254303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AA994D-693A-4EB4-B1FE-AC14D7AD6E68}"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3724823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AA994D-693A-4EB4-B1FE-AC14D7AD6E68}" type="datetimeFigureOut">
              <a:rPr lang="en-GB" smtClean="0"/>
              <a:t>21/05/2020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62956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AA994D-693A-4EB4-B1FE-AC14D7AD6E68}" type="datetimeFigureOut">
              <a:rPr lang="en-GB" smtClean="0"/>
              <a:t>21/05/2020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341879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A994D-693A-4EB4-B1FE-AC14D7AD6E68}" type="datetimeFigureOut">
              <a:rPr lang="en-GB" smtClean="0"/>
              <a:t>21/05/2020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902E4B-5B2D-41A9-88E5-6BA15B0EA544}" type="slidenum">
              <a:rPr lang="en-GB" smtClean="0"/>
              <a:t>‹#›</a:t>
            </a:fld>
            <a:endParaRPr lang="en-GB"/>
          </a:p>
        </p:txBody>
      </p:sp>
    </p:spTree>
    <p:extLst>
      <p:ext uri="{BB962C8B-B14F-4D97-AF65-F5344CB8AC3E}">
        <p14:creationId xmlns:p14="http://schemas.microsoft.com/office/powerpoint/2010/main" val="314007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8AA994D-693A-4EB4-B1FE-AC14D7AD6E68}" type="datetimeFigureOut">
              <a:rPr lang="en-GB" smtClean="0"/>
              <a:t>21/05/2020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D902E4B-5B2D-41A9-88E5-6BA15B0EA544}"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914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8AA994D-693A-4EB4-B1FE-AC14D7AD6E68}" type="datetimeFigureOut">
              <a:rPr lang="en-GB" smtClean="0"/>
              <a:t>21/05/2020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D902E4B-5B2D-41A9-88E5-6BA15B0EA544}"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052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8AA994D-693A-4EB4-B1FE-AC14D7AD6E68}" type="datetimeFigureOut">
              <a:rPr lang="en-GB" smtClean="0"/>
              <a:t>21/05/2020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D902E4B-5B2D-41A9-88E5-6BA15B0EA544}"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2463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4 Measurement</a:t>
            </a:r>
          </a:p>
        </p:txBody>
      </p:sp>
      <p:sp>
        <p:nvSpPr>
          <p:cNvPr id="4" name="Subtitle 2">
            <a:extLst>
              <a:ext uri="{FF2B5EF4-FFF2-40B4-BE49-F238E27FC236}">
                <a16:creationId xmlns:a16="http://schemas.microsoft.com/office/drawing/2014/main" id="{F59068A2-26A9-4B1D-86B6-6AB5C28F8528}"/>
              </a:ext>
            </a:extLst>
          </p:cNvPr>
          <p:cNvSpPr txBox="1">
            <a:spLocks/>
          </p:cNvSpPr>
          <p:nvPr/>
        </p:nvSpPr>
        <p:spPr>
          <a:xfrm>
            <a:off x="2832306" y="4108679"/>
            <a:ext cx="6831673" cy="1086237"/>
          </a:xfrm>
          <a:prstGeom prst="rect">
            <a:avLst/>
          </a:prstGeom>
        </p:spPr>
        <p:txBody>
          <a:bodyPr vert="horz" lIns="91440" tIns="45720" rIns="91440" bIns="45720" rtlCol="0" anchor="ctr">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GB" b="0" i="0" dirty="0">
                <a:solidFill>
                  <a:srgbClr val="000000"/>
                </a:solidFill>
                <a:effectLst/>
                <a:latin typeface="Calibri" panose="020F0502020204030204" pitchFamily="34" charset="0"/>
              </a:rPr>
              <a:t>Lesson </a:t>
            </a:r>
            <a:r>
              <a:rPr lang="en-GB" dirty="0">
                <a:solidFill>
                  <a:srgbClr val="000000"/>
                </a:solidFill>
                <a:latin typeface="Calibri" panose="020F0502020204030204" pitchFamily="34" charset="0"/>
              </a:rPr>
              <a:t>23</a:t>
            </a:r>
            <a:r>
              <a:rPr lang="en-GB" b="0" i="0" dirty="0">
                <a:solidFill>
                  <a:srgbClr val="000000"/>
                </a:solidFill>
                <a:effectLst/>
                <a:latin typeface="Calibri" panose="020F0502020204030204" pitchFamily="34" charset="0"/>
              </a:rPr>
              <a:t> Measurement Lesson #7 Ordering</a:t>
            </a:r>
            <a:r>
              <a:rPr lang="en-GB" dirty="0">
                <a:solidFill>
                  <a:srgbClr val="000000"/>
                </a:solidFill>
                <a:latin typeface="Calibri" panose="020F0502020204030204" pitchFamily="34" charset="0"/>
              </a:rPr>
              <a:t> Volume</a:t>
            </a:r>
            <a:endParaRPr lang="en-GB" dirty="0"/>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3FDC5D-D18B-4BF5-8C49-CE187C28379F}"/>
              </a:ext>
            </a:extLst>
          </p:cNvPr>
          <p:cNvSpPr txBox="1"/>
          <p:nvPr/>
        </p:nvSpPr>
        <p:spPr>
          <a:xfrm>
            <a:off x="996197" y="298276"/>
            <a:ext cx="9062203" cy="55707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t>To order volume we need to compare several different volumes.</a:t>
            </a:r>
          </a:p>
          <a:p>
            <a:endParaRPr lang="en-GB" sz="2000" dirty="0"/>
          </a:p>
          <a:p>
            <a:r>
              <a:rPr lang="en-GB" sz="2000" dirty="0"/>
              <a:t>If the volumes are in the same unit of measure, we can just compare which number is larger by first looking at digit largest in value (the digit furthest left), and then working our way across to the right.</a:t>
            </a:r>
          </a:p>
          <a:p>
            <a:endParaRPr lang="en-GB" sz="2000" dirty="0"/>
          </a:p>
          <a:p>
            <a:r>
              <a:rPr lang="en-GB" sz="2000" dirty="0"/>
              <a:t>For example: 0.</a:t>
            </a:r>
            <a:r>
              <a:rPr lang="en-GB" sz="2000" dirty="0">
                <a:solidFill>
                  <a:srgbClr val="FF0000"/>
                </a:solidFill>
              </a:rPr>
              <a:t>0</a:t>
            </a:r>
            <a:r>
              <a:rPr lang="en-GB" sz="2000" dirty="0"/>
              <a:t>6 l and 0.</a:t>
            </a:r>
            <a:r>
              <a:rPr lang="en-GB" sz="2000" dirty="0">
                <a:solidFill>
                  <a:srgbClr val="FF0000"/>
                </a:solidFill>
              </a:rPr>
              <a:t>6</a:t>
            </a:r>
            <a:r>
              <a:rPr lang="en-GB" sz="2000" dirty="0"/>
              <a:t>0 l.</a:t>
            </a:r>
          </a:p>
          <a:p>
            <a:endParaRPr lang="en-GB" sz="2000" dirty="0"/>
          </a:p>
          <a:p>
            <a:r>
              <a:rPr lang="en-GB" sz="2000" b="1" dirty="0"/>
              <a:t>0.60 l is larger </a:t>
            </a:r>
            <a:r>
              <a:rPr lang="en-GB" sz="2000" dirty="0"/>
              <a:t>because they starting from the largest value, they both have zero in the ones column, but then 0.</a:t>
            </a:r>
            <a:r>
              <a:rPr lang="en-GB" sz="2000" dirty="0">
                <a:solidFill>
                  <a:srgbClr val="FF0000"/>
                </a:solidFill>
              </a:rPr>
              <a:t>6</a:t>
            </a:r>
            <a:r>
              <a:rPr lang="en-GB" sz="2000" dirty="0"/>
              <a:t>0 l has </a:t>
            </a:r>
            <a:r>
              <a:rPr lang="en-GB" sz="2000" dirty="0">
                <a:solidFill>
                  <a:srgbClr val="FF0000"/>
                </a:solidFill>
              </a:rPr>
              <a:t>6 tenths </a:t>
            </a:r>
            <a:r>
              <a:rPr lang="en-GB" sz="2000" dirty="0"/>
              <a:t>whereas 0.</a:t>
            </a:r>
            <a:r>
              <a:rPr lang="en-GB" sz="2000" dirty="0">
                <a:solidFill>
                  <a:srgbClr val="FF0000"/>
                </a:solidFill>
              </a:rPr>
              <a:t>0</a:t>
            </a:r>
            <a:r>
              <a:rPr lang="en-GB" sz="2000" dirty="0"/>
              <a:t>6 l has </a:t>
            </a:r>
            <a:r>
              <a:rPr lang="en-GB" sz="2000" dirty="0">
                <a:solidFill>
                  <a:srgbClr val="FF0000"/>
                </a:solidFill>
              </a:rPr>
              <a:t>zero tenths </a:t>
            </a:r>
            <a:r>
              <a:rPr lang="en-GB" sz="2000" dirty="0"/>
              <a:t>so 0.60 l is larger.</a:t>
            </a:r>
          </a:p>
          <a:p>
            <a:endParaRPr lang="en-GB" sz="2000" dirty="0"/>
          </a:p>
          <a:p>
            <a:r>
              <a:rPr lang="en-GB" sz="2000" dirty="0"/>
              <a:t>So if I wanted to order: 6l, 0.06l, 0.6l, 0.006 l and 60l </a:t>
            </a:r>
            <a:r>
              <a:rPr lang="en-GB" sz="2000" b="1" dirty="0"/>
              <a:t>from smallest to largest </a:t>
            </a:r>
            <a:r>
              <a:rPr lang="en-GB" sz="2000" dirty="0"/>
              <a:t>it would be:</a:t>
            </a:r>
          </a:p>
          <a:p>
            <a:endParaRPr lang="en-GB" sz="2000" b="1" dirty="0"/>
          </a:p>
          <a:p>
            <a:r>
              <a:rPr lang="en-GB" sz="2000" dirty="0"/>
              <a:t>0.006l, 0.06 l, 0.6l, 6l, 6.6l</a:t>
            </a:r>
          </a:p>
          <a:p>
            <a:endParaRPr lang="en-GB" dirty="0"/>
          </a:p>
          <a:p>
            <a:endParaRPr lang="en-GB" dirty="0"/>
          </a:p>
        </p:txBody>
      </p:sp>
    </p:spTree>
    <p:extLst>
      <p:ext uri="{BB962C8B-B14F-4D97-AF65-F5344CB8AC3E}">
        <p14:creationId xmlns:p14="http://schemas.microsoft.com/office/powerpoint/2010/main" val="324904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3FDC5D-D18B-4BF5-8C49-CE187C28379F}"/>
              </a:ext>
            </a:extLst>
          </p:cNvPr>
          <p:cNvSpPr txBox="1"/>
          <p:nvPr/>
        </p:nvSpPr>
        <p:spPr>
          <a:xfrm>
            <a:off x="984738" y="197346"/>
            <a:ext cx="10902462" cy="646330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a:t>If we are looking at two different units of measure (e.g. grams and kilograms), then we must first convert some of the weights so that they are all in the same unit of measure.</a:t>
            </a:r>
          </a:p>
          <a:p>
            <a:endParaRPr lang="en-GB" dirty="0"/>
          </a:p>
          <a:p>
            <a:r>
              <a:rPr lang="en-GB" dirty="0"/>
              <a:t>E.g. 4 l, 0.004 l, 40ml, 4500 ml, 5 l</a:t>
            </a:r>
            <a:br>
              <a:rPr lang="en-GB" dirty="0"/>
            </a:br>
            <a:br>
              <a:rPr lang="en-GB" dirty="0"/>
            </a:br>
            <a:r>
              <a:rPr lang="en-GB" dirty="0"/>
              <a:t>As there are less weights in grams, it may be easiest to convert the grams into kilograms first.</a:t>
            </a:r>
          </a:p>
          <a:p>
            <a:endParaRPr lang="en-GB" dirty="0"/>
          </a:p>
          <a:p>
            <a:endParaRPr lang="en-GB" dirty="0"/>
          </a:p>
          <a:p>
            <a:endParaRPr lang="en-GB" dirty="0"/>
          </a:p>
          <a:p>
            <a:endParaRPr lang="en-GB" dirty="0"/>
          </a:p>
          <a:p>
            <a:endParaRPr lang="en-GB" dirty="0"/>
          </a:p>
          <a:p>
            <a:endParaRPr lang="en-GB" dirty="0"/>
          </a:p>
          <a:p>
            <a:r>
              <a:rPr lang="en-GB" dirty="0"/>
              <a:t>Now that all of the weights are in the same unit of measure, I can order them from smallest to largest:</a:t>
            </a:r>
            <a:br>
              <a:rPr lang="en-GB" dirty="0"/>
            </a:br>
            <a:br>
              <a:rPr lang="en-GB" dirty="0"/>
            </a:br>
            <a:r>
              <a:rPr lang="en-GB" b="1" dirty="0"/>
              <a:t>0.004l, 0.04l, 4l, 4.5l, 5l</a:t>
            </a:r>
            <a:br>
              <a:rPr lang="en-GB" dirty="0"/>
            </a:br>
            <a:br>
              <a:rPr lang="en-GB" dirty="0"/>
            </a:br>
            <a:r>
              <a:rPr lang="en-GB" dirty="0"/>
              <a:t>So looking at the original numbers: </a:t>
            </a:r>
            <a:r>
              <a:rPr lang="en-GB" b="1" dirty="0"/>
              <a:t>0.004l, 40ml,  4l, 4500ml, 5l</a:t>
            </a:r>
            <a:br>
              <a:rPr lang="en-GB" dirty="0"/>
            </a:br>
            <a:br>
              <a:rPr lang="en-GB" dirty="0"/>
            </a:br>
            <a:endParaRPr lang="en-GB" dirty="0"/>
          </a:p>
          <a:p>
            <a:r>
              <a:rPr lang="en-GB" dirty="0"/>
              <a:t>If you are confident, you may be able to tell without converting which weight is greater.</a:t>
            </a:r>
          </a:p>
          <a:p>
            <a:endParaRPr lang="en-GB" dirty="0"/>
          </a:p>
          <a:p>
            <a:r>
              <a:rPr lang="en-GB" dirty="0"/>
              <a:t> E.g. 970 ml or 1 l. We should know there are 1000 ml in every 1 l, so 970 ml must be smaller than 1 l. This is something you could practise as you get more confident.</a:t>
            </a:r>
          </a:p>
        </p:txBody>
      </p:sp>
      <p:graphicFrame>
        <p:nvGraphicFramePr>
          <p:cNvPr id="12" name="Table 7">
            <a:extLst>
              <a:ext uri="{FF2B5EF4-FFF2-40B4-BE49-F238E27FC236}">
                <a16:creationId xmlns:a16="http://schemas.microsoft.com/office/drawing/2014/main" id="{A0985A4F-EE43-4A2E-80A8-997B3CAF316E}"/>
              </a:ext>
            </a:extLst>
          </p:cNvPr>
          <p:cNvGraphicFramePr>
            <a:graphicFrameLocks noGrp="1"/>
          </p:cNvGraphicFramePr>
          <p:nvPr>
            <p:extLst/>
          </p:nvPr>
        </p:nvGraphicFramePr>
        <p:xfrm>
          <a:off x="6096000" y="2188969"/>
          <a:ext cx="5357205" cy="1341120"/>
        </p:xfrm>
        <a:graphic>
          <a:graphicData uri="http://schemas.openxmlformats.org/drawingml/2006/table">
            <a:tbl>
              <a:tblPr firstRow="1" bandRow="1">
                <a:tableStyleId>{5C22544A-7EE6-4342-B048-85BDC9FD1C3A}</a:tableStyleId>
              </a:tblPr>
              <a:tblGrid>
                <a:gridCol w="595245">
                  <a:extLst>
                    <a:ext uri="{9D8B030D-6E8A-4147-A177-3AD203B41FA5}">
                      <a16:colId xmlns:a16="http://schemas.microsoft.com/office/drawing/2014/main" val="2659275187"/>
                    </a:ext>
                  </a:extLst>
                </a:gridCol>
                <a:gridCol w="595245">
                  <a:extLst>
                    <a:ext uri="{9D8B030D-6E8A-4147-A177-3AD203B41FA5}">
                      <a16:colId xmlns:a16="http://schemas.microsoft.com/office/drawing/2014/main" val="1181718199"/>
                    </a:ext>
                  </a:extLst>
                </a:gridCol>
                <a:gridCol w="595245">
                  <a:extLst>
                    <a:ext uri="{9D8B030D-6E8A-4147-A177-3AD203B41FA5}">
                      <a16:colId xmlns:a16="http://schemas.microsoft.com/office/drawing/2014/main" val="1753874699"/>
                    </a:ext>
                  </a:extLst>
                </a:gridCol>
                <a:gridCol w="595245">
                  <a:extLst>
                    <a:ext uri="{9D8B030D-6E8A-4147-A177-3AD203B41FA5}">
                      <a16:colId xmlns:a16="http://schemas.microsoft.com/office/drawing/2014/main" val="2709824700"/>
                    </a:ext>
                  </a:extLst>
                </a:gridCol>
                <a:gridCol w="595245">
                  <a:extLst>
                    <a:ext uri="{9D8B030D-6E8A-4147-A177-3AD203B41FA5}">
                      <a16:colId xmlns:a16="http://schemas.microsoft.com/office/drawing/2014/main" val="2012290650"/>
                    </a:ext>
                  </a:extLst>
                </a:gridCol>
                <a:gridCol w="595245">
                  <a:extLst>
                    <a:ext uri="{9D8B030D-6E8A-4147-A177-3AD203B41FA5}">
                      <a16:colId xmlns:a16="http://schemas.microsoft.com/office/drawing/2014/main" val="3794360655"/>
                    </a:ext>
                  </a:extLst>
                </a:gridCol>
                <a:gridCol w="595245">
                  <a:extLst>
                    <a:ext uri="{9D8B030D-6E8A-4147-A177-3AD203B41FA5}">
                      <a16:colId xmlns:a16="http://schemas.microsoft.com/office/drawing/2014/main" val="3608085461"/>
                    </a:ext>
                  </a:extLst>
                </a:gridCol>
                <a:gridCol w="595245">
                  <a:extLst>
                    <a:ext uri="{9D8B030D-6E8A-4147-A177-3AD203B41FA5}">
                      <a16:colId xmlns:a16="http://schemas.microsoft.com/office/drawing/2014/main" val="3624763018"/>
                    </a:ext>
                  </a:extLst>
                </a:gridCol>
                <a:gridCol w="595245">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4</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g</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r>
                        <a:rPr lang="en-GB" sz="2400" dirty="0"/>
                        <a:t>0</a:t>
                      </a:r>
                      <a:endParaRPr lang="en-US" sz="2400" dirty="0"/>
                    </a:p>
                  </a:txBody>
                  <a:tcPr/>
                </a:tc>
                <a:tc>
                  <a:txBody>
                    <a:bodyPr/>
                    <a:lstStyle/>
                    <a:p>
                      <a:pPr algn="ctr"/>
                      <a:r>
                        <a:rPr lang="en-GB" sz="2800" dirty="0"/>
                        <a:t>.</a:t>
                      </a:r>
                      <a:endParaRPr lang="en-US" sz="2800" dirty="0"/>
                    </a:p>
                  </a:txBody>
                  <a:tcPr/>
                </a:tc>
                <a:tc>
                  <a:txBody>
                    <a:bodyPr/>
                    <a:lstStyle/>
                    <a:p>
                      <a:pPr algn="ctr"/>
                      <a:r>
                        <a:rPr lang="en-GB" sz="2400" dirty="0"/>
                        <a:t>0</a:t>
                      </a:r>
                      <a:endParaRPr lang="en-US" sz="2400" dirty="0"/>
                    </a:p>
                  </a:txBody>
                  <a:tcPr/>
                </a:tc>
                <a:tc>
                  <a:txBody>
                    <a:bodyPr/>
                    <a:lstStyle/>
                    <a:p>
                      <a:pPr algn="ctr"/>
                      <a:r>
                        <a:rPr lang="en-GB" sz="2400" dirty="0"/>
                        <a:t>4</a:t>
                      </a:r>
                      <a:endParaRPr lang="en-US" sz="2400" dirty="0"/>
                    </a:p>
                  </a:txBody>
                  <a:tcPr/>
                </a:tc>
                <a:tc>
                  <a:txBody>
                    <a:bodyPr/>
                    <a:lstStyle/>
                    <a:p>
                      <a:pPr algn="ctr"/>
                      <a:r>
                        <a:rPr lang="en-US" sz="2400" dirty="0"/>
                        <a:t>l</a:t>
                      </a:r>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13" name="Table 7">
            <a:extLst>
              <a:ext uri="{FF2B5EF4-FFF2-40B4-BE49-F238E27FC236}">
                <a16:creationId xmlns:a16="http://schemas.microsoft.com/office/drawing/2014/main" id="{CED3B7F4-408C-4397-B7F3-FC4FDB68C0B2}"/>
              </a:ext>
            </a:extLst>
          </p:cNvPr>
          <p:cNvGraphicFramePr>
            <a:graphicFrameLocks noGrp="1"/>
          </p:cNvGraphicFramePr>
          <p:nvPr>
            <p:extLst/>
          </p:nvPr>
        </p:nvGraphicFramePr>
        <p:xfrm>
          <a:off x="1092833" y="2185723"/>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r>
                        <a:rPr lang="en-GB" sz="2400" dirty="0"/>
                        <a:t>4</a:t>
                      </a:r>
                      <a:endParaRPr lang="en-US" sz="2400" dirty="0"/>
                    </a:p>
                  </a:txBody>
                  <a:tcPr/>
                </a:tc>
                <a:tc>
                  <a:txBody>
                    <a:bodyPr/>
                    <a:lstStyle/>
                    <a:p>
                      <a:pPr algn="ctr"/>
                      <a:r>
                        <a:rPr lang="en-GB" sz="2400" dirty="0"/>
                        <a:t>5</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g</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r>
                        <a:rPr lang="en-GB" sz="2400" dirty="0"/>
                        <a:t>4</a:t>
                      </a:r>
                      <a:endParaRPr lang="en-US" sz="2400" dirty="0"/>
                    </a:p>
                  </a:txBody>
                  <a:tcPr/>
                </a:tc>
                <a:tc>
                  <a:txBody>
                    <a:bodyPr/>
                    <a:lstStyle/>
                    <a:p>
                      <a:pPr algn="ctr"/>
                      <a:r>
                        <a:rPr lang="en-GB" sz="2800" dirty="0"/>
                        <a:t>.</a:t>
                      </a:r>
                      <a:endParaRPr lang="en-US" sz="2800" dirty="0"/>
                    </a:p>
                  </a:txBody>
                  <a:tcPr/>
                </a:tc>
                <a:tc>
                  <a:txBody>
                    <a:bodyPr/>
                    <a:lstStyle/>
                    <a:p>
                      <a:pPr algn="ctr"/>
                      <a:r>
                        <a:rPr lang="en-GB" sz="2400" dirty="0"/>
                        <a:t>5</a:t>
                      </a:r>
                      <a:endParaRPr lang="en-US" sz="2400" dirty="0"/>
                    </a:p>
                  </a:txBody>
                  <a:tcPr/>
                </a:tc>
                <a:tc>
                  <a:txBody>
                    <a:bodyPr/>
                    <a:lstStyle/>
                    <a:p>
                      <a:pPr algn="ctr"/>
                      <a:r>
                        <a:rPr lang="en-US" sz="2400" dirty="0"/>
                        <a:t>l</a:t>
                      </a:r>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371794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masses from smallest to largest:</a:t>
            </a:r>
          </a:p>
          <a:p>
            <a:endParaRPr lang="en-GB" sz="2400" dirty="0"/>
          </a:p>
          <a:p>
            <a:r>
              <a:rPr lang="en-GB" sz="2400" dirty="0"/>
              <a:t>4.32l, 430ml, 4500ml, 4l, 4.7l</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extLst/>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extLst/>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
        <p:nvSpPr>
          <p:cNvPr id="3" name="TextBox 2">
            <a:extLst>
              <a:ext uri="{FF2B5EF4-FFF2-40B4-BE49-F238E27FC236}">
                <a16:creationId xmlns:a16="http://schemas.microsoft.com/office/drawing/2014/main" id="{A2750DE5-DEF6-4AF0-92C2-83CEA9D3A99C}"/>
              </a:ext>
            </a:extLst>
          </p:cNvPr>
          <p:cNvSpPr txBox="1"/>
          <p:nvPr/>
        </p:nvSpPr>
        <p:spPr>
          <a:xfrm>
            <a:off x="1590260" y="5194852"/>
            <a:ext cx="1029449"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b="1" dirty="0"/>
              <a:t>Smallest</a:t>
            </a:r>
          </a:p>
        </p:txBody>
      </p:sp>
      <p:sp>
        <p:nvSpPr>
          <p:cNvPr id="6" name="TextBox 5">
            <a:extLst>
              <a:ext uri="{FF2B5EF4-FFF2-40B4-BE49-F238E27FC236}">
                <a16:creationId xmlns:a16="http://schemas.microsoft.com/office/drawing/2014/main" id="{209490C1-77FC-44A8-A33B-4EFE23E6EE49}"/>
              </a:ext>
            </a:extLst>
          </p:cNvPr>
          <p:cNvSpPr txBox="1"/>
          <p:nvPr/>
        </p:nvSpPr>
        <p:spPr>
          <a:xfrm>
            <a:off x="1590259" y="4419600"/>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430ml</a:t>
            </a:r>
          </a:p>
        </p:txBody>
      </p:sp>
      <p:sp>
        <p:nvSpPr>
          <p:cNvPr id="9" name="TextBox 8">
            <a:extLst>
              <a:ext uri="{FF2B5EF4-FFF2-40B4-BE49-F238E27FC236}">
                <a16:creationId xmlns:a16="http://schemas.microsoft.com/office/drawing/2014/main" id="{5A66A29F-50BE-4CDE-90DC-0DBE68FAE3EB}"/>
              </a:ext>
            </a:extLst>
          </p:cNvPr>
          <p:cNvSpPr txBox="1"/>
          <p:nvPr/>
        </p:nvSpPr>
        <p:spPr>
          <a:xfrm>
            <a:off x="3028120" y="4446104"/>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4 l</a:t>
            </a:r>
          </a:p>
        </p:txBody>
      </p:sp>
      <p:sp>
        <p:nvSpPr>
          <p:cNvPr id="10" name="TextBox 9">
            <a:extLst>
              <a:ext uri="{FF2B5EF4-FFF2-40B4-BE49-F238E27FC236}">
                <a16:creationId xmlns:a16="http://schemas.microsoft.com/office/drawing/2014/main" id="{05A4117F-8C16-4D92-A578-8787A6534776}"/>
              </a:ext>
            </a:extLst>
          </p:cNvPr>
          <p:cNvSpPr txBox="1"/>
          <p:nvPr/>
        </p:nvSpPr>
        <p:spPr>
          <a:xfrm>
            <a:off x="4465981" y="4446104"/>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4.32l</a:t>
            </a:r>
          </a:p>
        </p:txBody>
      </p:sp>
      <p:sp>
        <p:nvSpPr>
          <p:cNvPr id="11" name="TextBox 10">
            <a:extLst>
              <a:ext uri="{FF2B5EF4-FFF2-40B4-BE49-F238E27FC236}">
                <a16:creationId xmlns:a16="http://schemas.microsoft.com/office/drawing/2014/main" id="{C50FE4C8-108F-4466-B74C-9DD7D6FAB24A}"/>
              </a:ext>
            </a:extLst>
          </p:cNvPr>
          <p:cNvSpPr txBox="1"/>
          <p:nvPr/>
        </p:nvSpPr>
        <p:spPr>
          <a:xfrm>
            <a:off x="6096000" y="4419600"/>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4500ml</a:t>
            </a:r>
          </a:p>
        </p:txBody>
      </p:sp>
      <p:sp>
        <p:nvSpPr>
          <p:cNvPr id="12" name="TextBox 11">
            <a:extLst>
              <a:ext uri="{FF2B5EF4-FFF2-40B4-BE49-F238E27FC236}">
                <a16:creationId xmlns:a16="http://schemas.microsoft.com/office/drawing/2014/main" id="{D546DC8F-8E92-4E43-A527-1BE630BC4C41}"/>
              </a:ext>
            </a:extLst>
          </p:cNvPr>
          <p:cNvSpPr txBox="1"/>
          <p:nvPr/>
        </p:nvSpPr>
        <p:spPr>
          <a:xfrm>
            <a:off x="7726019" y="4419600"/>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4.7l</a:t>
            </a:r>
          </a:p>
        </p:txBody>
      </p:sp>
      <p:sp>
        <p:nvSpPr>
          <p:cNvPr id="13" name="TextBox 12">
            <a:extLst>
              <a:ext uri="{FF2B5EF4-FFF2-40B4-BE49-F238E27FC236}">
                <a16:creationId xmlns:a16="http://schemas.microsoft.com/office/drawing/2014/main" id="{1564C504-84AB-46B8-8F7D-9214942D0960}"/>
              </a:ext>
            </a:extLst>
          </p:cNvPr>
          <p:cNvSpPr txBox="1"/>
          <p:nvPr/>
        </p:nvSpPr>
        <p:spPr>
          <a:xfrm>
            <a:off x="7726019" y="5220492"/>
            <a:ext cx="909223"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b="1" dirty="0"/>
              <a:t>Largest</a:t>
            </a:r>
          </a:p>
        </p:txBody>
      </p:sp>
    </p:spTree>
    <p:extLst>
      <p:ext uri="{BB962C8B-B14F-4D97-AF65-F5344CB8AC3E}">
        <p14:creationId xmlns:p14="http://schemas.microsoft.com/office/powerpoint/2010/main" val="12080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masses from smallest to largest:</a:t>
            </a:r>
          </a:p>
          <a:p>
            <a:endParaRPr lang="en-GB" sz="2400" dirty="0"/>
          </a:p>
          <a:p>
            <a:r>
              <a:rPr lang="en-GB" sz="2400" dirty="0"/>
              <a:t>57ml, 5.7l, 5l, 570ml, 6l</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
        <p:nvSpPr>
          <p:cNvPr id="5" name="TextBox 4">
            <a:extLst>
              <a:ext uri="{FF2B5EF4-FFF2-40B4-BE49-F238E27FC236}">
                <a16:creationId xmlns:a16="http://schemas.microsoft.com/office/drawing/2014/main" id="{EA427D26-85FE-4C49-AAFC-87865CB30AC1}"/>
              </a:ext>
            </a:extLst>
          </p:cNvPr>
          <p:cNvSpPr txBox="1"/>
          <p:nvPr/>
        </p:nvSpPr>
        <p:spPr>
          <a:xfrm>
            <a:off x="1590260" y="5194852"/>
            <a:ext cx="1029449"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b="1" dirty="0"/>
              <a:t>Smallest</a:t>
            </a:r>
          </a:p>
        </p:txBody>
      </p:sp>
      <p:sp>
        <p:nvSpPr>
          <p:cNvPr id="6" name="TextBox 5">
            <a:extLst>
              <a:ext uri="{FF2B5EF4-FFF2-40B4-BE49-F238E27FC236}">
                <a16:creationId xmlns:a16="http://schemas.microsoft.com/office/drawing/2014/main" id="{83F96D39-DEBB-4997-9952-971FC7EA9026}"/>
              </a:ext>
            </a:extLst>
          </p:cNvPr>
          <p:cNvSpPr txBox="1"/>
          <p:nvPr/>
        </p:nvSpPr>
        <p:spPr>
          <a:xfrm>
            <a:off x="1590259" y="4419600"/>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57ml</a:t>
            </a:r>
          </a:p>
        </p:txBody>
      </p:sp>
      <p:sp>
        <p:nvSpPr>
          <p:cNvPr id="9" name="TextBox 8">
            <a:extLst>
              <a:ext uri="{FF2B5EF4-FFF2-40B4-BE49-F238E27FC236}">
                <a16:creationId xmlns:a16="http://schemas.microsoft.com/office/drawing/2014/main" id="{3044B209-0C46-4112-BD05-64DCA11FD795}"/>
              </a:ext>
            </a:extLst>
          </p:cNvPr>
          <p:cNvSpPr txBox="1"/>
          <p:nvPr/>
        </p:nvSpPr>
        <p:spPr>
          <a:xfrm>
            <a:off x="3028120" y="4446104"/>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570ml</a:t>
            </a:r>
          </a:p>
        </p:txBody>
      </p:sp>
      <p:sp>
        <p:nvSpPr>
          <p:cNvPr id="10" name="TextBox 9">
            <a:extLst>
              <a:ext uri="{FF2B5EF4-FFF2-40B4-BE49-F238E27FC236}">
                <a16:creationId xmlns:a16="http://schemas.microsoft.com/office/drawing/2014/main" id="{7D794F56-0C6D-437C-A8FE-55D16FB3EB9F}"/>
              </a:ext>
            </a:extLst>
          </p:cNvPr>
          <p:cNvSpPr txBox="1"/>
          <p:nvPr/>
        </p:nvSpPr>
        <p:spPr>
          <a:xfrm>
            <a:off x="4465981" y="4446104"/>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5 l</a:t>
            </a:r>
          </a:p>
        </p:txBody>
      </p:sp>
      <p:sp>
        <p:nvSpPr>
          <p:cNvPr id="11" name="TextBox 10">
            <a:extLst>
              <a:ext uri="{FF2B5EF4-FFF2-40B4-BE49-F238E27FC236}">
                <a16:creationId xmlns:a16="http://schemas.microsoft.com/office/drawing/2014/main" id="{849FBE49-6ADA-41AF-86C9-889F83800C0A}"/>
              </a:ext>
            </a:extLst>
          </p:cNvPr>
          <p:cNvSpPr txBox="1"/>
          <p:nvPr/>
        </p:nvSpPr>
        <p:spPr>
          <a:xfrm>
            <a:off x="6096000" y="4419600"/>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5.7 l</a:t>
            </a:r>
          </a:p>
        </p:txBody>
      </p:sp>
      <p:sp>
        <p:nvSpPr>
          <p:cNvPr id="12" name="TextBox 11">
            <a:extLst>
              <a:ext uri="{FF2B5EF4-FFF2-40B4-BE49-F238E27FC236}">
                <a16:creationId xmlns:a16="http://schemas.microsoft.com/office/drawing/2014/main" id="{429DDD80-5918-411F-BB1A-9559AD275028}"/>
              </a:ext>
            </a:extLst>
          </p:cNvPr>
          <p:cNvSpPr txBox="1"/>
          <p:nvPr/>
        </p:nvSpPr>
        <p:spPr>
          <a:xfrm>
            <a:off x="7726019" y="4419600"/>
            <a:ext cx="102944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6l</a:t>
            </a:r>
          </a:p>
        </p:txBody>
      </p:sp>
      <p:sp>
        <p:nvSpPr>
          <p:cNvPr id="13" name="TextBox 12">
            <a:extLst>
              <a:ext uri="{FF2B5EF4-FFF2-40B4-BE49-F238E27FC236}">
                <a16:creationId xmlns:a16="http://schemas.microsoft.com/office/drawing/2014/main" id="{C76D035C-FF44-46AD-B75D-EB92E268A5E3}"/>
              </a:ext>
            </a:extLst>
          </p:cNvPr>
          <p:cNvSpPr txBox="1"/>
          <p:nvPr/>
        </p:nvSpPr>
        <p:spPr>
          <a:xfrm>
            <a:off x="7726019" y="5220492"/>
            <a:ext cx="909223"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b="1" dirty="0"/>
              <a:t>Largest</a:t>
            </a:r>
          </a:p>
        </p:txBody>
      </p:sp>
    </p:spTree>
    <p:extLst>
      <p:ext uri="{BB962C8B-B14F-4D97-AF65-F5344CB8AC3E}">
        <p14:creationId xmlns:p14="http://schemas.microsoft.com/office/powerpoint/2010/main" val="316610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TotalTime>
  <Words>344</Words>
  <Application>Microsoft Office PowerPoint</Application>
  <PresentationFormat>Widescreen</PresentationFormat>
  <Paragraphs>119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Franklin Gothic Book</vt:lpstr>
      <vt:lpstr>Crop</vt:lpstr>
      <vt:lpstr>Year 4 Measurement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Measurement</dc:title>
  <dc:creator>Laura Whitehouse</dc:creator>
  <cp:lastModifiedBy>Laura Whitehouse</cp:lastModifiedBy>
  <cp:revision>2</cp:revision>
  <dcterms:created xsi:type="dcterms:W3CDTF">2020-05-21T11:58:34Z</dcterms:created>
  <dcterms:modified xsi:type="dcterms:W3CDTF">2020-05-21T12:00:44Z</dcterms:modified>
</cp:coreProperties>
</file>