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6"/>
  </p:notesMasterIdLst>
  <p:handoutMasterIdLst>
    <p:handoutMasterId r:id="rId17"/>
  </p:handoutMasterIdLst>
  <p:sldIdLst>
    <p:sldId id="266" r:id="rId3"/>
    <p:sldId id="267" r:id="rId4"/>
    <p:sldId id="296" r:id="rId5"/>
    <p:sldId id="306" r:id="rId6"/>
    <p:sldId id="303" r:id="rId7"/>
    <p:sldId id="304" r:id="rId8"/>
    <p:sldId id="310" r:id="rId9"/>
    <p:sldId id="312" r:id="rId10"/>
    <p:sldId id="313" r:id="rId11"/>
    <p:sldId id="311" r:id="rId12"/>
    <p:sldId id="314" r:id="rId13"/>
    <p:sldId id="315" r:id="rId14"/>
    <p:sldId id="316" r:id="rId1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howGuides="1">
      <p:cViewPr varScale="1">
        <p:scale>
          <a:sx n="104" d="100"/>
          <a:sy n="104" d="100"/>
        </p:scale>
        <p:origin x="72" y="33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6/11/2020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6/11/2020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6/11/2020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6/11/2020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6/11/2020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6/11/2020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6/11/2020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6/11/2020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6/11/2020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6/11/2020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6/11/2020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6/11/2020</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lovereading4kids.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1844" y="3068960"/>
            <a:ext cx="7008574" cy="1296987"/>
          </a:xfrm>
        </p:spPr>
        <p:txBody>
          <a:bodyPr>
            <a:noAutofit/>
          </a:bodyPr>
          <a:lstStyle/>
          <a:p>
            <a:r>
              <a:rPr lang="en-US" sz="4800" dirty="0">
                <a:latin typeface="CCW Cursive Writing 12" panose="03050602040000000000" pitchFamily="66" charset="0"/>
              </a:rPr>
              <a:t>Tuesday 16</a:t>
            </a:r>
            <a:r>
              <a:rPr lang="en-US" sz="4800" baseline="30000" dirty="0">
                <a:latin typeface="CCW Cursive Writing 12" panose="03050602040000000000" pitchFamily="66" charset="0"/>
              </a:rPr>
              <a:t>th</a:t>
            </a:r>
            <a:r>
              <a:rPr lang="en-US" sz="4800" dirty="0">
                <a:latin typeface="CCW Cursive Writing 12" panose="03050602040000000000" pitchFamily="66" charset="0"/>
              </a:rPr>
              <a:t> June 2020</a:t>
            </a:r>
          </a:p>
          <a:p>
            <a:endParaRPr lang="en-US" sz="4800" dirty="0">
              <a:latin typeface="CCW Cursive Writing 12" panose="03050602040000000000" pitchFamily="66" charset="0"/>
            </a:endParaRPr>
          </a:p>
          <a:p>
            <a:r>
              <a:rPr lang="en-US" sz="4800" dirty="0">
                <a:latin typeface="CCW Cursive Writing 12" panose="03050602040000000000" pitchFamily="66" charset="0"/>
              </a:rPr>
              <a:t>Reading</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C88AA9-49BE-4CB5-AE7B-4417F4994C7E}"/>
              </a:ext>
            </a:extLst>
          </p:cNvPr>
          <p:cNvSpPr/>
          <p:nvPr/>
        </p:nvSpPr>
        <p:spPr>
          <a:xfrm>
            <a:off x="9585" y="428178"/>
            <a:ext cx="8951069" cy="6001643"/>
          </a:xfrm>
          <a:prstGeom prst="rect">
            <a:avLst/>
          </a:prstGeom>
        </p:spPr>
        <p:txBody>
          <a:bodyPr wrap="square">
            <a:spAutoFit/>
          </a:bodyPr>
          <a:lstStyle/>
          <a:p>
            <a:r>
              <a:rPr lang="en-GB" i="1" dirty="0">
                <a:solidFill>
                  <a:srgbClr val="231F20"/>
                </a:solidFill>
                <a:latin typeface="ReithSans"/>
              </a:rPr>
              <a:t>“I think Miss Cackle gave you that cat on purpose,” Ethel sneered. “You’re both as bad as each other.”</a:t>
            </a:r>
            <a:endParaRPr lang="en-GB" dirty="0">
              <a:solidFill>
                <a:srgbClr val="231F20"/>
              </a:solidFill>
              <a:latin typeface="ReithSans"/>
            </a:endParaRPr>
          </a:p>
          <a:p>
            <a:r>
              <a:rPr lang="en-GB" i="1" dirty="0">
                <a:solidFill>
                  <a:srgbClr val="231F20"/>
                </a:solidFill>
                <a:latin typeface="ReithSans"/>
              </a:rPr>
              <a:t>“Oh, be quiet,” said Mildred, trying to keep her temper. “Anyway, it’s not a bad cat. It’ll learn in time.”</a:t>
            </a:r>
            <a:endParaRPr lang="en-GB" dirty="0">
              <a:solidFill>
                <a:srgbClr val="231F20"/>
              </a:solidFill>
              <a:latin typeface="ReithSans"/>
            </a:endParaRPr>
          </a:p>
          <a:p>
            <a:r>
              <a:rPr lang="en-GB" i="1" dirty="0">
                <a:solidFill>
                  <a:srgbClr val="231F20"/>
                </a:solidFill>
                <a:latin typeface="ReithSans"/>
              </a:rPr>
              <a:t>"Like you did?” Ethel went on. “Wasn’t it last week that you crashed into the dustbins?”</a:t>
            </a:r>
            <a:endParaRPr lang="en-GB" dirty="0">
              <a:solidFill>
                <a:srgbClr val="231F20"/>
              </a:solidFill>
              <a:latin typeface="ReithSans"/>
            </a:endParaRPr>
          </a:p>
          <a:p>
            <a:r>
              <a:rPr lang="en-GB" i="1" dirty="0">
                <a:solidFill>
                  <a:srgbClr val="231F20"/>
                </a:solidFill>
                <a:latin typeface="ReithSans"/>
              </a:rPr>
              <a:t>“Look, Ethel,” Mildred said, “you’d better be quiet, because if you don’t I shall…”</a:t>
            </a:r>
            <a:endParaRPr lang="en-GB" dirty="0">
              <a:solidFill>
                <a:srgbClr val="231F20"/>
              </a:solidFill>
              <a:latin typeface="ReithSans"/>
            </a:endParaRPr>
          </a:p>
          <a:p>
            <a:r>
              <a:rPr lang="en-GB" i="1" dirty="0">
                <a:solidFill>
                  <a:srgbClr val="231F20"/>
                </a:solidFill>
                <a:latin typeface="ReithSans"/>
              </a:rPr>
              <a:t>“Well?”</a:t>
            </a:r>
            <a:endParaRPr lang="en-GB" dirty="0">
              <a:solidFill>
                <a:srgbClr val="231F20"/>
              </a:solidFill>
              <a:latin typeface="ReithSans"/>
            </a:endParaRPr>
          </a:p>
          <a:p>
            <a:r>
              <a:rPr lang="en-GB" i="1" dirty="0">
                <a:solidFill>
                  <a:srgbClr val="231F20"/>
                </a:solidFill>
                <a:latin typeface="ReithSans"/>
              </a:rPr>
              <a:t>“I shall turn you into a frog and I don’t want to do that.”</a:t>
            </a:r>
            <a:endParaRPr lang="en-GB" dirty="0">
              <a:solidFill>
                <a:srgbClr val="231F20"/>
              </a:solidFill>
              <a:latin typeface="ReithSans"/>
            </a:endParaRPr>
          </a:p>
          <a:p>
            <a:r>
              <a:rPr lang="en-GB" i="1" dirty="0">
                <a:solidFill>
                  <a:srgbClr val="231F20"/>
                </a:solidFill>
                <a:latin typeface="ReithSans"/>
              </a:rPr>
              <a:t>Ethel gave a shriek of laughter.</a:t>
            </a:r>
            <a:endParaRPr lang="en-GB" dirty="0">
              <a:solidFill>
                <a:srgbClr val="231F20"/>
              </a:solidFill>
              <a:latin typeface="ReithSans"/>
            </a:endParaRPr>
          </a:p>
          <a:p>
            <a:r>
              <a:rPr lang="en-GB" i="1" dirty="0">
                <a:solidFill>
                  <a:srgbClr val="231F20"/>
                </a:solidFill>
                <a:latin typeface="ReithSans"/>
              </a:rPr>
              <a:t>“That’s really funny!” she crowed. “You don’t even know the beginners’ spells, let alone ones like that."</a:t>
            </a:r>
            <a:endParaRPr lang="en-GB" dirty="0">
              <a:solidFill>
                <a:srgbClr val="231F20"/>
              </a:solidFill>
              <a:latin typeface="ReithSans"/>
            </a:endParaRPr>
          </a:p>
          <a:p>
            <a:r>
              <a:rPr lang="en-GB" i="1" dirty="0">
                <a:solidFill>
                  <a:srgbClr val="231F20"/>
                </a:solidFill>
                <a:latin typeface="ReithSans"/>
              </a:rPr>
              <a:t>Mildred blushed and looked very miserable.</a:t>
            </a:r>
            <a:endParaRPr lang="en-GB" dirty="0">
              <a:solidFill>
                <a:srgbClr val="231F20"/>
              </a:solidFill>
              <a:latin typeface="ReithSans"/>
            </a:endParaRPr>
          </a:p>
          <a:p>
            <a:r>
              <a:rPr lang="en-GB" i="1" dirty="0">
                <a:solidFill>
                  <a:srgbClr val="231F20"/>
                </a:solidFill>
                <a:latin typeface="ReithSans"/>
              </a:rPr>
              <a:t>“Go on then!" cried Ethel. "Go on then, if you’re so clever. Turn me into a frog. I am waiting.”</a:t>
            </a:r>
            <a:endParaRPr lang="en-GB" b="0" i="0" dirty="0">
              <a:solidFill>
                <a:srgbClr val="231F20"/>
              </a:solidFill>
              <a:effectLst/>
              <a:latin typeface="ReithSans"/>
            </a:endParaRPr>
          </a:p>
        </p:txBody>
      </p:sp>
    </p:spTree>
    <p:extLst>
      <p:ext uri="{BB962C8B-B14F-4D97-AF65-F5344CB8AC3E}">
        <p14:creationId xmlns:p14="http://schemas.microsoft.com/office/powerpoint/2010/main" val="173192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2E733D-B5AF-487F-86A9-E84DB09C29E4}"/>
              </a:ext>
            </a:extLst>
          </p:cNvPr>
          <p:cNvSpPr/>
          <p:nvPr/>
        </p:nvSpPr>
        <p:spPr>
          <a:xfrm>
            <a:off x="117749" y="260648"/>
            <a:ext cx="8352928" cy="5632311"/>
          </a:xfrm>
          <a:prstGeom prst="rect">
            <a:avLst/>
          </a:prstGeom>
        </p:spPr>
        <p:txBody>
          <a:bodyPr wrap="square">
            <a:spAutoFit/>
          </a:bodyPr>
          <a:lstStyle/>
          <a:p>
            <a:r>
              <a:rPr lang="en-GB" i="1" dirty="0">
                <a:solidFill>
                  <a:srgbClr val="231F20"/>
                </a:solidFill>
                <a:latin typeface="ReithSans"/>
              </a:rPr>
              <a:t>It just so happened that Mildred did have an idea of that spell (she had been reading about it in the library). By now, everyone had crowded round, waiting to see what would happen, and Ethel was still jeering. It was unbearable.</a:t>
            </a:r>
          </a:p>
          <a:p>
            <a:endParaRPr lang="en-GB" dirty="0">
              <a:solidFill>
                <a:srgbClr val="231F20"/>
              </a:solidFill>
              <a:latin typeface="ReithSans"/>
            </a:endParaRPr>
          </a:p>
          <a:p>
            <a:r>
              <a:rPr lang="en-GB" i="1" dirty="0">
                <a:solidFill>
                  <a:srgbClr val="231F20"/>
                </a:solidFill>
                <a:latin typeface="ReithSans"/>
              </a:rPr>
              <a:t>Mildred muttered the spell under her breath - and Ethel vanished. In her place stood a small pink and grey pig.</a:t>
            </a:r>
            <a:endParaRPr lang="en-GB" dirty="0">
              <a:solidFill>
                <a:srgbClr val="231F20"/>
              </a:solidFill>
              <a:latin typeface="ReithSans"/>
            </a:endParaRPr>
          </a:p>
          <a:p>
            <a:r>
              <a:rPr lang="en-GB" i="1" dirty="0">
                <a:solidFill>
                  <a:srgbClr val="231F20"/>
                </a:solidFill>
                <a:latin typeface="ReithSans"/>
              </a:rPr>
              <a:t>Cries and shouts rent the air.</a:t>
            </a:r>
            <a:endParaRPr lang="en-GB" dirty="0">
              <a:solidFill>
                <a:srgbClr val="231F20"/>
              </a:solidFill>
              <a:latin typeface="ReithSans"/>
            </a:endParaRPr>
          </a:p>
          <a:p>
            <a:r>
              <a:rPr lang="en-GB" i="1" dirty="0">
                <a:solidFill>
                  <a:srgbClr val="231F20"/>
                </a:solidFill>
                <a:latin typeface="ReithSans"/>
              </a:rPr>
              <a:t>“Oh no!”</a:t>
            </a:r>
            <a:endParaRPr lang="en-GB" dirty="0">
              <a:solidFill>
                <a:srgbClr val="231F20"/>
              </a:solidFill>
              <a:latin typeface="ReithSans"/>
            </a:endParaRPr>
          </a:p>
          <a:p>
            <a:r>
              <a:rPr lang="en-GB" i="1" dirty="0">
                <a:solidFill>
                  <a:srgbClr val="231F20"/>
                </a:solidFill>
                <a:latin typeface="ReithSans"/>
              </a:rPr>
              <a:t>“That’s torn it!”</a:t>
            </a:r>
            <a:endParaRPr lang="en-GB" dirty="0">
              <a:solidFill>
                <a:srgbClr val="231F20"/>
              </a:solidFill>
              <a:latin typeface="ReithSans"/>
            </a:endParaRPr>
          </a:p>
          <a:p>
            <a:r>
              <a:rPr lang="en-GB" i="1" dirty="0">
                <a:solidFill>
                  <a:srgbClr val="231F20"/>
                </a:solidFill>
                <a:latin typeface="ReithSans"/>
              </a:rPr>
              <a:t>“You’ve done it now, Mildred!”</a:t>
            </a:r>
            <a:endParaRPr lang="en-GB" dirty="0">
              <a:solidFill>
                <a:srgbClr val="231F20"/>
              </a:solidFill>
              <a:latin typeface="ReithSans"/>
            </a:endParaRPr>
          </a:p>
          <a:p>
            <a:r>
              <a:rPr lang="en-GB" i="1" dirty="0">
                <a:solidFill>
                  <a:srgbClr val="231F20"/>
                </a:solidFill>
                <a:latin typeface="ReithSans"/>
              </a:rPr>
              <a:t>Mildred was horrified. “Oh, Ethel,” she said, "I’m sorry, but you did ask for it.”</a:t>
            </a:r>
            <a:endParaRPr lang="en-GB" dirty="0">
              <a:solidFill>
                <a:srgbClr val="231F20"/>
              </a:solidFill>
              <a:latin typeface="ReithSans"/>
            </a:endParaRPr>
          </a:p>
          <a:p>
            <a:r>
              <a:rPr lang="en-GB" i="1" dirty="0">
                <a:solidFill>
                  <a:srgbClr val="231F20"/>
                </a:solidFill>
                <a:latin typeface="ReithSans"/>
              </a:rPr>
              <a:t>The pig looked furious.</a:t>
            </a:r>
            <a:endParaRPr lang="en-GB" dirty="0">
              <a:solidFill>
                <a:srgbClr val="231F20"/>
              </a:solidFill>
              <a:latin typeface="ReithSans"/>
            </a:endParaRPr>
          </a:p>
          <a:p>
            <a:r>
              <a:rPr lang="en-GB" i="1" dirty="0">
                <a:solidFill>
                  <a:srgbClr val="231F20"/>
                </a:solidFill>
                <a:latin typeface="ReithSans"/>
              </a:rPr>
              <a:t>“You beast, Mildred Hubble!” it grunted, "Change me back!”</a:t>
            </a:r>
            <a:endParaRPr lang="en-GB" b="0" i="0" dirty="0">
              <a:solidFill>
                <a:srgbClr val="231F20"/>
              </a:solidFill>
              <a:effectLst/>
              <a:latin typeface="ReithSans"/>
            </a:endParaRPr>
          </a:p>
        </p:txBody>
      </p:sp>
    </p:spTree>
    <p:extLst>
      <p:ext uri="{BB962C8B-B14F-4D97-AF65-F5344CB8AC3E}">
        <p14:creationId xmlns:p14="http://schemas.microsoft.com/office/powerpoint/2010/main" val="410814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8A5794-1B97-4CC9-9581-D09EB5814AE5}"/>
              </a:ext>
            </a:extLst>
          </p:cNvPr>
          <p:cNvSpPr>
            <a:spLocks noGrp="1"/>
          </p:cNvSpPr>
          <p:nvPr>
            <p:ph type="body" idx="1"/>
          </p:nvPr>
        </p:nvSpPr>
        <p:spPr>
          <a:xfrm>
            <a:off x="169807" y="404664"/>
            <a:ext cx="8157650" cy="1872208"/>
          </a:xfrm>
        </p:spPr>
        <p:txBody>
          <a:bodyPr>
            <a:normAutofit fontScale="92500" lnSpcReduction="20000"/>
          </a:bodyPr>
          <a:lstStyle/>
          <a:p>
            <a:r>
              <a:rPr lang="en-GB" sz="2600" b="1" dirty="0"/>
              <a:t>What impression did you get of Mildred and Ethel? What did you learn about the characters in this extract?</a:t>
            </a:r>
          </a:p>
          <a:p>
            <a:endParaRPr lang="en-GB" sz="2600" dirty="0"/>
          </a:p>
          <a:p>
            <a:r>
              <a:rPr lang="en-GB" sz="1900" dirty="0"/>
              <a:t>Make a point about a character and then find evidence in the text to support your point. Aim to make at least two points of your own.</a:t>
            </a:r>
          </a:p>
          <a:p>
            <a:r>
              <a:rPr lang="en-GB" sz="1900" dirty="0"/>
              <a:t>Organise your answers in tables like below.</a:t>
            </a:r>
          </a:p>
          <a:p>
            <a:endParaRPr lang="en-GB" dirty="0"/>
          </a:p>
        </p:txBody>
      </p:sp>
      <p:pic>
        <p:nvPicPr>
          <p:cNvPr id="4" name="Picture 3">
            <a:extLst>
              <a:ext uri="{FF2B5EF4-FFF2-40B4-BE49-F238E27FC236}">
                <a16:creationId xmlns:a16="http://schemas.microsoft.com/office/drawing/2014/main" id="{786BA3C7-F44F-47BB-80F3-98E7307C6412}"/>
              </a:ext>
            </a:extLst>
          </p:cNvPr>
          <p:cNvPicPr>
            <a:picLocks noChangeAspect="1"/>
          </p:cNvPicPr>
          <p:nvPr/>
        </p:nvPicPr>
        <p:blipFill>
          <a:blip r:embed="rId2"/>
          <a:stretch>
            <a:fillRect/>
          </a:stretch>
        </p:blipFill>
        <p:spPr>
          <a:xfrm>
            <a:off x="169807" y="1988840"/>
            <a:ext cx="7704856" cy="2371429"/>
          </a:xfrm>
          <a:prstGeom prst="rect">
            <a:avLst/>
          </a:prstGeom>
        </p:spPr>
      </p:pic>
      <p:pic>
        <p:nvPicPr>
          <p:cNvPr id="5" name="Picture 4">
            <a:extLst>
              <a:ext uri="{FF2B5EF4-FFF2-40B4-BE49-F238E27FC236}">
                <a16:creationId xmlns:a16="http://schemas.microsoft.com/office/drawing/2014/main" id="{919EFBDC-2B52-48EB-AA7C-3F673CA7FC4C}"/>
              </a:ext>
            </a:extLst>
          </p:cNvPr>
          <p:cNvPicPr>
            <a:picLocks noChangeAspect="1"/>
          </p:cNvPicPr>
          <p:nvPr/>
        </p:nvPicPr>
        <p:blipFill>
          <a:blip r:embed="rId3"/>
          <a:stretch>
            <a:fillRect/>
          </a:stretch>
        </p:blipFill>
        <p:spPr>
          <a:xfrm>
            <a:off x="169807" y="4509120"/>
            <a:ext cx="7704856" cy="2461119"/>
          </a:xfrm>
          <a:prstGeom prst="rect">
            <a:avLst/>
          </a:prstGeom>
        </p:spPr>
      </p:pic>
      <p:pic>
        <p:nvPicPr>
          <p:cNvPr id="6" name="Picture 5">
            <a:extLst>
              <a:ext uri="{FF2B5EF4-FFF2-40B4-BE49-F238E27FC236}">
                <a16:creationId xmlns:a16="http://schemas.microsoft.com/office/drawing/2014/main" id="{F9C67798-1E85-4177-B1BE-1B60C854B4F8}"/>
              </a:ext>
            </a:extLst>
          </p:cNvPr>
          <p:cNvPicPr/>
          <p:nvPr/>
        </p:nvPicPr>
        <p:blipFill rotWithShape="1">
          <a:blip r:embed="rId4">
            <a:extLst>
              <a:ext uri="{28A0092B-C50C-407E-A947-70E740481C1C}">
                <a14:useLocalDpi xmlns:a14="http://schemas.microsoft.com/office/drawing/2010/main" val="0"/>
              </a:ext>
            </a:extLst>
          </a:blip>
          <a:srcRect l="36727" t="23941" r="37514" b="12512"/>
          <a:stretch/>
        </p:blipFill>
        <p:spPr bwMode="auto">
          <a:xfrm>
            <a:off x="8182644" y="2708920"/>
            <a:ext cx="2232248" cy="3096344"/>
          </a:xfrm>
          <a:prstGeom prst="rect">
            <a:avLst/>
          </a:prstGeom>
          <a:ln w="3810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563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AB642F-7D01-41B1-BF57-FB85D7F29E8E}"/>
              </a:ext>
            </a:extLst>
          </p:cNvPr>
          <p:cNvSpPr/>
          <p:nvPr/>
        </p:nvSpPr>
        <p:spPr>
          <a:xfrm>
            <a:off x="765820" y="404664"/>
            <a:ext cx="6092825" cy="6001643"/>
          </a:xfrm>
          <a:prstGeom prst="rect">
            <a:avLst/>
          </a:prstGeom>
        </p:spPr>
        <p:txBody>
          <a:bodyPr>
            <a:spAutoFit/>
          </a:bodyPr>
          <a:lstStyle/>
          <a:p>
            <a:r>
              <a:rPr lang="en-GB" b="1" dirty="0">
                <a:solidFill>
                  <a:srgbClr val="231F20"/>
                </a:solidFill>
                <a:latin typeface="ReithSans"/>
              </a:rPr>
              <a:t>Extract 2 ends with a real cliff-hanger. As a reader, we really want to know what will happen next.</a:t>
            </a:r>
          </a:p>
          <a:p>
            <a:endParaRPr lang="en-GB" dirty="0">
              <a:solidFill>
                <a:srgbClr val="231F20"/>
              </a:solidFill>
              <a:latin typeface="ReithSans"/>
            </a:endParaRPr>
          </a:p>
          <a:p>
            <a:pPr>
              <a:buFont typeface="Arial" panose="020B0604020202020204" pitchFamily="34" charset="0"/>
              <a:buChar char="•"/>
            </a:pPr>
            <a:r>
              <a:rPr lang="en-GB" dirty="0">
                <a:solidFill>
                  <a:srgbClr val="231F20"/>
                </a:solidFill>
                <a:latin typeface="ReithSans"/>
              </a:rPr>
              <a:t>Will Mildred be able to reverse the spell?</a:t>
            </a:r>
          </a:p>
          <a:p>
            <a:pPr>
              <a:buFont typeface="Arial" panose="020B0604020202020204" pitchFamily="34" charset="0"/>
              <a:buChar char="•"/>
            </a:pPr>
            <a:r>
              <a:rPr lang="en-GB" dirty="0">
                <a:solidFill>
                  <a:srgbClr val="231F20"/>
                </a:solidFill>
                <a:latin typeface="ReithSans"/>
              </a:rPr>
              <a:t>Will a teacher come and discover what Mildred has done?</a:t>
            </a:r>
          </a:p>
          <a:p>
            <a:pPr>
              <a:buFont typeface="Arial" panose="020B0604020202020204" pitchFamily="34" charset="0"/>
              <a:buChar char="•"/>
            </a:pPr>
            <a:r>
              <a:rPr lang="en-GB" dirty="0">
                <a:solidFill>
                  <a:srgbClr val="231F20"/>
                </a:solidFill>
                <a:latin typeface="ReithSans"/>
              </a:rPr>
              <a:t>Will the 'pig’ run away?</a:t>
            </a:r>
          </a:p>
          <a:p>
            <a:pPr>
              <a:buFont typeface="Arial" panose="020B0604020202020204" pitchFamily="34" charset="0"/>
              <a:buChar char="•"/>
            </a:pPr>
            <a:endParaRPr lang="en-GB" dirty="0">
              <a:solidFill>
                <a:srgbClr val="231F20"/>
              </a:solidFill>
              <a:latin typeface="ReithSans"/>
            </a:endParaRPr>
          </a:p>
          <a:p>
            <a:r>
              <a:rPr lang="en-GB" b="1" dirty="0">
                <a:solidFill>
                  <a:srgbClr val="231F20"/>
                </a:solidFill>
                <a:latin typeface="ReithSans"/>
              </a:rPr>
              <a:t>Write down 4 predictions </a:t>
            </a:r>
          </a:p>
          <a:p>
            <a:endParaRPr lang="en-GB" b="1" dirty="0">
              <a:solidFill>
                <a:srgbClr val="231F20"/>
              </a:solidFill>
              <a:latin typeface="ReithSans"/>
            </a:endParaRPr>
          </a:p>
          <a:p>
            <a:r>
              <a:rPr lang="en-GB" dirty="0">
                <a:solidFill>
                  <a:srgbClr val="231F20"/>
                </a:solidFill>
                <a:latin typeface="ReithSans"/>
              </a:rPr>
              <a:t>You might like to use some of these sentence starters to help you.</a:t>
            </a:r>
          </a:p>
          <a:p>
            <a:r>
              <a:rPr lang="en-GB" dirty="0">
                <a:solidFill>
                  <a:srgbClr val="231F20"/>
                </a:solidFill>
                <a:latin typeface="ReithSans"/>
              </a:rPr>
              <a:t>I think...</a:t>
            </a:r>
          </a:p>
          <a:p>
            <a:r>
              <a:rPr lang="en-GB" dirty="0">
                <a:solidFill>
                  <a:srgbClr val="231F20"/>
                </a:solidFill>
                <a:latin typeface="ReithSans"/>
              </a:rPr>
              <a:t>I wonder if...</a:t>
            </a:r>
          </a:p>
          <a:p>
            <a:r>
              <a:rPr lang="en-GB" dirty="0">
                <a:solidFill>
                  <a:srgbClr val="231F20"/>
                </a:solidFill>
                <a:latin typeface="ReithSans"/>
              </a:rPr>
              <a:t>I don’t think..</a:t>
            </a:r>
            <a:endParaRPr lang="en-GB" b="0" i="0" dirty="0">
              <a:solidFill>
                <a:srgbClr val="231F20"/>
              </a:solidFill>
              <a:effectLst/>
              <a:latin typeface="ReithSans"/>
            </a:endParaRPr>
          </a:p>
        </p:txBody>
      </p:sp>
      <p:pic>
        <p:nvPicPr>
          <p:cNvPr id="5" name="Picture 4">
            <a:extLst>
              <a:ext uri="{FF2B5EF4-FFF2-40B4-BE49-F238E27FC236}">
                <a16:creationId xmlns:a16="http://schemas.microsoft.com/office/drawing/2014/main" id="{78E838C6-6CC7-4729-8A41-2DC5BC235B3E}"/>
              </a:ext>
            </a:extLst>
          </p:cNvPr>
          <p:cNvPicPr>
            <a:picLocks noChangeAspect="1"/>
          </p:cNvPicPr>
          <p:nvPr/>
        </p:nvPicPr>
        <p:blipFill>
          <a:blip r:embed="rId2"/>
          <a:stretch>
            <a:fillRect/>
          </a:stretch>
        </p:blipFill>
        <p:spPr>
          <a:xfrm>
            <a:off x="8902724" y="1196752"/>
            <a:ext cx="3142033" cy="4324580"/>
          </a:xfrm>
          <a:prstGeom prst="rect">
            <a:avLst/>
          </a:prstGeom>
        </p:spPr>
      </p:pic>
    </p:spTree>
    <p:extLst>
      <p:ext uri="{BB962C8B-B14F-4D97-AF65-F5344CB8AC3E}">
        <p14:creationId xmlns:p14="http://schemas.microsoft.com/office/powerpoint/2010/main" val="207962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38228" y="7101408"/>
            <a:ext cx="7008574" cy="1008386"/>
          </a:xfrm>
        </p:spPr>
        <p:txBody>
          <a:bodyPr>
            <a:normAutofit fontScale="90000"/>
          </a:bodyPr>
          <a:lstStyle/>
          <a:p>
            <a:pPr lvl="0"/>
            <a:br>
              <a:rPr lang="en-GB" sz="3600" dirty="0">
                <a:latin typeface="CCW Cursive Writing 12" panose="03050602040000000000" pitchFamily="66" charset="0"/>
              </a:rPr>
            </a:br>
            <a:br>
              <a:rPr lang="en-GB" sz="3600" dirty="0">
                <a:latin typeface="CCW Cursive Writing 12" panose="03050602040000000000" pitchFamily="66" charset="0"/>
              </a:rPr>
            </a:br>
            <a:br>
              <a:rPr lang="en-GB" sz="3600" dirty="0">
                <a:latin typeface="CCW Cursive Writing 12" panose="03050602040000000000" pitchFamily="66" charset="0"/>
              </a:rPr>
            </a:br>
            <a:br>
              <a:rPr lang="en-GB" sz="3600" dirty="0">
                <a:latin typeface="CCW Cursive Writing 12" panose="03050602040000000000" pitchFamily="66" charset="0"/>
              </a:rPr>
            </a:br>
            <a:br>
              <a:rPr lang="en-GB" sz="3600" dirty="0">
                <a:latin typeface="CCW Cursive Writing 12" panose="03050602040000000000" pitchFamily="66" charset="0"/>
              </a:rPr>
            </a:br>
            <a:br>
              <a:rPr lang="en-GB" sz="2400" dirty="0">
                <a:latin typeface="CCW Cursive Writing 12" panose="03050602040000000000" pitchFamily="66" charset="0"/>
              </a:rPr>
            </a:br>
            <a:br>
              <a:rPr lang="en-GB" sz="2400" dirty="0">
                <a:latin typeface="CCW Cursive Writing 12" panose="03050602040000000000" pitchFamily="66" charset="0"/>
              </a:rPr>
            </a:br>
            <a:br>
              <a:rPr lang="en-GB" sz="2400" dirty="0">
                <a:latin typeface="CCW Cursive Writing 12" panose="03050602040000000000" pitchFamily="66" charset="0"/>
              </a:rPr>
            </a:br>
            <a:br>
              <a:rPr lang="en-GB" sz="2400" dirty="0">
                <a:latin typeface="CCW Cursive Writing 12" panose="03050602040000000000" pitchFamily="66" charset="0"/>
              </a:rPr>
            </a:br>
            <a:endParaRPr lang="en-GB" sz="2400" dirty="0">
              <a:latin typeface="CCW Cursive Writing 12" panose="03050602040000000000" pitchFamily="66" charset="0"/>
            </a:endParaRPr>
          </a:p>
        </p:txBody>
      </p:sp>
      <p:sp>
        <p:nvSpPr>
          <p:cNvPr id="3" name="AutoShape 2" descr="Image result for we're going on a bear hu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a:extLst>
              <a:ext uri="{FF2B5EF4-FFF2-40B4-BE49-F238E27FC236}">
                <a16:creationId xmlns:a16="http://schemas.microsoft.com/office/drawing/2014/main" id="{B36F366E-177C-4AE4-8FB0-D730BB82A5F0}"/>
              </a:ext>
            </a:extLst>
          </p:cNvPr>
          <p:cNvSpPr txBox="1"/>
          <p:nvPr/>
        </p:nvSpPr>
        <p:spPr>
          <a:xfrm>
            <a:off x="3862164" y="160338"/>
            <a:ext cx="7950638" cy="2677656"/>
          </a:xfrm>
          <a:prstGeom prst="rect">
            <a:avLst/>
          </a:prstGeom>
          <a:noFill/>
        </p:spPr>
        <p:txBody>
          <a:bodyPr wrap="none" rtlCol="0">
            <a:spAutoFit/>
          </a:bodyPr>
          <a:lstStyle/>
          <a:p>
            <a:r>
              <a:rPr lang="en-GB" dirty="0">
                <a:latin typeface="CCW Cursive Writing 12" panose="03050602040000000000" pitchFamily="66" charset="0"/>
              </a:rPr>
              <a:t>The extract for today’s reading comprehension is taken from</a:t>
            </a:r>
            <a:br>
              <a:rPr lang="en-GB" dirty="0">
                <a:latin typeface="CCW Cursive Writing 12" panose="03050602040000000000" pitchFamily="66" charset="0"/>
              </a:rPr>
            </a:br>
            <a:r>
              <a:rPr lang="en-GB" dirty="0">
                <a:latin typeface="CCW Cursive Writing 12" panose="03050602040000000000" pitchFamily="66" charset="0"/>
              </a:rPr>
              <a:t>‘The Worst Witch ’by Jill Murphy.</a:t>
            </a:r>
          </a:p>
          <a:p>
            <a:endParaRPr lang="en-GB" dirty="0">
              <a:latin typeface="CCW Cursive Writing 12" panose="03050602040000000000" pitchFamily="66" charset="0"/>
              <a:hlinkClick r:id="rId2"/>
            </a:endParaRPr>
          </a:p>
          <a:p>
            <a:r>
              <a:rPr lang="en-GB" dirty="0">
                <a:latin typeface="CCW Cursive Writing 12" panose="03050602040000000000" pitchFamily="66" charset="0"/>
                <a:hlinkClick r:id="rId2"/>
              </a:rPr>
              <a:t>Here is what  </a:t>
            </a:r>
            <a:r>
              <a:rPr lang="en-GB" dirty="0">
                <a:latin typeface="CCW Cursive Writing 12" panose="03050602040000000000" pitchFamily="66" charset="0"/>
                <a:hlinkClick r:id="rId2"/>
              </a:rPr>
              <a:t>www.lovereading4kids.co.uk</a:t>
            </a:r>
            <a:r>
              <a:rPr lang="en-GB" dirty="0">
                <a:latin typeface="CCW Cursive Writing 12" panose="03050602040000000000" pitchFamily="66" charset="0"/>
              </a:rPr>
              <a:t>  has to say about it.</a:t>
            </a:r>
            <a:br>
              <a:rPr lang="en-GB" dirty="0">
                <a:latin typeface="CCW Cursive Writing 12" panose="03050602040000000000" pitchFamily="66" charset="0"/>
              </a:rPr>
            </a:br>
            <a:br>
              <a:rPr lang="en-GB" dirty="0">
                <a:latin typeface="CCW Cursive Writing 12" panose="03050602040000000000" pitchFamily="66" charset="0"/>
              </a:rPr>
            </a:br>
            <a:br>
              <a:rPr lang="en-GB" dirty="0">
                <a:latin typeface="CCW Cursive Writing 12" panose="03050602040000000000" pitchFamily="66" charset="0"/>
              </a:rPr>
            </a:br>
            <a:endParaRPr lang="en-GB" dirty="0"/>
          </a:p>
        </p:txBody>
      </p:sp>
      <p:sp>
        <p:nvSpPr>
          <p:cNvPr id="6" name="TextBox 5">
            <a:extLst>
              <a:ext uri="{FF2B5EF4-FFF2-40B4-BE49-F238E27FC236}">
                <a16:creationId xmlns:a16="http://schemas.microsoft.com/office/drawing/2014/main" id="{91C02DF2-7715-422F-B8E0-BC0BCCF83779}"/>
              </a:ext>
            </a:extLst>
          </p:cNvPr>
          <p:cNvSpPr txBox="1"/>
          <p:nvPr/>
        </p:nvSpPr>
        <p:spPr>
          <a:xfrm>
            <a:off x="155575" y="5857606"/>
            <a:ext cx="4382431" cy="830997"/>
          </a:xfrm>
          <a:prstGeom prst="rect">
            <a:avLst/>
          </a:prstGeom>
          <a:solidFill>
            <a:schemeClr val="bg1"/>
          </a:solidFill>
        </p:spPr>
        <p:txBody>
          <a:bodyPr wrap="square" rtlCol="0">
            <a:spAutoFit/>
          </a:bodyPr>
          <a:lstStyle/>
          <a:p>
            <a:r>
              <a:rPr lang="en-GB" dirty="0"/>
              <a:t>Today’s extract is already included in this </a:t>
            </a:r>
            <a:r>
              <a:rPr lang="en-GB" dirty="0" err="1"/>
              <a:t>Powerpoint</a:t>
            </a:r>
            <a:r>
              <a:rPr lang="en-GB" dirty="0"/>
              <a:t>.</a:t>
            </a:r>
          </a:p>
        </p:txBody>
      </p:sp>
      <p:pic>
        <p:nvPicPr>
          <p:cNvPr id="8" name="Picture 7">
            <a:extLst>
              <a:ext uri="{FF2B5EF4-FFF2-40B4-BE49-F238E27FC236}">
                <a16:creationId xmlns:a16="http://schemas.microsoft.com/office/drawing/2014/main" id="{BADD13C0-5B39-40E8-B324-98E2A7A7A91F}"/>
              </a:ext>
            </a:extLst>
          </p:cNvPr>
          <p:cNvPicPr>
            <a:picLocks noChangeAspect="1"/>
          </p:cNvPicPr>
          <p:nvPr/>
        </p:nvPicPr>
        <p:blipFill>
          <a:blip r:embed="rId3"/>
          <a:stretch>
            <a:fillRect/>
          </a:stretch>
        </p:blipFill>
        <p:spPr>
          <a:xfrm>
            <a:off x="5766324" y="1844824"/>
            <a:ext cx="4352381" cy="885714"/>
          </a:xfrm>
          <a:prstGeom prst="rect">
            <a:avLst/>
          </a:prstGeom>
        </p:spPr>
      </p:pic>
      <p:sp>
        <p:nvSpPr>
          <p:cNvPr id="9" name="Rectangle 8">
            <a:extLst>
              <a:ext uri="{FF2B5EF4-FFF2-40B4-BE49-F238E27FC236}">
                <a16:creationId xmlns:a16="http://schemas.microsoft.com/office/drawing/2014/main" id="{89F93F09-5127-42A1-949E-A729A6ED6010}"/>
              </a:ext>
            </a:extLst>
          </p:cNvPr>
          <p:cNvSpPr/>
          <p:nvPr/>
        </p:nvSpPr>
        <p:spPr>
          <a:xfrm>
            <a:off x="4654252" y="2837994"/>
            <a:ext cx="6092825" cy="2554545"/>
          </a:xfrm>
          <a:prstGeom prst="rect">
            <a:avLst/>
          </a:prstGeom>
        </p:spPr>
        <p:txBody>
          <a:bodyPr>
            <a:spAutoFit/>
          </a:bodyPr>
          <a:lstStyle/>
          <a:p>
            <a:pPr algn="ctr" fontAlgn="base">
              <a:spcAft>
                <a:spcPts val="0"/>
              </a:spcAft>
            </a:pPr>
            <a:r>
              <a:rPr lang="en-GB" sz="1600" dirty="0">
                <a:solidFill>
                  <a:srgbClr val="333333"/>
                </a:solidFill>
                <a:latin typeface="inherit"/>
                <a:ea typeface="Times New Roman" panose="02020603050405020304" pitchFamily="18" charset="0"/>
              </a:rPr>
              <a:t>The trials and tribulations of a disastrous new girl at Miss Cackle’s Academy for Witches, a gloriously witchy boarding school, The Worst Witch has magic galore. Unfortunately for Mildred Hubble, most of it has a habit of going badly wrong. Her broomstick won’t fly straight, her cat is tabby not black and she manages to turn her arch-enemy into a toad.  </a:t>
            </a:r>
          </a:p>
          <a:p>
            <a:pPr algn="ctr" fontAlgn="base">
              <a:spcAft>
                <a:spcPts val="0"/>
              </a:spcAft>
            </a:pPr>
            <a:endParaRPr lang="en-GB" sz="1600" dirty="0">
              <a:latin typeface="Times New Roman" panose="02020603050405020304" pitchFamily="18" charset="0"/>
              <a:ea typeface="Times New Roman" panose="02020603050405020304" pitchFamily="18" charset="0"/>
            </a:endParaRPr>
          </a:p>
          <a:p>
            <a:pPr algn="ctr" fontAlgn="base">
              <a:spcAft>
                <a:spcPts val="0"/>
              </a:spcAft>
            </a:pPr>
            <a:r>
              <a:rPr lang="en-GB" sz="1600" b="1" i="1" dirty="0">
                <a:solidFill>
                  <a:srgbClr val="333333"/>
                </a:solidFill>
                <a:latin typeface="inherit"/>
                <a:ea typeface="Times New Roman" panose="02020603050405020304" pitchFamily="18" charset="0"/>
              </a:rPr>
              <a:t>'Mildred Hubble chews on her plaits, wears her hat back to front and her shoe laces trail on the floor.  She is worst witch in her school but it isn't her fault. ' - </a:t>
            </a:r>
            <a:r>
              <a:rPr lang="en-GB" sz="1600" b="1" dirty="0">
                <a:solidFill>
                  <a:srgbClr val="333333"/>
                </a:solidFill>
                <a:latin typeface="inherit"/>
                <a:ea typeface="Times New Roman" panose="02020603050405020304" pitchFamily="18" charset="0"/>
              </a:rPr>
              <a:t>Jemima </a:t>
            </a:r>
            <a:r>
              <a:rPr lang="en-GB" sz="1600" b="1" dirty="0" err="1">
                <a:solidFill>
                  <a:srgbClr val="333333"/>
                </a:solidFill>
                <a:latin typeface="inherit"/>
                <a:ea typeface="Times New Roman" panose="02020603050405020304" pitchFamily="18" charset="0"/>
              </a:rPr>
              <a:t>Foyster</a:t>
            </a:r>
            <a:r>
              <a:rPr lang="en-GB" sz="1600" b="1" dirty="0">
                <a:solidFill>
                  <a:srgbClr val="333333"/>
                </a:solidFill>
                <a:latin typeface="inherit"/>
                <a:ea typeface="Times New Roman" panose="02020603050405020304" pitchFamily="18" charset="0"/>
              </a:rPr>
              <a:t>.</a:t>
            </a:r>
            <a:endParaRPr lang="en-GB" sz="1600" dirty="0">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F0808277-6CCB-424B-BEF1-79F24FAF6216}"/>
              </a:ext>
            </a:extLst>
          </p:cNvPr>
          <p:cNvSpPr txBox="1"/>
          <p:nvPr/>
        </p:nvSpPr>
        <p:spPr>
          <a:xfrm>
            <a:off x="5230316" y="5817037"/>
            <a:ext cx="6092825" cy="461665"/>
          </a:xfrm>
          <a:prstGeom prst="rect">
            <a:avLst/>
          </a:prstGeom>
          <a:solidFill>
            <a:schemeClr val="bg1"/>
          </a:solidFill>
        </p:spPr>
        <p:txBody>
          <a:bodyPr wrap="square" rtlCol="0">
            <a:spAutoFit/>
          </a:bodyPr>
          <a:lstStyle/>
          <a:p>
            <a:r>
              <a:rPr lang="en-GB" dirty="0"/>
              <a:t>‘I love Mildred Hubble!’ – Miss Lacey</a:t>
            </a:r>
          </a:p>
        </p:txBody>
      </p:sp>
    </p:spTree>
    <p:extLst>
      <p:ext uri="{BB962C8B-B14F-4D97-AF65-F5344CB8AC3E}">
        <p14:creationId xmlns:p14="http://schemas.microsoft.com/office/powerpoint/2010/main" val="114742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5583" y="-669265"/>
            <a:ext cx="9217024" cy="3298825"/>
          </a:xfrm>
        </p:spPr>
        <p:txBody>
          <a:bodyPr>
            <a:normAutofit/>
          </a:bodyPr>
          <a:lstStyle/>
          <a:p>
            <a:r>
              <a:rPr lang="en-GB" sz="2400" dirty="0"/>
              <a:t>Today we are going to use a range of skills to explore </a:t>
            </a:r>
            <a:br>
              <a:rPr lang="en-GB" sz="2400" dirty="0"/>
            </a:br>
            <a:r>
              <a:rPr lang="en-GB" sz="2400" dirty="0"/>
              <a:t>2 extracts from The Worst Witch.</a:t>
            </a:r>
            <a:br>
              <a:rPr lang="en-GB" sz="2400" dirty="0"/>
            </a:br>
            <a:br>
              <a:rPr lang="en-GB" sz="2400" dirty="0"/>
            </a:br>
            <a:br>
              <a:rPr lang="en-GB" sz="2400" dirty="0"/>
            </a:br>
            <a:br>
              <a:rPr lang="en-GB" sz="2400" dirty="0"/>
            </a:br>
            <a:r>
              <a:rPr lang="en-GB" sz="2400" dirty="0"/>
              <a:t>You will need these skills today.</a:t>
            </a:r>
            <a:br>
              <a:rPr lang="en-GB" sz="2400" dirty="0"/>
            </a:br>
            <a:endParaRPr lang="en-US" sz="2400" dirty="0">
              <a:effectLst/>
            </a:endParaRPr>
          </a:p>
        </p:txBody>
      </p:sp>
      <p:sp>
        <p:nvSpPr>
          <p:cNvPr id="9" name="Teardrop 8">
            <a:extLst>
              <a:ext uri="{FF2B5EF4-FFF2-40B4-BE49-F238E27FC236}">
                <a16:creationId xmlns:a16="http://schemas.microsoft.com/office/drawing/2014/main" id="{F1F8A956-7E32-4441-8C39-A7B9DDA335AD}"/>
              </a:ext>
            </a:extLst>
          </p:cNvPr>
          <p:cNvSpPr/>
          <p:nvPr/>
        </p:nvSpPr>
        <p:spPr>
          <a:xfrm rot="4851231" flipV="1">
            <a:off x="7995133" y="7673784"/>
            <a:ext cx="1216025" cy="34925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Rectangle 9">
            <a:extLst>
              <a:ext uri="{FF2B5EF4-FFF2-40B4-BE49-F238E27FC236}">
                <a16:creationId xmlns:a16="http://schemas.microsoft.com/office/drawing/2014/main" id="{BA111593-517E-4E80-90C6-908253B6DF87}"/>
              </a:ext>
            </a:extLst>
          </p:cNvPr>
          <p:cNvSpPr>
            <a:spLocks noChangeArrowheads="1"/>
          </p:cNvSpPr>
          <p:nvPr/>
        </p:nvSpPr>
        <p:spPr bwMode="auto">
          <a:xfrm>
            <a:off x="2542778" y="1679724"/>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TextBox 13">
            <a:extLst>
              <a:ext uri="{FF2B5EF4-FFF2-40B4-BE49-F238E27FC236}">
                <a16:creationId xmlns:a16="http://schemas.microsoft.com/office/drawing/2014/main" id="{6786BA35-F31A-4463-91A6-C90A8F4C9D76}"/>
              </a:ext>
            </a:extLst>
          </p:cNvPr>
          <p:cNvSpPr txBox="1"/>
          <p:nvPr/>
        </p:nvSpPr>
        <p:spPr>
          <a:xfrm>
            <a:off x="3862164" y="5238189"/>
            <a:ext cx="8208912" cy="461665"/>
          </a:xfrm>
          <a:prstGeom prst="rect">
            <a:avLst/>
          </a:prstGeom>
          <a:noFill/>
        </p:spPr>
        <p:txBody>
          <a:bodyPr wrap="square" rtlCol="0">
            <a:spAutoFit/>
          </a:bodyPr>
          <a:lstStyle/>
          <a:p>
            <a:endParaRPr lang="en-GB" dirty="0"/>
          </a:p>
        </p:txBody>
      </p:sp>
      <p:pic>
        <p:nvPicPr>
          <p:cNvPr id="15" name="Picture 14">
            <a:extLst>
              <a:ext uri="{FF2B5EF4-FFF2-40B4-BE49-F238E27FC236}">
                <a16:creationId xmlns:a16="http://schemas.microsoft.com/office/drawing/2014/main" id="{D9A796A9-E730-435F-B903-B99C05A52D05}"/>
              </a:ext>
            </a:extLst>
          </p:cNvPr>
          <p:cNvPicPr/>
          <p:nvPr/>
        </p:nvPicPr>
        <p:blipFill rotWithShape="1">
          <a:blip r:embed="rId2">
            <a:extLst>
              <a:ext uri="{28A0092B-C50C-407E-A947-70E740481C1C}">
                <a14:useLocalDpi xmlns:a14="http://schemas.microsoft.com/office/drawing/2010/main" val="0"/>
              </a:ext>
            </a:extLst>
          </a:blip>
          <a:srcRect l="36727" t="23941" r="37514" b="12512"/>
          <a:stretch/>
        </p:blipFill>
        <p:spPr bwMode="auto">
          <a:xfrm>
            <a:off x="5330931" y="3387902"/>
            <a:ext cx="1477512" cy="2251140"/>
          </a:xfrm>
          <a:prstGeom prst="rect">
            <a:avLst/>
          </a:prstGeom>
          <a:ln w="3810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B34C4D88-65E0-41F4-894B-C5ABF39EA527}"/>
              </a:ext>
            </a:extLst>
          </p:cNvPr>
          <p:cNvPicPr>
            <a:picLocks noChangeAspect="1"/>
          </p:cNvPicPr>
          <p:nvPr/>
        </p:nvPicPr>
        <p:blipFill>
          <a:blip r:embed="rId3"/>
          <a:stretch>
            <a:fillRect/>
          </a:stretch>
        </p:blipFill>
        <p:spPr>
          <a:xfrm>
            <a:off x="3451893" y="3354277"/>
            <a:ext cx="1440160" cy="2345577"/>
          </a:xfrm>
          <a:prstGeom prst="rect">
            <a:avLst/>
          </a:prstGeom>
        </p:spPr>
      </p:pic>
      <p:pic>
        <p:nvPicPr>
          <p:cNvPr id="3" name="Picture 2">
            <a:extLst>
              <a:ext uri="{FF2B5EF4-FFF2-40B4-BE49-F238E27FC236}">
                <a16:creationId xmlns:a16="http://schemas.microsoft.com/office/drawing/2014/main" id="{BAE6B94B-D304-446C-BEEC-CC212E0BA3FC}"/>
              </a:ext>
            </a:extLst>
          </p:cNvPr>
          <p:cNvPicPr>
            <a:picLocks noChangeAspect="1"/>
          </p:cNvPicPr>
          <p:nvPr/>
        </p:nvPicPr>
        <p:blipFill>
          <a:blip r:embed="rId4"/>
          <a:stretch>
            <a:fillRect/>
          </a:stretch>
        </p:blipFill>
        <p:spPr>
          <a:xfrm>
            <a:off x="7419755" y="3353677"/>
            <a:ext cx="1854872" cy="2345578"/>
          </a:xfrm>
          <a:prstGeom prst="rect">
            <a:avLst/>
          </a:prstGeom>
        </p:spPr>
      </p:pic>
      <p:pic>
        <p:nvPicPr>
          <p:cNvPr id="16" name="Picture 15">
            <a:extLst>
              <a:ext uri="{FF2B5EF4-FFF2-40B4-BE49-F238E27FC236}">
                <a16:creationId xmlns:a16="http://schemas.microsoft.com/office/drawing/2014/main" id="{782A93C0-63EF-4DD4-9690-074ABE916F1B}"/>
              </a:ext>
            </a:extLst>
          </p:cNvPr>
          <p:cNvPicPr>
            <a:picLocks noChangeAspect="1"/>
          </p:cNvPicPr>
          <p:nvPr/>
        </p:nvPicPr>
        <p:blipFill>
          <a:blip r:embed="rId5"/>
          <a:stretch>
            <a:fillRect/>
          </a:stretch>
        </p:blipFill>
        <p:spPr>
          <a:xfrm>
            <a:off x="9749830" y="3340056"/>
            <a:ext cx="1641892" cy="2259840"/>
          </a:xfrm>
          <a:prstGeom prst="rect">
            <a:avLst/>
          </a:prstGeom>
        </p:spPr>
      </p:pic>
    </p:spTree>
    <p:extLst>
      <p:ext uri="{BB962C8B-B14F-4D97-AF65-F5344CB8AC3E}">
        <p14:creationId xmlns:p14="http://schemas.microsoft.com/office/powerpoint/2010/main" val="120698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0E4B74-2A3A-4513-A54D-5597BA5E33C2}"/>
              </a:ext>
            </a:extLst>
          </p:cNvPr>
          <p:cNvSpPr txBox="1"/>
          <p:nvPr/>
        </p:nvSpPr>
        <p:spPr>
          <a:xfrm>
            <a:off x="3934172" y="5733256"/>
            <a:ext cx="4320480" cy="461665"/>
          </a:xfrm>
          <a:prstGeom prst="rect">
            <a:avLst/>
          </a:prstGeom>
          <a:noFill/>
        </p:spPr>
        <p:txBody>
          <a:bodyPr wrap="square" rtlCol="0">
            <a:spAutoFit/>
          </a:bodyPr>
          <a:lstStyle/>
          <a:p>
            <a:r>
              <a:rPr lang="en-GB" dirty="0"/>
              <a:t>Page 1</a:t>
            </a:r>
          </a:p>
        </p:txBody>
      </p:sp>
      <p:sp>
        <p:nvSpPr>
          <p:cNvPr id="7" name="Rectangle 6">
            <a:extLst>
              <a:ext uri="{FF2B5EF4-FFF2-40B4-BE49-F238E27FC236}">
                <a16:creationId xmlns:a16="http://schemas.microsoft.com/office/drawing/2014/main" id="{24B78248-AB60-4424-AE49-FDB9B4B98113}"/>
              </a:ext>
            </a:extLst>
          </p:cNvPr>
          <p:cNvSpPr/>
          <p:nvPr/>
        </p:nvSpPr>
        <p:spPr>
          <a:xfrm>
            <a:off x="139825" y="1124744"/>
            <a:ext cx="8663037" cy="3046988"/>
          </a:xfrm>
          <a:prstGeom prst="rect">
            <a:avLst/>
          </a:prstGeom>
        </p:spPr>
        <p:txBody>
          <a:bodyPr wrap="square">
            <a:spAutoFit/>
          </a:bodyPr>
          <a:lstStyle/>
          <a:p>
            <a:r>
              <a:rPr lang="en-GB" i="1" dirty="0">
                <a:solidFill>
                  <a:srgbClr val="231F20"/>
                </a:solidFill>
                <a:latin typeface="ReithSans"/>
              </a:rPr>
              <a:t>There were so many rules that you couldn’t do anything without being told off and there seemed to be tests and exams every week.</a:t>
            </a:r>
            <a:endParaRPr lang="en-GB" dirty="0">
              <a:solidFill>
                <a:srgbClr val="231F20"/>
              </a:solidFill>
              <a:latin typeface="ReithSans"/>
            </a:endParaRPr>
          </a:p>
          <a:p>
            <a:r>
              <a:rPr lang="en-GB" i="1" dirty="0">
                <a:solidFill>
                  <a:srgbClr val="231F20"/>
                </a:solidFill>
                <a:latin typeface="ReithSans"/>
              </a:rPr>
              <a:t>Mildred Hubble was in her first year at the school. She was one of those people who always seem to be in trouble. She didn’t exactly mean to break rules and annoy the teachers, but things just seemed to happen whenever she was around. You could rely on Mildred to leave her hat on back-to-front or her bootlaces trailing along the floor. </a:t>
            </a:r>
            <a:endParaRPr lang="en-GB" b="0" i="0" dirty="0">
              <a:solidFill>
                <a:srgbClr val="231F20"/>
              </a:solidFill>
              <a:effectLst/>
              <a:latin typeface="ReithSans"/>
            </a:endParaRPr>
          </a:p>
        </p:txBody>
      </p:sp>
    </p:spTree>
    <p:extLst>
      <p:ext uri="{BB962C8B-B14F-4D97-AF65-F5344CB8AC3E}">
        <p14:creationId xmlns:p14="http://schemas.microsoft.com/office/powerpoint/2010/main" val="272097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389054-4E15-4D35-988F-DD2768ECD554}"/>
              </a:ext>
            </a:extLst>
          </p:cNvPr>
          <p:cNvSpPr txBox="1"/>
          <p:nvPr/>
        </p:nvSpPr>
        <p:spPr>
          <a:xfrm>
            <a:off x="3790156" y="5373216"/>
            <a:ext cx="4320480" cy="461665"/>
          </a:xfrm>
          <a:prstGeom prst="rect">
            <a:avLst/>
          </a:prstGeom>
          <a:noFill/>
        </p:spPr>
        <p:txBody>
          <a:bodyPr wrap="square" rtlCol="0">
            <a:spAutoFit/>
          </a:bodyPr>
          <a:lstStyle/>
          <a:p>
            <a:r>
              <a:rPr lang="en-GB" dirty="0"/>
              <a:t>Page 2</a:t>
            </a:r>
          </a:p>
        </p:txBody>
      </p:sp>
      <p:sp>
        <p:nvSpPr>
          <p:cNvPr id="6" name="Rectangle 5">
            <a:extLst>
              <a:ext uri="{FF2B5EF4-FFF2-40B4-BE49-F238E27FC236}">
                <a16:creationId xmlns:a16="http://schemas.microsoft.com/office/drawing/2014/main" id="{BA451486-CC58-4859-8881-CF4C482BA174}"/>
              </a:ext>
            </a:extLst>
          </p:cNvPr>
          <p:cNvSpPr/>
          <p:nvPr/>
        </p:nvSpPr>
        <p:spPr>
          <a:xfrm>
            <a:off x="1485900" y="1268760"/>
            <a:ext cx="6092825" cy="3416320"/>
          </a:xfrm>
          <a:prstGeom prst="rect">
            <a:avLst/>
          </a:prstGeom>
        </p:spPr>
        <p:txBody>
          <a:bodyPr>
            <a:spAutoFit/>
          </a:bodyPr>
          <a:lstStyle/>
          <a:p>
            <a:r>
              <a:rPr lang="en-GB" i="1" dirty="0">
                <a:solidFill>
                  <a:srgbClr val="231F20"/>
                </a:solidFill>
                <a:latin typeface="ReithSans"/>
              </a:rPr>
              <a:t>She couldn’t walk from one end of a corridor to the other without someone yelling at her, and nearly every night she was writing lines or being kept in (not that there was anywhere to go if you were allowed out). Anyway, she had lots of friends, even if they did keep their distance in the potion laboratory, and her best friend Maud stayed loyally by her through everything, however hair-raising. </a:t>
            </a:r>
            <a:endParaRPr lang="en-GB" dirty="0"/>
          </a:p>
        </p:txBody>
      </p:sp>
    </p:spTree>
    <p:extLst>
      <p:ext uri="{BB962C8B-B14F-4D97-AF65-F5344CB8AC3E}">
        <p14:creationId xmlns:p14="http://schemas.microsoft.com/office/powerpoint/2010/main" val="312863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769A78-CB46-44C3-8F92-8DA7D0EB8260}"/>
              </a:ext>
            </a:extLst>
          </p:cNvPr>
          <p:cNvSpPr/>
          <p:nvPr/>
        </p:nvSpPr>
        <p:spPr>
          <a:xfrm>
            <a:off x="1053852" y="1628800"/>
            <a:ext cx="6092825" cy="2308324"/>
          </a:xfrm>
          <a:prstGeom prst="rect">
            <a:avLst/>
          </a:prstGeom>
        </p:spPr>
        <p:txBody>
          <a:bodyPr>
            <a:spAutoFit/>
          </a:bodyPr>
          <a:lstStyle/>
          <a:p>
            <a:r>
              <a:rPr lang="en-GB" i="1" dirty="0">
                <a:solidFill>
                  <a:srgbClr val="231F20"/>
                </a:solidFill>
                <a:latin typeface="ReithSans"/>
              </a:rPr>
              <a:t>They made a funny pair, for Mildred was tall and thin with long plaits which she often chewed absent-mindedly (another thing she was told off about), while Maud was short and tubby, had round glasses and wore her hair in bunches</a:t>
            </a:r>
            <a:endParaRPr lang="en-GB" dirty="0"/>
          </a:p>
        </p:txBody>
      </p:sp>
      <p:sp>
        <p:nvSpPr>
          <p:cNvPr id="7" name="TextBox 6">
            <a:extLst>
              <a:ext uri="{FF2B5EF4-FFF2-40B4-BE49-F238E27FC236}">
                <a16:creationId xmlns:a16="http://schemas.microsoft.com/office/drawing/2014/main" id="{6EB2D164-CDF3-4A99-BA29-D40B1473EE20}"/>
              </a:ext>
            </a:extLst>
          </p:cNvPr>
          <p:cNvSpPr txBox="1"/>
          <p:nvPr/>
        </p:nvSpPr>
        <p:spPr>
          <a:xfrm>
            <a:off x="2998068" y="4998367"/>
            <a:ext cx="4320480" cy="461665"/>
          </a:xfrm>
          <a:prstGeom prst="rect">
            <a:avLst/>
          </a:prstGeom>
          <a:noFill/>
        </p:spPr>
        <p:txBody>
          <a:bodyPr wrap="square" rtlCol="0">
            <a:spAutoFit/>
          </a:bodyPr>
          <a:lstStyle/>
          <a:p>
            <a:r>
              <a:rPr lang="en-GB" dirty="0"/>
              <a:t>Page 3</a:t>
            </a:r>
          </a:p>
        </p:txBody>
      </p:sp>
    </p:spTree>
    <p:extLst>
      <p:ext uri="{BB962C8B-B14F-4D97-AF65-F5344CB8AC3E}">
        <p14:creationId xmlns:p14="http://schemas.microsoft.com/office/powerpoint/2010/main" val="1895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7983-B041-40A9-B2C2-9AE686B4B3E0}"/>
              </a:ext>
            </a:extLst>
          </p:cNvPr>
          <p:cNvSpPr>
            <a:spLocks noGrp="1"/>
          </p:cNvSpPr>
          <p:nvPr>
            <p:ph type="title"/>
          </p:nvPr>
        </p:nvSpPr>
        <p:spPr>
          <a:xfrm>
            <a:off x="1917948" y="332656"/>
            <a:ext cx="7008574" cy="1930400"/>
          </a:xfrm>
        </p:spPr>
        <p:txBody>
          <a:bodyPr>
            <a:noAutofit/>
          </a:bodyPr>
          <a:lstStyle/>
          <a:p>
            <a:r>
              <a:rPr lang="en-GB" sz="3200" b="1" dirty="0"/>
              <a:t>Jill Murphy gives us lots of information about Mildred in this extract.</a:t>
            </a:r>
            <a:br>
              <a:rPr lang="en-GB" sz="3200" dirty="0"/>
            </a:br>
            <a:r>
              <a:rPr lang="en-GB" sz="3200" dirty="0"/>
              <a:t>Go back to the text and find information to </a:t>
            </a:r>
            <a:r>
              <a:rPr lang="en-GB" sz="3200" b="1" dirty="0"/>
              <a:t>fill in this fact file</a:t>
            </a:r>
            <a:r>
              <a:rPr lang="en-GB" sz="3200" dirty="0"/>
              <a:t> about Mildred.</a:t>
            </a:r>
          </a:p>
        </p:txBody>
      </p:sp>
      <p:pic>
        <p:nvPicPr>
          <p:cNvPr id="4" name="Picture 3">
            <a:extLst>
              <a:ext uri="{FF2B5EF4-FFF2-40B4-BE49-F238E27FC236}">
                <a16:creationId xmlns:a16="http://schemas.microsoft.com/office/drawing/2014/main" id="{78B015D1-C9D4-412A-AF62-4D9652F3CC6C}"/>
              </a:ext>
            </a:extLst>
          </p:cNvPr>
          <p:cNvPicPr>
            <a:picLocks noChangeAspect="1"/>
          </p:cNvPicPr>
          <p:nvPr/>
        </p:nvPicPr>
        <p:blipFill>
          <a:blip r:embed="rId2"/>
          <a:stretch>
            <a:fillRect/>
          </a:stretch>
        </p:blipFill>
        <p:spPr>
          <a:xfrm>
            <a:off x="333772" y="260648"/>
            <a:ext cx="1440160" cy="2345577"/>
          </a:xfrm>
          <a:prstGeom prst="rect">
            <a:avLst/>
          </a:prstGeom>
        </p:spPr>
      </p:pic>
      <p:graphicFrame>
        <p:nvGraphicFramePr>
          <p:cNvPr id="6" name="Table 5">
            <a:extLst>
              <a:ext uri="{FF2B5EF4-FFF2-40B4-BE49-F238E27FC236}">
                <a16:creationId xmlns:a16="http://schemas.microsoft.com/office/drawing/2014/main" id="{95788960-86E1-4611-A52D-E47A10B8A9A2}"/>
              </a:ext>
            </a:extLst>
          </p:cNvPr>
          <p:cNvGraphicFramePr>
            <a:graphicFrameLocks noGrp="1"/>
          </p:cNvGraphicFramePr>
          <p:nvPr>
            <p:extLst>
              <p:ext uri="{D42A27DB-BD31-4B8C-83A1-F6EECF244321}">
                <p14:modId xmlns:p14="http://schemas.microsoft.com/office/powerpoint/2010/main" val="3413072915"/>
              </p:ext>
            </p:extLst>
          </p:nvPr>
        </p:nvGraphicFramePr>
        <p:xfrm>
          <a:off x="310965" y="2986856"/>
          <a:ext cx="8125884" cy="2895600"/>
        </p:xfrm>
        <a:graphic>
          <a:graphicData uri="http://schemas.openxmlformats.org/drawingml/2006/table">
            <a:tbl>
              <a:tblPr firstRow="1" bandRow="1">
                <a:tableStyleId>{69012ECD-51FC-41F1-AA8D-1B2483CD663E}</a:tableStyleId>
              </a:tblPr>
              <a:tblGrid>
                <a:gridCol w="4062942">
                  <a:extLst>
                    <a:ext uri="{9D8B030D-6E8A-4147-A177-3AD203B41FA5}">
                      <a16:colId xmlns:a16="http://schemas.microsoft.com/office/drawing/2014/main" val="3679394224"/>
                    </a:ext>
                  </a:extLst>
                </a:gridCol>
                <a:gridCol w="4062942">
                  <a:extLst>
                    <a:ext uri="{9D8B030D-6E8A-4147-A177-3AD203B41FA5}">
                      <a16:colId xmlns:a16="http://schemas.microsoft.com/office/drawing/2014/main" val="2332231689"/>
                    </a:ext>
                  </a:extLst>
                </a:gridCol>
              </a:tblGrid>
              <a:tr h="370840">
                <a:tc>
                  <a:txBody>
                    <a:bodyPr/>
                    <a:lstStyle/>
                    <a:p>
                      <a:r>
                        <a:rPr lang="en-GB">
                          <a:effectLst/>
                        </a:rPr>
                        <a:t>Question</a:t>
                      </a:r>
                    </a:p>
                  </a:txBody>
                  <a:tcPr marL="38100" marR="38100" marT="38100" marB="38100" anchor="ctr"/>
                </a:tc>
                <a:tc>
                  <a:txBody>
                    <a:bodyPr/>
                    <a:lstStyle/>
                    <a:p>
                      <a:r>
                        <a:rPr lang="en-GB" dirty="0"/>
                        <a:t>Answer</a:t>
                      </a:r>
                    </a:p>
                  </a:txBody>
                  <a:tcPr/>
                </a:tc>
                <a:extLst>
                  <a:ext uri="{0D108BD9-81ED-4DB2-BD59-A6C34878D82A}">
                    <a16:rowId xmlns:a16="http://schemas.microsoft.com/office/drawing/2014/main" val="3167015521"/>
                  </a:ext>
                </a:extLst>
              </a:tr>
              <a:tr h="370840">
                <a:tc>
                  <a:txBody>
                    <a:bodyPr/>
                    <a:lstStyle/>
                    <a:p>
                      <a:r>
                        <a:rPr lang="en-GB">
                          <a:effectLst/>
                        </a:rPr>
                        <a:t>What year is Mildred in?</a:t>
                      </a:r>
                    </a:p>
                  </a:txBody>
                  <a:tcPr marL="38100" marR="38100" marT="38100" marB="38100" anchor="ctr"/>
                </a:tc>
                <a:tc>
                  <a:txBody>
                    <a:bodyPr/>
                    <a:lstStyle/>
                    <a:p>
                      <a:endParaRPr lang="en-GB" dirty="0"/>
                    </a:p>
                    <a:p>
                      <a:endParaRPr lang="en-GB" dirty="0"/>
                    </a:p>
                  </a:txBody>
                  <a:tcPr/>
                </a:tc>
                <a:extLst>
                  <a:ext uri="{0D108BD9-81ED-4DB2-BD59-A6C34878D82A}">
                    <a16:rowId xmlns:a16="http://schemas.microsoft.com/office/drawing/2014/main" val="910009624"/>
                  </a:ext>
                </a:extLst>
              </a:tr>
              <a:tr h="370840">
                <a:tc>
                  <a:txBody>
                    <a:bodyPr/>
                    <a:lstStyle/>
                    <a:p>
                      <a:r>
                        <a:rPr lang="en-GB">
                          <a:effectLst/>
                        </a:rPr>
                        <a:t>What is Mildred like at school?</a:t>
                      </a:r>
                    </a:p>
                  </a:txBody>
                  <a:tcPr marL="38100" marR="38100" marT="38100" marB="38100" anchor="ctr"/>
                </a:tc>
                <a:tc>
                  <a:txBody>
                    <a:bodyPr/>
                    <a:lstStyle/>
                    <a:p>
                      <a:endParaRPr lang="en-GB" dirty="0"/>
                    </a:p>
                  </a:txBody>
                  <a:tcPr/>
                </a:tc>
                <a:extLst>
                  <a:ext uri="{0D108BD9-81ED-4DB2-BD59-A6C34878D82A}">
                    <a16:rowId xmlns:a16="http://schemas.microsoft.com/office/drawing/2014/main" val="4046763878"/>
                  </a:ext>
                </a:extLst>
              </a:tr>
              <a:tr h="370840">
                <a:tc>
                  <a:txBody>
                    <a:bodyPr/>
                    <a:lstStyle/>
                    <a:p>
                      <a:r>
                        <a:rPr lang="en-GB" dirty="0">
                          <a:effectLst/>
                        </a:rPr>
                        <a:t>What does Mildred look like?</a:t>
                      </a:r>
                    </a:p>
                  </a:txBody>
                  <a:tcPr marL="38100" marR="38100" marT="38100" marB="38100" anchor="ctr"/>
                </a:tc>
                <a:tc>
                  <a:txBody>
                    <a:bodyPr/>
                    <a:lstStyle/>
                    <a:p>
                      <a:endParaRPr lang="en-GB" dirty="0"/>
                    </a:p>
                  </a:txBody>
                  <a:tcPr/>
                </a:tc>
                <a:extLst>
                  <a:ext uri="{0D108BD9-81ED-4DB2-BD59-A6C34878D82A}">
                    <a16:rowId xmlns:a16="http://schemas.microsoft.com/office/drawing/2014/main" val="1458363752"/>
                  </a:ext>
                </a:extLst>
              </a:tr>
            </a:tbl>
          </a:graphicData>
        </a:graphic>
      </p:graphicFrame>
    </p:spTree>
    <p:extLst>
      <p:ext uri="{BB962C8B-B14F-4D97-AF65-F5344CB8AC3E}">
        <p14:creationId xmlns:p14="http://schemas.microsoft.com/office/powerpoint/2010/main" val="5183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827E-18FA-446D-B85D-D4A60F067808}"/>
              </a:ext>
            </a:extLst>
          </p:cNvPr>
          <p:cNvSpPr>
            <a:spLocks noGrp="1"/>
          </p:cNvSpPr>
          <p:nvPr>
            <p:ph type="title"/>
          </p:nvPr>
        </p:nvSpPr>
        <p:spPr>
          <a:xfrm>
            <a:off x="1053852" y="404664"/>
            <a:ext cx="7008574" cy="1930400"/>
          </a:xfrm>
        </p:spPr>
        <p:txBody>
          <a:bodyPr>
            <a:normAutofit fontScale="90000"/>
          </a:bodyPr>
          <a:lstStyle/>
          <a:p>
            <a:r>
              <a:rPr lang="en-GB" dirty="0"/>
              <a:t>What does hair-raising mean in this sentence?</a:t>
            </a:r>
            <a:br>
              <a:rPr lang="en-GB" dirty="0"/>
            </a:br>
            <a:endParaRPr lang="en-GB" dirty="0"/>
          </a:p>
        </p:txBody>
      </p:sp>
      <p:sp>
        <p:nvSpPr>
          <p:cNvPr id="3" name="Text Placeholder 2">
            <a:extLst>
              <a:ext uri="{FF2B5EF4-FFF2-40B4-BE49-F238E27FC236}">
                <a16:creationId xmlns:a16="http://schemas.microsoft.com/office/drawing/2014/main" id="{41D30AAE-5747-40CC-8646-1540C80D4145}"/>
              </a:ext>
            </a:extLst>
          </p:cNvPr>
          <p:cNvSpPr>
            <a:spLocks noGrp="1"/>
          </p:cNvSpPr>
          <p:nvPr>
            <p:ph type="body" idx="1"/>
          </p:nvPr>
        </p:nvSpPr>
        <p:spPr>
          <a:xfrm>
            <a:off x="1269876" y="2485566"/>
            <a:ext cx="7008574" cy="1296987"/>
          </a:xfrm>
        </p:spPr>
        <p:txBody>
          <a:bodyPr>
            <a:normAutofit fontScale="85000" lnSpcReduction="20000"/>
          </a:bodyPr>
          <a:lstStyle/>
          <a:p>
            <a:r>
              <a:rPr lang="en-GB" i="1" dirty="0">
                <a:solidFill>
                  <a:srgbClr val="231F20"/>
                </a:solidFill>
                <a:latin typeface="ReithSans"/>
              </a:rPr>
              <a:t>Anyway, she had lots of friends, even if they did keep their distance in the potion laboratory, and her best friend Maud stayed loyally by her through everything, however hair-raising.</a:t>
            </a:r>
            <a:endParaRPr lang="en-GB" dirty="0"/>
          </a:p>
        </p:txBody>
      </p:sp>
      <p:pic>
        <p:nvPicPr>
          <p:cNvPr id="6" name="Picture 5">
            <a:extLst>
              <a:ext uri="{FF2B5EF4-FFF2-40B4-BE49-F238E27FC236}">
                <a16:creationId xmlns:a16="http://schemas.microsoft.com/office/drawing/2014/main" id="{2AF27E0F-B378-407E-A5B3-1D614478AEAA}"/>
              </a:ext>
            </a:extLst>
          </p:cNvPr>
          <p:cNvPicPr>
            <a:picLocks noChangeAspect="1"/>
          </p:cNvPicPr>
          <p:nvPr/>
        </p:nvPicPr>
        <p:blipFill>
          <a:blip r:embed="rId2"/>
          <a:stretch>
            <a:fillRect/>
          </a:stretch>
        </p:blipFill>
        <p:spPr>
          <a:xfrm>
            <a:off x="405780" y="3933055"/>
            <a:ext cx="2167084" cy="2740386"/>
          </a:xfrm>
          <a:prstGeom prst="rect">
            <a:avLst/>
          </a:prstGeom>
        </p:spPr>
      </p:pic>
    </p:spTree>
    <p:extLst>
      <p:ext uri="{BB962C8B-B14F-4D97-AF65-F5344CB8AC3E}">
        <p14:creationId xmlns:p14="http://schemas.microsoft.com/office/powerpoint/2010/main" val="231601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DE1C1-0ADA-4431-92AB-73CCABCE2EB7}"/>
              </a:ext>
            </a:extLst>
          </p:cNvPr>
          <p:cNvSpPr>
            <a:spLocks noGrp="1"/>
          </p:cNvSpPr>
          <p:nvPr>
            <p:ph type="title"/>
          </p:nvPr>
        </p:nvSpPr>
        <p:spPr>
          <a:xfrm>
            <a:off x="909836" y="980728"/>
            <a:ext cx="7008574" cy="1930400"/>
          </a:xfrm>
        </p:spPr>
        <p:txBody>
          <a:bodyPr>
            <a:normAutofit fontScale="90000"/>
          </a:bodyPr>
          <a:lstStyle/>
          <a:p>
            <a:r>
              <a:rPr lang="en-GB" b="1" dirty="0"/>
              <a:t>Now read the second extract from </a:t>
            </a:r>
            <a:r>
              <a:rPr lang="en-GB" b="1" i="1" dirty="0"/>
              <a:t>The Worst Witch</a:t>
            </a:r>
            <a:r>
              <a:rPr lang="en-GB" b="1" dirty="0"/>
              <a:t>.</a:t>
            </a:r>
            <a:br>
              <a:rPr lang="en-GB" dirty="0"/>
            </a:br>
            <a:r>
              <a:rPr lang="en-GB" dirty="0"/>
              <a:t>As you read, focus on the characters of Mildred and Ethel</a:t>
            </a:r>
            <a:br>
              <a:rPr lang="en-GB" dirty="0"/>
            </a:br>
            <a:endParaRPr lang="en-GB" dirty="0"/>
          </a:p>
        </p:txBody>
      </p:sp>
    </p:spTree>
    <p:extLst>
      <p:ext uri="{BB962C8B-B14F-4D97-AF65-F5344CB8AC3E}">
        <p14:creationId xmlns:p14="http://schemas.microsoft.com/office/powerpoint/2010/main" val="209092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872</Words>
  <Application>Microsoft Office PowerPoint</Application>
  <PresentationFormat>Custom</PresentationFormat>
  <Paragraphs>65</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CCW Cursive Writing 12</vt:lpstr>
      <vt:lpstr>Century Gothic</vt:lpstr>
      <vt:lpstr>inherit</vt:lpstr>
      <vt:lpstr>ReithSans</vt:lpstr>
      <vt:lpstr>Times New Roman</vt:lpstr>
      <vt:lpstr>Books 16x9</vt:lpstr>
      <vt:lpstr>PowerPoint Presentation</vt:lpstr>
      <vt:lpstr>         </vt:lpstr>
      <vt:lpstr>Today we are going to use a range of skills to explore  2 extracts from The Worst Witch.    You will need these skills today. </vt:lpstr>
      <vt:lpstr>PowerPoint Presentation</vt:lpstr>
      <vt:lpstr>PowerPoint Presentation</vt:lpstr>
      <vt:lpstr>PowerPoint Presentation</vt:lpstr>
      <vt:lpstr>Jill Murphy gives us lots of information about Mildred in this extract. Go back to the text and find information to fill in this fact file about Mildred.</vt:lpstr>
      <vt:lpstr>What does hair-raising mean in this sentence? </vt:lpstr>
      <vt:lpstr>Now read the second extract from The Worst Witch. As you read, focus on the characters of Mildred and Ethel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2015-03-01T20:28:27Z</dcterms:created>
  <dcterms:modified xsi:type="dcterms:W3CDTF">2020-06-11T09:25:54Z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