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Decimals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59068A2-26A9-4B1D-86B6-6AB5C28F8528}"/>
              </a:ext>
            </a:extLst>
          </p:cNvPr>
          <p:cNvSpPr txBox="1">
            <a:spLocks/>
          </p:cNvSpPr>
          <p:nvPr/>
        </p:nvSpPr>
        <p:spPr>
          <a:xfrm>
            <a:off x="2832306" y="4108679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Money #4 multiplication money problems.   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3B3EF99D-90C4-41F9-B350-F8FFC5A7BFDF}"/>
              </a:ext>
            </a:extLst>
          </p:cNvPr>
          <p:cNvSpPr txBox="1">
            <a:spLocks/>
          </p:cNvSpPr>
          <p:nvPr/>
        </p:nvSpPr>
        <p:spPr>
          <a:xfrm>
            <a:off x="885719" y="5681958"/>
            <a:ext cx="3098042" cy="64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rgbClr val="FF0000"/>
                </a:solidFill>
              </a:rPr>
              <a:t>Note: children learn to multiply decimals in upper key stage 2. 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95B322BB-66CD-4A82-9337-D3E201748089}"/>
              </a:ext>
            </a:extLst>
          </p:cNvPr>
          <p:cNvSpPr txBox="1">
            <a:spLocks/>
          </p:cNvSpPr>
          <p:nvPr/>
        </p:nvSpPr>
        <p:spPr>
          <a:xfrm>
            <a:off x="2729947" y="265549"/>
            <a:ext cx="7633253" cy="5560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The table below shows the cost of different types of fruits.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40D1D13-F322-452E-8592-C91B997170B1}"/>
              </a:ext>
            </a:extLst>
          </p:cNvPr>
          <p:cNvGraphicFramePr>
            <a:graphicFrameLocks noGrp="1"/>
          </p:cNvGraphicFramePr>
          <p:nvPr/>
        </p:nvGraphicFramePr>
        <p:xfrm>
          <a:off x="1157356" y="1514796"/>
          <a:ext cx="3759202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01">
                  <a:extLst>
                    <a:ext uri="{9D8B030D-6E8A-4147-A177-3AD203B41FA5}">
                      <a16:colId xmlns:a16="http://schemas.microsoft.com/office/drawing/2014/main" val="2201812887"/>
                    </a:ext>
                  </a:extLst>
                </a:gridCol>
                <a:gridCol w="1879601">
                  <a:extLst>
                    <a:ext uri="{9D8B030D-6E8A-4147-A177-3AD203B41FA5}">
                      <a16:colId xmlns:a16="http://schemas.microsoft.com/office/drawing/2014/main" val="929717465"/>
                    </a:ext>
                  </a:extLst>
                </a:gridCol>
              </a:tblGrid>
              <a:tr h="240496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086371"/>
                  </a:ext>
                </a:extLst>
              </a:tr>
              <a:tr h="133226">
                <a:tc>
                  <a:txBody>
                    <a:bodyPr/>
                    <a:lstStyle/>
                    <a:p>
                      <a:r>
                        <a:rPr lang="en-GB" dirty="0"/>
                        <a:t>Apples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£2.00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067994"/>
                  </a:ext>
                </a:extLst>
              </a:tr>
              <a:tr h="289635">
                <a:tc>
                  <a:txBody>
                    <a:bodyPr/>
                    <a:lstStyle/>
                    <a:p>
                      <a:r>
                        <a:rPr lang="en-GB" dirty="0"/>
                        <a:t>Bananas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£3.00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225693"/>
                  </a:ext>
                </a:extLst>
              </a:tr>
              <a:tr h="289635">
                <a:tc>
                  <a:txBody>
                    <a:bodyPr/>
                    <a:lstStyle/>
                    <a:p>
                      <a:r>
                        <a:rPr lang="en-GB" dirty="0"/>
                        <a:t>Cherries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£3.20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758866"/>
                  </a:ext>
                </a:extLst>
              </a:tr>
              <a:tr h="289635">
                <a:tc>
                  <a:txBody>
                    <a:bodyPr/>
                    <a:lstStyle/>
                    <a:p>
                      <a:r>
                        <a:rPr lang="en-GB" dirty="0"/>
                        <a:t>Pears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£1.50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176088"/>
                  </a:ext>
                </a:extLst>
              </a:tr>
              <a:tr h="289635">
                <a:tc>
                  <a:txBody>
                    <a:bodyPr/>
                    <a:lstStyle/>
                    <a:p>
                      <a:r>
                        <a:rPr lang="en-GB" dirty="0"/>
                        <a:t>Strawberries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£4.10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824529"/>
                  </a:ext>
                </a:extLst>
              </a:tr>
              <a:tr h="289635">
                <a:tc>
                  <a:txBody>
                    <a:bodyPr/>
                    <a:lstStyle/>
                    <a:p>
                      <a:r>
                        <a:rPr lang="en-GB" dirty="0"/>
                        <a:t>Pineapple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£2.60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96699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2EC2BAC-F1BE-4C06-939A-504CE06828E1}"/>
              </a:ext>
            </a:extLst>
          </p:cNvPr>
          <p:cNvSpPr txBox="1"/>
          <p:nvPr/>
        </p:nvSpPr>
        <p:spPr>
          <a:xfrm>
            <a:off x="6096000" y="1643270"/>
            <a:ext cx="522135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 buy 8 apples. How much does it cost.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3355A5-0E01-48C7-867E-D1C3468EBCDD}"/>
              </a:ext>
            </a:extLst>
          </p:cNvPr>
          <p:cNvSpPr txBox="1"/>
          <p:nvPr/>
        </p:nvSpPr>
        <p:spPr>
          <a:xfrm>
            <a:off x="6248398" y="4853489"/>
            <a:ext cx="5221357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For this question, we can use our multiplication facts to help us.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FC1111-5EA4-4143-91EA-9A3E98A6B058}"/>
              </a:ext>
            </a:extLst>
          </p:cNvPr>
          <p:cNvSpPr txBox="1"/>
          <p:nvPr/>
        </p:nvSpPr>
        <p:spPr>
          <a:xfrm>
            <a:off x="6095999" y="3428785"/>
            <a:ext cx="5221357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8 x £2.00 = £16.00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AAA482-61C7-4760-AD45-B191BC04D267}"/>
              </a:ext>
            </a:extLst>
          </p:cNvPr>
          <p:cNvSpPr txBox="1"/>
          <p:nvPr/>
        </p:nvSpPr>
        <p:spPr>
          <a:xfrm>
            <a:off x="6095999" y="4154947"/>
            <a:ext cx="522135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 buy 3 bananas. How much does it cost?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616D63-A9C4-4947-9B68-D20E8F0E0508}"/>
              </a:ext>
            </a:extLst>
          </p:cNvPr>
          <p:cNvSpPr txBox="1"/>
          <p:nvPr/>
        </p:nvSpPr>
        <p:spPr>
          <a:xfrm>
            <a:off x="6248399" y="2578024"/>
            <a:ext cx="5221357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For this question, we can use our multiplication facts to help us.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D216E1-6CFC-4126-B024-1B160787FA72}"/>
              </a:ext>
            </a:extLst>
          </p:cNvPr>
          <p:cNvSpPr txBox="1"/>
          <p:nvPr/>
        </p:nvSpPr>
        <p:spPr>
          <a:xfrm>
            <a:off x="6248397" y="5784081"/>
            <a:ext cx="5221357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3 x £3.00 = £9.00</a:t>
            </a:r>
          </a:p>
        </p:txBody>
      </p:sp>
    </p:spTree>
    <p:extLst>
      <p:ext uri="{BB962C8B-B14F-4D97-AF65-F5344CB8AC3E}">
        <p14:creationId xmlns:p14="http://schemas.microsoft.com/office/powerpoint/2010/main" val="1984833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95B322BB-66CD-4A82-9337-D3E201748089}"/>
              </a:ext>
            </a:extLst>
          </p:cNvPr>
          <p:cNvSpPr txBox="1">
            <a:spLocks/>
          </p:cNvSpPr>
          <p:nvPr/>
        </p:nvSpPr>
        <p:spPr>
          <a:xfrm>
            <a:off x="2729947" y="265549"/>
            <a:ext cx="7633253" cy="5560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The table below shows the cost of different types of fruits.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40D1D13-F322-452E-8592-C91B997170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279033"/>
              </p:ext>
            </p:extLst>
          </p:nvPr>
        </p:nvGraphicFramePr>
        <p:xfrm>
          <a:off x="1157356" y="1514796"/>
          <a:ext cx="3759202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01">
                  <a:extLst>
                    <a:ext uri="{9D8B030D-6E8A-4147-A177-3AD203B41FA5}">
                      <a16:colId xmlns:a16="http://schemas.microsoft.com/office/drawing/2014/main" val="2201812887"/>
                    </a:ext>
                  </a:extLst>
                </a:gridCol>
                <a:gridCol w="1879601">
                  <a:extLst>
                    <a:ext uri="{9D8B030D-6E8A-4147-A177-3AD203B41FA5}">
                      <a16:colId xmlns:a16="http://schemas.microsoft.com/office/drawing/2014/main" val="929717465"/>
                    </a:ext>
                  </a:extLst>
                </a:gridCol>
              </a:tblGrid>
              <a:tr h="240496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086371"/>
                  </a:ext>
                </a:extLst>
              </a:tr>
              <a:tr h="133226">
                <a:tc>
                  <a:txBody>
                    <a:bodyPr/>
                    <a:lstStyle/>
                    <a:p>
                      <a:r>
                        <a:rPr lang="en-GB" dirty="0"/>
                        <a:t>Apples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£2.00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067994"/>
                  </a:ext>
                </a:extLst>
              </a:tr>
              <a:tr h="289635">
                <a:tc>
                  <a:txBody>
                    <a:bodyPr/>
                    <a:lstStyle/>
                    <a:p>
                      <a:r>
                        <a:rPr lang="en-GB" dirty="0"/>
                        <a:t>Bananas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£3.00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225693"/>
                  </a:ext>
                </a:extLst>
              </a:tr>
              <a:tr h="289635">
                <a:tc>
                  <a:txBody>
                    <a:bodyPr/>
                    <a:lstStyle/>
                    <a:p>
                      <a:r>
                        <a:rPr lang="en-GB" dirty="0"/>
                        <a:t>Cherries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£3.20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758866"/>
                  </a:ext>
                </a:extLst>
              </a:tr>
              <a:tr h="289635">
                <a:tc>
                  <a:txBody>
                    <a:bodyPr/>
                    <a:lstStyle/>
                    <a:p>
                      <a:r>
                        <a:rPr lang="en-GB" dirty="0"/>
                        <a:t>Pears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£1.50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176088"/>
                  </a:ext>
                </a:extLst>
              </a:tr>
              <a:tr h="289635">
                <a:tc>
                  <a:txBody>
                    <a:bodyPr/>
                    <a:lstStyle/>
                    <a:p>
                      <a:r>
                        <a:rPr lang="en-GB" dirty="0"/>
                        <a:t>Strawberries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£4.10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824529"/>
                  </a:ext>
                </a:extLst>
              </a:tr>
              <a:tr h="289635">
                <a:tc>
                  <a:txBody>
                    <a:bodyPr/>
                    <a:lstStyle/>
                    <a:p>
                      <a:r>
                        <a:rPr lang="en-GB" dirty="0"/>
                        <a:t>Pineapple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£2.60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96699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2EC2BAC-F1BE-4C06-939A-504CE06828E1}"/>
              </a:ext>
            </a:extLst>
          </p:cNvPr>
          <p:cNvSpPr txBox="1"/>
          <p:nvPr/>
        </p:nvSpPr>
        <p:spPr>
          <a:xfrm>
            <a:off x="6096000" y="1643270"/>
            <a:ext cx="522135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 buy 2 packs of cherries. How much does it cost.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6456CD0-12BC-47CA-8D01-979382DF05D3}"/>
              </a:ext>
            </a:extLst>
          </p:cNvPr>
          <p:cNvSpPr txBox="1"/>
          <p:nvPr/>
        </p:nvSpPr>
        <p:spPr>
          <a:xfrm>
            <a:off x="6096000" y="2425624"/>
            <a:ext cx="5221357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question is different because I am not multiplying a whole number. I am multiplying a decimal.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1C8EAEC-8024-4BFC-A417-D4DC9C94EAB1}"/>
              </a:ext>
            </a:extLst>
          </p:cNvPr>
          <p:cNvSpPr txBox="1"/>
          <p:nvPr/>
        </p:nvSpPr>
        <p:spPr>
          <a:xfrm>
            <a:off x="6096000" y="3484977"/>
            <a:ext cx="5221357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haven’t learnt to multiply decimals yet (we do when we get to Year 6) so how do we answer this question?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F310D08-DA40-4218-9EFE-0468D1D6C827}"/>
              </a:ext>
            </a:extLst>
          </p:cNvPr>
          <p:cNvSpPr txBox="1"/>
          <p:nvPr/>
        </p:nvSpPr>
        <p:spPr>
          <a:xfrm>
            <a:off x="4075043" y="4859401"/>
            <a:ext cx="5221357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3.20 x 2</a:t>
            </a:r>
          </a:p>
        </p:txBody>
      </p:sp>
    </p:spTree>
    <p:extLst>
      <p:ext uri="{BB962C8B-B14F-4D97-AF65-F5344CB8AC3E}">
        <p14:creationId xmlns:p14="http://schemas.microsoft.com/office/powerpoint/2010/main" val="159575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E38FA0-D2A2-4DB2-BA45-6152019DF105}"/>
              </a:ext>
            </a:extLst>
          </p:cNvPr>
          <p:cNvSpPr txBox="1"/>
          <p:nvPr/>
        </p:nvSpPr>
        <p:spPr>
          <a:xfrm>
            <a:off x="5062330" y="1546358"/>
            <a:ext cx="2537792" cy="646331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3.20 x 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145EED-3A5E-4310-B165-5D7D7A43EA15}"/>
              </a:ext>
            </a:extLst>
          </p:cNvPr>
          <p:cNvSpPr txBox="1"/>
          <p:nvPr/>
        </p:nvSpPr>
        <p:spPr>
          <a:xfrm>
            <a:off x="1656522" y="530086"/>
            <a:ext cx="10230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 am going to break this question up by multiplying the pounds and the pence separately then adding them together to find a total. 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B3683EB-E69F-4B25-BDA2-98DE14DD7989}"/>
              </a:ext>
            </a:extLst>
          </p:cNvPr>
          <p:cNvCxnSpPr>
            <a:stCxn id="2" idx="2"/>
          </p:cNvCxnSpPr>
          <p:nvPr/>
        </p:nvCxnSpPr>
        <p:spPr>
          <a:xfrm>
            <a:off x="6331226" y="2192689"/>
            <a:ext cx="1646583" cy="8155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535DA07F-35F8-4ACD-90D0-258F2365A0CD}"/>
              </a:ext>
            </a:extLst>
          </p:cNvPr>
          <p:cNvSpPr txBox="1"/>
          <p:nvPr/>
        </p:nvSpPr>
        <p:spPr>
          <a:xfrm>
            <a:off x="7712766" y="3331408"/>
            <a:ext cx="3041375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20p x 2 = 40p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DD272C0-6075-4D64-82DE-903BA8C1A30C}"/>
              </a:ext>
            </a:extLst>
          </p:cNvPr>
          <p:cNvCxnSpPr>
            <a:cxnSpLocks/>
          </p:cNvCxnSpPr>
          <p:nvPr/>
        </p:nvCxnSpPr>
        <p:spPr>
          <a:xfrm flipH="1">
            <a:off x="4240696" y="2192689"/>
            <a:ext cx="1434548" cy="934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2BFCFC0-1BBC-4172-AE75-83AD2291F7E9}"/>
              </a:ext>
            </a:extLst>
          </p:cNvPr>
          <p:cNvSpPr txBox="1"/>
          <p:nvPr/>
        </p:nvSpPr>
        <p:spPr>
          <a:xfrm>
            <a:off x="2246244" y="3314843"/>
            <a:ext cx="3041375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£3 x 2 = £6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F175A39-DF80-43E1-9851-E78620F3A136}"/>
              </a:ext>
            </a:extLst>
          </p:cNvPr>
          <p:cNvSpPr txBox="1"/>
          <p:nvPr/>
        </p:nvSpPr>
        <p:spPr>
          <a:xfrm>
            <a:off x="2720008" y="4942773"/>
            <a:ext cx="8438322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Altogether : £6.40</a:t>
            </a:r>
          </a:p>
        </p:txBody>
      </p:sp>
    </p:spTree>
    <p:extLst>
      <p:ext uri="{BB962C8B-B14F-4D97-AF65-F5344CB8AC3E}">
        <p14:creationId xmlns:p14="http://schemas.microsoft.com/office/powerpoint/2010/main" val="2048196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95B322BB-66CD-4A82-9337-D3E201748089}"/>
              </a:ext>
            </a:extLst>
          </p:cNvPr>
          <p:cNvSpPr txBox="1">
            <a:spLocks/>
          </p:cNvSpPr>
          <p:nvPr/>
        </p:nvSpPr>
        <p:spPr>
          <a:xfrm>
            <a:off x="2729947" y="265549"/>
            <a:ext cx="7633253" cy="5560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The table below shows the cost of different types of fruits.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40D1D13-F322-452E-8592-C91B997170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763867"/>
              </p:ext>
            </p:extLst>
          </p:nvPr>
        </p:nvGraphicFramePr>
        <p:xfrm>
          <a:off x="1091095" y="1051922"/>
          <a:ext cx="3759202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01">
                  <a:extLst>
                    <a:ext uri="{9D8B030D-6E8A-4147-A177-3AD203B41FA5}">
                      <a16:colId xmlns:a16="http://schemas.microsoft.com/office/drawing/2014/main" val="2201812887"/>
                    </a:ext>
                  </a:extLst>
                </a:gridCol>
                <a:gridCol w="1879601">
                  <a:extLst>
                    <a:ext uri="{9D8B030D-6E8A-4147-A177-3AD203B41FA5}">
                      <a16:colId xmlns:a16="http://schemas.microsoft.com/office/drawing/2014/main" val="929717465"/>
                    </a:ext>
                  </a:extLst>
                </a:gridCol>
              </a:tblGrid>
              <a:tr h="240496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086371"/>
                  </a:ext>
                </a:extLst>
              </a:tr>
              <a:tr h="133226">
                <a:tc>
                  <a:txBody>
                    <a:bodyPr/>
                    <a:lstStyle/>
                    <a:p>
                      <a:r>
                        <a:rPr lang="en-GB" dirty="0"/>
                        <a:t>Apples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£2.00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067994"/>
                  </a:ext>
                </a:extLst>
              </a:tr>
              <a:tr h="289635">
                <a:tc>
                  <a:txBody>
                    <a:bodyPr/>
                    <a:lstStyle/>
                    <a:p>
                      <a:r>
                        <a:rPr lang="en-GB" dirty="0"/>
                        <a:t>Bananas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£3.00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225693"/>
                  </a:ext>
                </a:extLst>
              </a:tr>
              <a:tr h="289635">
                <a:tc>
                  <a:txBody>
                    <a:bodyPr/>
                    <a:lstStyle/>
                    <a:p>
                      <a:r>
                        <a:rPr lang="en-GB" dirty="0"/>
                        <a:t>Cherries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£3.20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758866"/>
                  </a:ext>
                </a:extLst>
              </a:tr>
              <a:tr h="289635">
                <a:tc>
                  <a:txBody>
                    <a:bodyPr/>
                    <a:lstStyle/>
                    <a:p>
                      <a:r>
                        <a:rPr lang="en-GB" dirty="0"/>
                        <a:t>Pears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£1.50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176088"/>
                  </a:ext>
                </a:extLst>
              </a:tr>
              <a:tr h="289635">
                <a:tc>
                  <a:txBody>
                    <a:bodyPr/>
                    <a:lstStyle/>
                    <a:p>
                      <a:r>
                        <a:rPr lang="en-GB" dirty="0"/>
                        <a:t>Strawberries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£4.10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824529"/>
                  </a:ext>
                </a:extLst>
              </a:tr>
              <a:tr h="289635">
                <a:tc>
                  <a:txBody>
                    <a:bodyPr/>
                    <a:lstStyle/>
                    <a:p>
                      <a:r>
                        <a:rPr lang="en-GB" dirty="0"/>
                        <a:t>Pineapple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£2.60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96699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2EC2BAC-F1BE-4C06-939A-504CE06828E1}"/>
              </a:ext>
            </a:extLst>
          </p:cNvPr>
          <p:cNvSpPr txBox="1"/>
          <p:nvPr/>
        </p:nvSpPr>
        <p:spPr>
          <a:xfrm>
            <a:off x="5906053" y="1167602"/>
            <a:ext cx="522135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 buy 5 pears. How much does it cost?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FE1F11-2045-4874-8B07-15704ED8A42B}"/>
              </a:ext>
            </a:extLst>
          </p:cNvPr>
          <p:cNvSpPr txBox="1"/>
          <p:nvPr/>
        </p:nvSpPr>
        <p:spPr>
          <a:xfrm>
            <a:off x="7341705" y="2041927"/>
            <a:ext cx="2033105" cy="52322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1.50 x 5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BD1F76E-3111-40A7-87AE-494BE37F7943}"/>
              </a:ext>
            </a:extLst>
          </p:cNvPr>
          <p:cNvCxnSpPr>
            <a:cxnSpLocks/>
          </p:cNvCxnSpPr>
          <p:nvPr/>
        </p:nvCxnSpPr>
        <p:spPr>
          <a:xfrm>
            <a:off x="8358257" y="2587287"/>
            <a:ext cx="600212" cy="641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A78E6F3-0506-41F0-9907-4F763C5F45C7}"/>
              </a:ext>
            </a:extLst>
          </p:cNvPr>
          <p:cNvSpPr txBox="1"/>
          <p:nvPr/>
        </p:nvSpPr>
        <p:spPr>
          <a:xfrm>
            <a:off x="8958469" y="3454519"/>
            <a:ext cx="2584174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50 p x 5 = 250p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26DB86F-EEDF-4F67-A44D-E97AAF9A4EED}"/>
              </a:ext>
            </a:extLst>
          </p:cNvPr>
          <p:cNvCxnSpPr>
            <a:cxnSpLocks/>
          </p:cNvCxnSpPr>
          <p:nvPr/>
        </p:nvCxnSpPr>
        <p:spPr>
          <a:xfrm>
            <a:off x="10515600" y="3960647"/>
            <a:ext cx="0" cy="5053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5C9615F-34B2-43B5-8953-5F05BA72293B}"/>
              </a:ext>
            </a:extLst>
          </p:cNvPr>
          <p:cNvSpPr txBox="1"/>
          <p:nvPr/>
        </p:nvSpPr>
        <p:spPr>
          <a:xfrm>
            <a:off x="9223513" y="4572001"/>
            <a:ext cx="2584174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£2.50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0912D49-48B3-4E3D-B2A5-6E67093FB992}"/>
              </a:ext>
            </a:extLst>
          </p:cNvPr>
          <p:cNvCxnSpPr>
            <a:cxnSpLocks/>
          </p:cNvCxnSpPr>
          <p:nvPr/>
        </p:nvCxnSpPr>
        <p:spPr>
          <a:xfrm flipH="1">
            <a:off x="7434470" y="2587286"/>
            <a:ext cx="482049" cy="641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00E32E4-68D1-4ECD-89F1-E9FB0E069682}"/>
              </a:ext>
            </a:extLst>
          </p:cNvPr>
          <p:cNvSpPr txBox="1"/>
          <p:nvPr/>
        </p:nvSpPr>
        <p:spPr>
          <a:xfrm>
            <a:off x="5774083" y="3560537"/>
            <a:ext cx="2584174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£1 x 5 = £5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E2674C8-B0DB-496D-8AE8-D5F271B9F4A8}"/>
              </a:ext>
            </a:extLst>
          </p:cNvPr>
          <p:cNvSpPr txBox="1"/>
          <p:nvPr/>
        </p:nvSpPr>
        <p:spPr>
          <a:xfrm>
            <a:off x="2030343" y="5376438"/>
            <a:ext cx="8889448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Altogether: £5 + £2.50 = £7.50</a:t>
            </a:r>
          </a:p>
        </p:txBody>
      </p:sp>
    </p:spTree>
    <p:extLst>
      <p:ext uri="{BB962C8B-B14F-4D97-AF65-F5344CB8AC3E}">
        <p14:creationId xmlns:p14="http://schemas.microsoft.com/office/powerpoint/2010/main" val="81576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3" grpId="0" animBg="1"/>
      <p:bldP spid="15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95B322BB-66CD-4A82-9337-D3E201748089}"/>
              </a:ext>
            </a:extLst>
          </p:cNvPr>
          <p:cNvSpPr txBox="1">
            <a:spLocks/>
          </p:cNvSpPr>
          <p:nvPr/>
        </p:nvSpPr>
        <p:spPr>
          <a:xfrm>
            <a:off x="2729947" y="265549"/>
            <a:ext cx="7633253" cy="5560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The table below shows the cost of different types of fruits.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40D1D13-F322-452E-8592-C91B997170B1}"/>
              </a:ext>
            </a:extLst>
          </p:cNvPr>
          <p:cNvGraphicFramePr>
            <a:graphicFrameLocks noGrp="1"/>
          </p:cNvGraphicFramePr>
          <p:nvPr/>
        </p:nvGraphicFramePr>
        <p:xfrm>
          <a:off x="1091095" y="1051922"/>
          <a:ext cx="3759202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01">
                  <a:extLst>
                    <a:ext uri="{9D8B030D-6E8A-4147-A177-3AD203B41FA5}">
                      <a16:colId xmlns:a16="http://schemas.microsoft.com/office/drawing/2014/main" val="2201812887"/>
                    </a:ext>
                  </a:extLst>
                </a:gridCol>
                <a:gridCol w="1879601">
                  <a:extLst>
                    <a:ext uri="{9D8B030D-6E8A-4147-A177-3AD203B41FA5}">
                      <a16:colId xmlns:a16="http://schemas.microsoft.com/office/drawing/2014/main" val="929717465"/>
                    </a:ext>
                  </a:extLst>
                </a:gridCol>
              </a:tblGrid>
              <a:tr h="240496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086371"/>
                  </a:ext>
                </a:extLst>
              </a:tr>
              <a:tr h="133226">
                <a:tc>
                  <a:txBody>
                    <a:bodyPr/>
                    <a:lstStyle/>
                    <a:p>
                      <a:r>
                        <a:rPr lang="en-GB" dirty="0"/>
                        <a:t>Apples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£2.00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067994"/>
                  </a:ext>
                </a:extLst>
              </a:tr>
              <a:tr h="289635">
                <a:tc>
                  <a:txBody>
                    <a:bodyPr/>
                    <a:lstStyle/>
                    <a:p>
                      <a:r>
                        <a:rPr lang="en-GB" dirty="0"/>
                        <a:t>Bananas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£3.00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225693"/>
                  </a:ext>
                </a:extLst>
              </a:tr>
              <a:tr h="289635">
                <a:tc>
                  <a:txBody>
                    <a:bodyPr/>
                    <a:lstStyle/>
                    <a:p>
                      <a:r>
                        <a:rPr lang="en-GB" dirty="0"/>
                        <a:t>Cherries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£3.20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758866"/>
                  </a:ext>
                </a:extLst>
              </a:tr>
              <a:tr h="289635">
                <a:tc>
                  <a:txBody>
                    <a:bodyPr/>
                    <a:lstStyle/>
                    <a:p>
                      <a:r>
                        <a:rPr lang="en-GB" dirty="0"/>
                        <a:t>Pears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£1.50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176088"/>
                  </a:ext>
                </a:extLst>
              </a:tr>
              <a:tr h="289635">
                <a:tc>
                  <a:txBody>
                    <a:bodyPr/>
                    <a:lstStyle/>
                    <a:p>
                      <a:r>
                        <a:rPr lang="en-GB" dirty="0"/>
                        <a:t>Strawberries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£4.10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824529"/>
                  </a:ext>
                </a:extLst>
              </a:tr>
              <a:tr h="289635">
                <a:tc>
                  <a:txBody>
                    <a:bodyPr/>
                    <a:lstStyle/>
                    <a:p>
                      <a:r>
                        <a:rPr lang="en-GB" dirty="0"/>
                        <a:t>Pineapple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£2.60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96699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2EC2BAC-F1BE-4C06-939A-504CE06828E1}"/>
              </a:ext>
            </a:extLst>
          </p:cNvPr>
          <p:cNvSpPr txBox="1"/>
          <p:nvPr/>
        </p:nvSpPr>
        <p:spPr>
          <a:xfrm>
            <a:off x="5906053" y="1167602"/>
            <a:ext cx="522135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 buy 3 packs of strawberries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FE1F11-2045-4874-8B07-15704ED8A42B}"/>
              </a:ext>
            </a:extLst>
          </p:cNvPr>
          <p:cNvSpPr txBox="1"/>
          <p:nvPr/>
        </p:nvSpPr>
        <p:spPr>
          <a:xfrm>
            <a:off x="7341705" y="2041927"/>
            <a:ext cx="2033105" cy="52322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4.10 x 3 =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BD1F76E-3111-40A7-87AE-494BE37F7943}"/>
              </a:ext>
            </a:extLst>
          </p:cNvPr>
          <p:cNvCxnSpPr>
            <a:cxnSpLocks/>
          </p:cNvCxnSpPr>
          <p:nvPr/>
        </p:nvCxnSpPr>
        <p:spPr>
          <a:xfrm>
            <a:off x="8358257" y="2587287"/>
            <a:ext cx="600212" cy="641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A78E6F3-0506-41F0-9907-4F763C5F45C7}"/>
              </a:ext>
            </a:extLst>
          </p:cNvPr>
          <p:cNvSpPr txBox="1"/>
          <p:nvPr/>
        </p:nvSpPr>
        <p:spPr>
          <a:xfrm>
            <a:off x="8958469" y="3454519"/>
            <a:ext cx="2584174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10p x 3 = 30p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26DB86F-EEDF-4F67-A44D-E97AAF9A4EED}"/>
              </a:ext>
            </a:extLst>
          </p:cNvPr>
          <p:cNvCxnSpPr>
            <a:cxnSpLocks/>
          </p:cNvCxnSpPr>
          <p:nvPr/>
        </p:nvCxnSpPr>
        <p:spPr>
          <a:xfrm>
            <a:off x="10515600" y="3960647"/>
            <a:ext cx="0" cy="5053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0912D49-48B3-4E3D-B2A5-6E67093FB992}"/>
              </a:ext>
            </a:extLst>
          </p:cNvPr>
          <p:cNvCxnSpPr>
            <a:cxnSpLocks/>
          </p:cNvCxnSpPr>
          <p:nvPr/>
        </p:nvCxnSpPr>
        <p:spPr>
          <a:xfrm flipH="1">
            <a:off x="7434470" y="2587286"/>
            <a:ext cx="482049" cy="641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00E32E4-68D1-4ECD-89F1-E9FB0E069682}"/>
              </a:ext>
            </a:extLst>
          </p:cNvPr>
          <p:cNvSpPr txBox="1"/>
          <p:nvPr/>
        </p:nvSpPr>
        <p:spPr>
          <a:xfrm>
            <a:off x="5774083" y="3560537"/>
            <a:ext cx="2584174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£4 x 3 = £12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E2674C8-B0DB-496D-8AE8-D5F271B9F4A8}"/>
              </a:ext>
            </a:extLst>
          </p:cNvPr>
          <p:cNvSpPr txBox="1"/>
          <p:nvPr/>
        </p:nvSpPr>
        <p:spPr>
          <a:xfrm>
            <a:off x="2101849" y="5290288"/>
            <a:ext cx="8889448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Altogether: £12 + 30p = £12.30</a:t>
            </a:r>
          </a:p>
        </p:txBody>
      </p:sp>
    </p:spTree>
    <p:extLst>
      <p:ext uri="{BB962C8B-B14F-4D97-AF65-F5344CB8AC3E}">
        <p14:creationId xmlns:p14="http://schemas.microsoft.com/office/powerpoint/2010/main" val="2568484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3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95B322BB-66CD-4A82-9337-D3E201748089}"/>
              </a:ext>
            </a:extLst>
          </p:cNvPr>
          <p:cNvSpPr txBox="1">
            <a:spLocks/>
          </p:cNvSpPr>
          <p:nvPr/>
        </p:nvSpPr>
        <p:spPr>
          <a:xfrm>
            <a:off x="2729947" y="265549"/>
            <a:ext cx="7633253" cy="5560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The table below shows the cost of different types of fruits.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40D1D13-F322-452E-8592-C91B997170B1}"/>
              </a:ext>
            </a:extLst>
          </p:cNvPr>
          <p:cNvGraphicFramePr>
            <a:graphicFrameLocks noGrp="1"/>
          </p:cNvGraphicFramePr>
          <p:nvPr/>
        </p:nvGraphicFramePr>
        <p:xfrm>
          <a:off x="1091095" y="1051922"/>
          <a:ext cx="3759202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01">
                  <a:extLst>
                    <a:ext uri="{9D8B030D-6E8A-4147-A177-3AD203B41FA5}">
                      <a16:colId xmlns:a16="http://schemas.microsoft.com/office/drawing/2014/main" val="2201812887"/>
                    </a:ext>
                  </a:extLst>
                </a:gridCol>
                <a:gridCol w="1879601">
                  <a:extLst>
                    <a:ext uri="{9D8B030D-6E8A-4147-A177-3AD203B41FA5}">
                      <a16:colId xmlns:a16="http://schemas.microsoft.com/office/drawing/2014/main" val="929717465"/>
                    </a:ext>
                  </a:extLst>
                </a:gridCol>
              </a:tblGrid>
              <a:tr h="240496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086371"/>
                  </a:ext>
                </a:extLst>
              </a:tr>
              <a:tr h="133226">
                <a:tc>
                  <a:txBody>
                    <a:bodyPr/>
                    <a:lstStyle/>
                    <a:p>
                      <a:r>
                        <a:rPr lang="en-GB" dirty="0"/>
                        <a:t>Apples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£2.00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067994"/>
                  </a:ext>
                </a:extLst>
              </a:tr>
              <a:tr h="289635">
                <a:tc>
                  <a:txBody>
                    <a:bodyPr/>
                    <a:lstStyle/>
                    <a:p>
                      <a:r>
                        <a:rPr lang="en-GB" dirty="0"/>
                        <a:t>Bananas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£3.00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225693"/>
                  </a:ext>
                </a:extLst>
              </a:tr>
              <a:tr h="289635">
                <a:tc>
                  <a:txBody>
                    <a:bodyPr/>
                    <a:lstStyle/>
                    <a:p>
                      <a:r>
                        <a:rPr lang="en-GB" dirty="0"/>
                        <a:t>Cherries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£3.20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758866"/>
                  </a:ext>
                </a:extLst>
              </a:tr>
              <a:tr h="289635">
                <a:tc>
                  <a:txBody>
                    <a:bodyPr/>
                    <a:lstStyle/>
                    <a:p>
                      <a:r>
                        <a:rPr lang="en-GB" dirty="0"/>
                        <a:t>Pears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£1.50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176088"/>
                  </a:ext>
                </a:extLst>
              </a:tr>
              <a:tr h="289635">
                <a:tc>
                  <a:txBody>
                    <a:bodyPr/>
                    <a:lstStyle/>
                    <a:p>
                      <a:r>
                        <a:rPr lang="en-GB" dirty="0"/>
                        <a:t>Strawberries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£4.10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824529"/>
                  </a:ext>
                </a:extLst>
              </a:tr>
              <a:tr h="289635">
                <a:tc>
                  <a:txBody>
                    <a:bodyPr/>
                    <a:lstStyle/>
                    <a:p>
                      <a:r>
                        <a:rPr lang="en-GB" dirty="0"/>
                        <a:t>Pineapple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£2.60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96699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2EC2BAC-F1BE-4C06-939A-504CE06828E1}"/>
              </a:ext>
            </a:extLst>
          </p:cNvPr>
          <p:cNvSpPr txBox="1"/>
          <p:nvPr/>
        </p:nvSpPr>
        <p:spPr>
          <a:xfrm>
            <a:off x="5906053" y="1167602"/>
            <a:ext cx="522135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 buy 4 pineapples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FE1F11-2045-4874-8B07-15704ED8A42B}"/>
              </a:ext>
            </a:extLst>
          </p:cNvPr>
          <p:cNvSpPr txBox="1"/>
          <p:nvPr/>
        </p:nvSpPr>
        <p:spPr>
          <a:xfrm>
            <a:off x="7341705" y="2041927"/>
            <a:ext cx="2033105" cy="52322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2.60 x 4 =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BD1F76E-3111-40A7-87AE-494BE37F7943}"/>
              </a:ext>
            </a:extLst>
          </p:cNvPr>
          <p:cNvCxnSpPr>
            <a:cxnSpLocks/>
          </p:cNvCxnSpPr>
          <p:nvPr/>
        </p:nvCxnSpPr>
        <p:spPr>
          <a:xfrm>
            <a:off x="8358257" y="2587287"/>
            <a:ext cx="600212" cy="641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A78E6F3-0506-41F0-9907-4F763C5F45C7}"/>
              </a:ext>
            </a:extLst>
          </p:cNvPr>
          <p:cNvSpPr txBox="1"/>
          <p:nvPr/>
        </p:nvSpPr>
        <p:spPr>
          <a:xfrm>
            <a:off x="8958469" y="3454519"/>
            <a:ext cx="2584174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60p x 4 = 240p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26DB86F-EEDF-4F67-A44D-E97AAF9A4EED}"/>
              </a:ext>
            </a:extLst>
          </p:cNvPr>
          <p:cNvCxnSpPr>
            <a:cxnSpLocks/>
          </p:cNvCxnSpPr>
          <p:nvPr/>
        </p:nvCxnSpPr>
        <p:spPr>
          <a:xfrm>
            <a:off x="10515600" y="3960647"/>
            <a:ext cx="0" cy="5053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0912D49-48B3-4E3D-B2A5-6E67093FB992}"/>
              </a:ext>
            </a:extLst>
          </p:cNvPr>
          <p:cNvCxnSpPr>
            <a:cxnSpLocks/>
          </p:cNvCxnSpPr>
          <p:nvPr/>
        </p:nvCxnSpPr>
        <p:spPr>
          <a:xfrm flipH="1">
            <a:off x="7434470" y="2587286"/>
            <a:ext cx="482049" cy="641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00E32E4-68D1-4ECD-89F1-E9FB0E069682}"/>
              </a:ext>
            </a:extLst>
          </p:cNvPr>
          <p:cNvSpPr txBox="1"/>
          <p:nvPr/>
        </p:nvSpPr>
        <p:spPr>
          <a:xfrm>
            <a:off x="5774083" y="3560537"/>
            <a:ext cx="2584174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£2 x 4 = £8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E2674C8-B0DB-496D-8AE8-D5F271B9F4A8}"/>
              </a:ext>
            </a:extLst>
          </p:cNvPr>
          <p:cNvSpPr txBox="1"/>
          <p:nvPr/>
        </p:nvSpPr>
        <p:spPr>
          <a:xfrm>
            <a:off x="2101849" y="5290288"/>
            <a:ext cx="8889448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Altogether : £10.40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53519E-EA07-4789-B9DA-5D12F0FEBEDA}"/>
              </a:ext>
            </a:extLst>
          </p:cNvPr>
          <p:cNvSpPr txBox="1"/>
          <p:nvPr/>
        </p:nvSpPr>
        <p:spPr>
          <a:xfrm>
            <a:off x="9223513" y="4572001"/>
            <a:ext cx="2584174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£2.40</a:t>
            </a:r>
          </a:p>
        </p:txBody>
      </p:sp>
    </p:spTree>
    <p:extLst>
      <p:ext uri="{BB962C8B-B14F-4D97-AF65-F5344CB8AC3E}">
        <p14:creationId xmlns:p14="http://schemas.microsoft.com/office/powerpoint/2010/main" val="250677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3" grpId="0" animBg="1"/>
      <p:bldP spid="18" grpId="0" animBg="1"/>
      <p:bldP spid="19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E38FA0-D2A2-4DB2-BA45-6152019DF105}"/>
              </a:ext>
            </a:extLst>
          </p:cNvPr>
          <p:cNvSpPr txBox="1"/>
          <p:nvPr/>
        </p:nvSpPr>
        <p:spPr>
          <a:xfrm>
            <a:off x="5062330" y="1546358"/>
            <a:ext cx="2537792" cy="646331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5.90 x 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145EED-3A5E-4310-B165-5D7D7A43EA15}"/>
              </a:ext>
            </a:extLst>
          </p:cNvPr>
          <p:cNvSpPr txBox="1"/>
          <p:nvPr/>
        </p:nvSpPr>
        <p:spPr>
          <a:xfrm>
            <a:off x="1656522" y="530086"/>
            <a:ext cx="10230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 buy three pars of socks. Each pair costs £5.90. How much does it cost altogether?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B3683EB-E69F-4B25-BDA2-98DE14DD7989}"/>
              </a:ext>
            </a:extLst>
          </p:cNvPr>
          <p:cNvCxnSpPr>
            <a:stCxn id="2" idx="2"/>
          </p:cNvCxnSpPr>
          <p:nvPr/>
        </p:nvCxnSpPr>
        <p:spPr>
          <a:xfrm>
            <a:off x="6331226" y="2192689"/>
            <a:ext cx="1646583" cy="8155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535DA07F-35F8-4ACD-90D0-258F2365A0CD}"/>
              </a:ext>
            </a:extLst>
          </p:cNvPr>
          <p:cNvSpPr txBox="1"/>
          <p:nvPr/>
        </p:nvSpPr>
        <p:spPr>
          <a:xfrm>
            <a:off x="7712766" y="3036492"/>
            <a:ext cx="3445564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90p x 3 = 270p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DD272C0-6075-4D64-82DE-903BA8C1A30C}"/>
              </a:ext>
            </a:extLst>
          </p:cNvPr>
          <p:cNvCxnSpPr>
            <a:cxnSpLocks/>
          </p:cNvCxnSpPr>
          <p:nvPr/>
        </p:nvCxnSpPr>
        <p:spPr>
          <a:xfrm flipH="1">
            <a:off x="4240696" y="2192689"/>
            <a:ext cx="1434548" cy="934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2BFCFC0-1BBC-4172-AE75-83AD2291F7E9}"/>
              </a:ext>
            </a:extLst>
          </p:cNvPr>
          <p:cNvSpPr txBox="1"/>
          <p:nvPr/>
        </p:nvSpPr>
        <p:spPr>
          <a:xfrm>
            <a:off x="2203174" y="3043260"/>
            <a:ext cx="3041375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£5 x 3 = £15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F175A39-DF80-43E1-9851-E78620F3A136}"/>
              </a:ext>
            </a:extLst>
          </p:cNvPr>
          <p:cNvSpPr txBox="1"/>
          <p:nvPr/>
        </p:nvSpPr>
        <p:spPr>
          <a:xfrm>
            <a:off x="2112065" y="5525668"/>
            <a:ext cx="8438322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Altogether : £17.70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780DC19-3D70-4AF5-8A47-2775E30A7FC6}"/>
              </a:ext>
            </a:extLst>
          </p:cNvPr>
          <p:cNvCxnSpPr>
            <a:cxnSpLocks/>
          </p:cNvCxnSpPr>
          <p:nvPr/>
        </p:nvCxnSpPr>
        <p:spPr>
          <a:xfrm>
            <a:off x="9462053" y="3788374"/>
            <a:ext cx="0" cy="345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68DCDEE-BC0A-4FC5-AE19-9761BD084F07}"/>
              </a:ext>
            </a:extLst>
          </p:cNvPr>
          <p:cNvSpPr txBox="1"/>
          <p:nvPr/>
        </p:nvSpPr>
        <p:spPr>
          <a:xfrm>
            <a:off x="7739271" y="4063174"/>
            <a:ext cx="3445564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£2.70</a:t>
            </a:r>
          </a:p>
        </p:txBody>
      </p:sp>
    </p:spTree>
    <p:extLst>
      <p:ext uri="{BB962C8B-B14F-4D97-AF65-F5344CB8AC3E}">
        <p14:creationId xmlns:p14="http://schemas.microsoft.com/office/powerpoint/2010/main" val="405343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E38FA0-D2A2-4DB2-BA45-6152019DF105}"/>
              </a:ext>
            </a:extLst>
          </p:cNvPr>
          <p:cNvSpPr txBox="1"/>
          <p:nvPr/>
        </p:nvSpPr>
        <p:spPr>
          <a:xfrm>
            <a:off x="5062330" y="1546358"/>
            <a:ext cx="2537792" cy="646331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12.80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145EED-3A5E-4310-B165-5D7D7A43EA15}"/>
              </a:ext>
            </a:extLst>
          </p:cNvPr>
          <p:cNvSpPr txBox="1"/>
          <p:nvPr/>
        </p:nvSpPr>
        <p:spPr>
          <a:xfrm>
            <a:off x="1656522" y="530086"/>
            <a:ext cx="10230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 school buy 4 text books. Each book costs £12.80. How much did they spend?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B3683EB-E69F-4B25-BDA2-98DE14DD7989}"/>
              </a:ext>
            </a:extLst>
          </p:cNvPr>
          <p:cNvCxnSpPr>
            <a:stCxn id="2" idx="2"/>
          </p:cNvCxnSpPr>
          <p:nvPr/>
        </p:nvCxnSpPr>
        <p:spPr>
          <a:xfrm>
            <a:off x="6331226" y="2192689"/>
            <a:ext cx="1646583" cy="8155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535DA07F-35F8-4ACD-90D0-258F2365A0CD}"/>
              </a:ext>
            </a:extLst>
          </p:cNvPr>
          <p:cNvSpPr txBox="1"/>
          <p:nvPr/>
        </p:nvSpPr>
        <p:spPr>
          <a:xfrm>
            <a:off x="7712766" y="3036492"/>
            <a:ext cx="3445564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80p x 4 = 320p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DD272C0-6075-4D64-82DE-903BA8C1A30C}"/>
              </a:ext>
            </a:extLst>
          </p:cNvPr>
          <p:cNvCxnSpPr>
            <a:cxnSpLocks/>
          </p:cNvCxnSpPr>
          <p:nvPr/>
        </p:nvCxnSpPr>
        <p:spPr>
          <a:xfrm flipH="1">
            <a:off x="4240696" y="2192689"/>
            <a:ext cx="1434548" cy="934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2BFCFC0-1BBC-4172-AE75-83AD2291F7E9}"/>
              </a:ext>
            </a:extLst>
          </p:cNvPr>
          <p:cNvSpPr txBox="1"/>
          <p:nvPr/>
        </p:nvSpPr>
        <p:spPr>
          <a:xfrm>
            <a:off x="2203174" y="3043260"/>
            <a:ext cx="3041375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£12 x 4 = £48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F175A39-DF80-43E1-9851-E78620F3A136}"/>
              </a:ext>
            </a:extLst>
          </p:cNvPr>
          <p:cNvSpPr txBox="1"/>
          <p:nvPr/>
        </p:nvSpPr>
        <p:spPr>
          <a:xfrm>
            <a:off x="2112065" y="5525668"/>
            <a:ext cx="8438322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Altogether : £51.20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780DC19-3D70-4AF5-8A47-2775E30A7FC6}"/>
              </a:ext>
            </a:extLst>
          </p:cNvPr>
          <p:cNvCxnSpPr>
            <a:cxnSpLocks/>
          </p:cNvCxnSpPr>
          <p:nvPr/>
        </p:nvCxnSpPr>
        <p:spPr>
          <a:xfrm>
            <a:off x="9462053" y="3788374"/>
            <a:ext cx="0" cy="345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68DCDEE-BC0A-4FC5-AE19-9761BD084F07}"/>
              </a:ext>
            </a:extLst>
          </p:cNvPr>
          <p:cNvSpPr txBox="1"/>
          <p:nvPr/>
        </p:nvSpPr>
        <p:spPr>
          <a:xfrm>
            <a:off x="7739271" y="4063174"/>
            <a:ext cx="3445564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£3.20</a:t>
            </a:r>
          </a:p>
        </p:txBody>
      </p:sp>
    </p:spTree>
    <p:extLst>
      <p:ext uri="{BB962C8B-B14F-4D97-AF65-F5344CB8AC3E}">
        <p14:creationId xmlns:p14="http://schemas.microsoft.com/office/powerpoint/2010/main" val="210149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1170</TotalTime>
  <Words>526</Words>
  <Application>Microsoft Office PowerPoint</Application>
  <PresentationFormat>Widescreen</PresentationFormat>
  <Paragraphs>122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Franklin Gothic Book</vt:lpstr>
      <vt:lpstr>Crop</vt:lpstr>
      <vt:lpstr>Year 4 Decimals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101</cp:revision>
  <dcterms:created xsi:type="dcterms:W3CDTF">2020-03-20T11:22:32Z</dcterms:created>
  <dcterms:modified xsi:type="dcterms:W3CDTF">2020-05-04T09:03:44Z</dcterms:modified>
</cp:coreProperties>
</file>