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Money #6 solving money problems using the bar model.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6B4912-754F-4E07-924D-26520024FEE4}"/>
              </a:ext>
            </a:extLst>
          </p:cNvPr>
          <p:cNvSpPr txBox="1"/>
          <p:nvPr/>
        </p:nvSpPr>
        <p:spPr>
          <a:xfrm>
            <a:off x="1046923" y="371061"/>
            <a:ext cx="446598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Amy and Mary spend £18 on lunch.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Amy paid twice as much as Mary.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How much did they each pay for lunch?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9105D4-4E49-43EC-B2B1-C4FE325C98DA}"/>
              </a:ext>
            </a:extLst>
          </p:cNvPr>
          <p:cNvSpPr txBox="1"/>
          <p:nvPr/>
        </p:nvSpPr>
        <p:spPr>
          <a:xfrm>
            <a:off x="6500192" y="371061"/>
            <a:ext cx="446598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use a bar model to help us solve this problem.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37122-A235-440E-9DE3-28B41B90332E}"/>
              </a:ext>
            </a:extLst>
          </p:cNvPr>
          <p:cNvSpPr txBox="1"/>
          <p:nvPr/>
        </p:nvSpPr>
        <p:spPr>
          <a:xfrm>
            <a:off x="1683027" y="3014869"/>
            <a:ext cx="133846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Mary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5F5D33-29A2-4B86-9CC4-738F0D53AB43}"/>
              </a:ext>
            </a:extLst>
          </p:cNvPr>
          <p:cNvSpPr/>
          <p:nvPr/>
        </p:nvSpPr>
        <p:spPr>
          <a:xfrm>
            <a:off x="3021496" y="2832289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F01ABB-F4B8-4F73-9D2D-0B7FA5B6128C}"/>
              </a:ext>
            </a:extLst>
          </p:cNvPr>
          <p:cNvCxnSpPr/>
          <p:nvPr/>
        </p:nvCxnSpPr>
        <p:spPr>
          <a:xfrm>
            <a:off x="6096000" y="3027758"/>
            <a:ext cx="2226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1FC9CCD-91BB-4DFA-B1F8-4E371DA2E3C6}"/>
              </a:ext>
            </a:extLst>
          </p:cNvPr>
          <p:cNvSpPr txBox="1"/>
          <p:nvPr/>
        </p:nvSpPr>
        <p:spPr>
          <a:xfrm>
            <a:off x="8544339" y="2849597"/>
            <a:ext cx="330641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the one piece that Mary paid for.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052726-AC71-4FA9-B03E-54B8409F272B}"/>
              </a:ext>
            </a:extLst>
          </p:cNvPr>
          <p:cNvSpPr txBox="1"/>
          <p:nvPr/>
        </p:nvSpPr>
        <p:spPr>
          <a:xfrm>
            <a:off x="1683026" y="4181349"/>
            <a:ext cx="133846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Amy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0BE512-36A3-414C-BD6C-314809052FFB}"/>
              </a:ext>
            </a:extLst>
          </p:cNvPr>
          <p:cNvSpPr/>
          <p:nvPr/>
        </p:nvSpPr>
        <p:spPr>
          <a:xfrm>
            <a:off x="3021495" y="4081837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DB8FA8-4BC1-44A4-90BC-DA9411396B87}"/>
              </a:ext>
            </a:extLst>
          </p:cNvPr>
          <p:cNvSpPr/>
          <p:nvPr/>
        </p:nvSpPr>
        <p:spPr>
          <a:xfrm>
            <a:off x="4383156" y="4081837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6ADA90-D23A-4256-9220-F66BFFCC019B}"/>
              </a:ext>
            </a:extLst>
          </p:cNvPr>
          <p:cNvCxnSpPr/>
          <p:nvPr/>
        </p:nvCxnSpPr>
        <p:spPr>
          <a:xfrm>
            <a:off x="6095999" y="4442595"/>
            <a:ext cx="2226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E135AC1-BDCC-469C-B894-7613E9BEB17E}"/>
              </a:ext>
            </a:extLst>
          </p:cNvPr>
          <p:cNvSpPr txBox="1"/>
          <p:nvPr/>
        </p:nvSpPr>
        <p:spPr>
          <a:xfrm>
            <a:off x="8544339" y="4181349"/>
            <a:ext cx="330641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what Amy paid. She paid twice as much.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FC604D-06E0-4C86-ABC6-35F7CA074552}"/>
              </a:ext>
            </a:extLst>
          </p:cNvPr>
          <p:cNvSpPr/>
          <p:nvPr/>
        </p:nvSpPr>
        <p:spPr>
          <a:xfrm>
            <a:off x="930969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E67192-3BD3-49AC-A58E-54D75FE58A52}"/>
              </a:ext>
            </a:extLst>
          </p:cNvPr>
          <p:cNvSpPr/>
          <p:nvPr/>
        </p:nvSpPr>
        <p:spPr>
          <a:xfrm>
            <a:off x="2276062" y="5390703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0A92C1-0E41-4F5F-A1B1-1143250C4172}"/>
              </a:ext>
            </a:extLst>
          </p:cNvPr>
          <p:cNvSpPr/>
          <p:nvPr/>
        </p:nvSpPr>
        <p:spPr>
          <a:xfrm>
            <a:off x="3621155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B0472A-27C4-4F83-BE2D-CBCF16169F9A}"/>
              </a:ext>
            </a:extLst>
          </p:cNvPr>
          <p:cNvSpPr txBox="1"/>
          <p:nvPr/>
        </p:nvSpPr>
        <p:spPr>
          <a:xfrm>
            <a:off x="4946375" y="5473387"/>
            <a:ext cx="178242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= £18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93D163-8E3A-471D-B43E-F92FED421F09}"/>
              </a:ext>
            </a:extLst>
          </p:cNvPr>
          <p:cNvSpPr txBox="1"/>
          <p:nvPr/>
        </p:nvSpPr>
        <p:spPr>
          <a:xfrm>
            <a:off x="7868468" y="5473387"/>
            <a:ext cx="327992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£18 ÷ 3 = £6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E463E1-3AB0-4CB9-9978-6CF2FB2BCC24}"/>
              </a:ext>
            </a:extLst>
          </p:cNvPr>
          <p:cNvSpPr txBox="1"/>
          <p:nvPr/>
        </p:nvSpPr>
        <p:spPr>
          <a:xfrm>
            <a:off x="4625007" y="4194564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1C37A0-9998-43E4-9381-E6EBDD2C9AE9}"/>
              </a:ext>
            </a:extLst>
          </p:cNvPr>
          <p:cNvSpPr txBox="1"/>
          <p:nvPr/>
        </p:nvSpPr>
        <p:spPr>
          <a:xfrm>
            <a:off x="3293166" y="4174891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05997B-0645-46E7-A7FB-4976DB8F52E1}"/>
              </a:ext>
            </a:extLst>
          </p:cNvPr>
          <p:cNvSpPr txBox="1"/>
          <p:nvPr/>
        </p:nvSpPr>
        <p:spPr>
          <a:xfrm>
            <a:off x="3424825" y="2991967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3BABB9-B278-4305-BB84-96B6AC8217F2}"/>
              </a:ext>
            </a:extLst>
          </p:cNvPr>
          <p:cNvSpPr txBox="1"/>
          <p:nvPr/>
        </p:nvSpPr>
        <p:spPr>
          <a:xfrm>
            <a:off x="1540553" y="6224788"/>
            <a:ext cx="942562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Mary paid £6 and Amy paid £12. </a:t>
            </a:r>
          </a:p>
        </p:txBody>
      </p:sp>
    </p:spTree>
    <p:extLst>
      <p:ext uri="{BB962C8B-B14F-4D97-AF65-F5344CB8AC3E}">
        <p14:creationId xmlns:p14="http://schemas.microsoft.com/office/powerpoint/2010/main" val="1045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/>
      <p:bldP spid="10" grpId="0" animBg="1"/>
      <p:bldP spid="11" grpId="0" animBg="1"/>
      <p:bldP spid="13" grpId="0"/>
      <p:bldP spid="17" grpId="0" animBg="1"/>
      <p:bldP spid="18" grpId="0" animBg="1"/>
      <p:bldP spid="19" grpId="0" animBg="1"/>
      <p:bldP spid="21" grpId="0"/>
      <p:bldP spid="22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6B4912-754F-4E07-924D-26520024FEE4}"/>
              </a:ext>
            </a:extLst>
          </p:cNvPr>
          <p:cNvSpPr txBox="1"/>
          <p:nvPr/>
        </p:nvSpPr>
        <p:spPr>
          <a:xfrm>
            <a:off x="1046923" y="371061"/>
            <a:ext cx="446598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Tom and Matt spend £8 on stickers. </a:t>
            </a:r>
          </a:p>
          <a:p>
            <a:pPr algn="ctr"/>
            <a:r>
              <a:rPr lang="en-GB" dirty="0"/>
              <a:t>Matt pays 3 times as much as Tom. </a:t>
            </a:r>
          </a:p>
          <a:p>
            <a:pPr algn="ctr"/>
            <a:r>
              <a:rPr lang="en-GB" dirty="0"/>
              <a:t>How much do they each pay?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9105D4-4E49-43EC-B2B1-C4FE325C98DA}"/>
              </a:ext>
            </a:extLst>
          </p:cNvPr>
          <p:cNvSpPr txBox="1"/>
          <p:nvPr/>
        </p:nvSpPr>
        <p:spPr>
          <a:xfrm>
            <a:off x="6500192" y="371061"/>
            <a:ext cx="446598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use a bar model to help us solve this problem.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37122-A235-440E-9DE3-28B41B90332E}"/>
              </a:ext>
            </a:extLst>
          </p:cNvPr>
          <p:cNvSpPr txBox="1"/>
          <p:nvPr/>
        </p:nvSpPr>
        <p:spPr>
          <a:xfrm>
            <a:off x="1215457" y="2712074"/>
            <a:ext cx="133846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5F5D33-29A2-4B86-9CC4-738F0D53AB43}"/>
              </a:ext>
            </a:extLst>
          </p:cNvPr>
          <p:cNvSpPr/>
          <p:nvPr/>
        </p:nvSpPr>
        <p:spPr>
          <a:xfrm>
            <a:off x="2603190" y="2621753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F01ABB-F4B8-4F73-9D2D-0B7FA5B6128C}"/>
              </a:ext>
            </a:extLst>
          </p:cNvPr>
          <p:cNvCxnSpPr/>
          <p:nvPr/>
        </p:nvCxnSpPr>
        <p:spPr>
          <a:xfrm>
            <a:off x="4734724" y="2889780"/>
            <a:ext cx="2226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1FC9CCD-91BB-4DFA-B1F8-4E371DA2E3C6}"/>
              </a:ext>
            </a:extLst>
          </p:cNvPr>
          <p:cNvSpPr txBox="1"/>
          <p:nvPr/>
        </p:nvSpPr>
        <p:spPr>
          <a:xfrm>
            <a:off x="7552443" y="2641129"/>
            <a:ext cx="4465982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the one piece that Tom paid for.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052726-AC71-4FA9-B03E-54B8409F272B}"/>
              </a:ext>
            </a:extLst>
          </p:cNvPr>
          <p:cNvSpPr txBox="1"/>
          <p:nvPr/>
        </p:nvSpPr>
        <p:spPr>
          <a:xfrm>
            <a:off x="1188090" y="3995358"/>
            <a:ext cx="133846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Amy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0BE512-36A3-414C-BD6C-314809052FFB}"/>
              </a:ext>
            </a:extLst>
          </p:cNvPr>
          <p:cNvSpPr/>
          <p:nvPr/>
        </p:nvSpPr>
        <p:spPr>
          <a:xfrm>
            <a:off x="2526559" y="3895846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DB8FA8-4BC1-44A4-90BC-DA9411396B87}"/>
              </a:ext>
            </a:extLst>
          </p:cNvPr>
          <p:cNvSpPr/>
          <p:nvPr/>
        </p:nvSpPr>
        <p:spPr>
          <a:xfrm>
            <a:off x="3888220" y="3895846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6ADA90-D23A-4256-9220-F66BFFCC019B}"/>
              </a:ext>
            </a:extLst>
          </p:cNvPr>
          <p:cNvCxnSpPr>
            <a:cxnSpLocks/>
          </p:cNvCxnSpPr>
          <p:nvPr/>
        </p:nvCxnSpPr>
        <p:spPr>
          <a:xfrm flipV="1">
            <a:off x="6715924" y="4260346"/>
            <a:ext cx="1815548" cy="19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E135AC1-BDCC-469C-B894-7613E9BEB17E}"/>
              </a:ext>
            </a:extLst>
          </p:cNvPr>
          <p:cNvSpPr txBox="1"/>
          <p:nvPr/>
        </p:nvSpPr>
        <p:spPr>
          <a:xfrm>
            <a:off x="8466122" y="3968221"/>
            <a:ext cx="330641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what Matt paid for. He paid for 3 times as much.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FC604D-06E0-4C86-ABC6-35F7CA074552}"/>
              </a:ext>
            </a:extLst>
          </p:cNvPr>
          <p:cNvSpPr/>
          <p:nvPr/>
        </p:nvSpPr>
        <p:spPr>
          <a:xfrm>
            <a:off x="930969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E67192-3BD3-49AC-A58E-54D75FE58A52}"/>
              </a:ext>
            </a:extLst>
          </p:cNvPr>
          <p:cNvSpPr/>
          <p:nvPr/>
        </p:nvSpPr>
        <p:spPr>
          <a:xfrm>
            <a:off x="2276062" y="5390703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0A92C1-0E41-4F5F-A1B1-1143250C4172}"/>
              </a:ext>
            </a:extLst>
          </p:cNvPr>
          <p:cNvSpPr/>
          <p:nvPr/>
        </p:nvSpPr>
        <p:spPr>
          <a:xfrm>
            <a:off x="3621155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B0472A-27C4-4F83-BE2D-CBCF16169F9A}"/>
              </a:ext>
            </a:extLst>
          </p:cNvPr>
          <p:cNvSpPr txBox="1"/>
          <p:nvPr/>
        </p:nvSpPr>
        <p:spPr>
          <a:xfrm>
            <a:off x="6026423" y="5552506"/>
            <a:ext cx="178242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= £8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93D163-8E3A-471D-B43E-F92FED421F09}"/>
              </a:ext>
            </a:extLst>
          </p:cNvPr>
          <p:cNvSpPr txBox="1"/>
          <p:nvPr/>
        </p:nvSpPr>
        <p:spPr>
          <a:xfrm>
            <a:off x="7868468" y="5473387"/>
            <a:ext cx="327992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£8 ÷ 4 = £2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E463E1-3AB0-4CB9-9978-6CF2FB2BCC24}"/>
              </a:ext>
            </a:extLst>
          </p:cNvPr>
          <p:cNvSpPr txBox="1"/>
          <p:nvPr/>
        </p:nvSpPr>
        <p:spPr>
          <a:xfrm>
            <a:off x="4130071" y="4008573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1C37A0-9998-43E4-9381-E6EBDD2C9AE9}"/>
              </a:ext>
            </a:extLst>
          </p:cNvPr>
          <p:cNvSpPr txBox="1"/>
          <p:nvPr/>
        </p:nvSpPr>
        <p:spPr>
          <a:xfrm>
            <a:off x="2798230" y="398890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05997B-0645-46E7-A7FB-4976DB8F52E1}"/>
              </a:ext>
            </a:extLst>
          </p:cNvPr>
          <p:cNvSpPr txBox="1"/>
          <p:nvPr/>
        </p:nvSpPr>
        <p:spPr>
          <a:xfrm>
            <a:off x="2875722" y="2714252"/>
            <a:ext cx="60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3BABB9-B278-4305-BB84-96B6AC8217F2}"/>
              </a:ext>
            </a:extLst>
          </p:cNvPr>
          <p:cNvSpPr txBox="1"/>
          <p:nvPr/>
        </p:nvSpPr>
        <p:spPr>
          <a:xfrm>
            <a:off x="1540553" y="6224788"/>
            <a:ext cx="942562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Tom paid £2 and Amy Paid £6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84228E-F49E-4CC1-8187-59ABAE66FB04}"/>
              </a:ext>
            </a:extLst>
          </p:cNvPr>
          <p:cNvSpPr/>
          <p:nvPr/>
        </p:nvSpPr>
        <p:spPr>
          <a:xfrm>
            <a:off x="5232977" y="3889388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7F72AD-199E-4834-A9F7-1C46657834C8}"/>
              </a:ext>
            </a:extLst>
          </p:cNvPr>
          <p:cNvSpPr txBox="1"/>
          <p:nvPr/>
        </p:nvSpPr>
        <p:spPr>
          <a:xfrm>
            <a:off x="5516603" y="399535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822911-09B1-403A-A09F-502BBCBCCDB2}"/>
              </a:ext>
            </a:extLst>
          </p:cNvPr>
          <p:cNvSpPr/>
          <p:nvPr/>
        </p:nvSpPr>
        <p:spPr>
          <a:xfrm>
            <a:off x="5043465" y="5388454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37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/>
      <p:bldP spid="10" grpId="0" animBg="1"/>
      <p:bldP spid="11" grpId="0" animBg="1"/>
      <p:bldP spid="13" grpId="0"/>
      <p:bldP spid="17" grpId="0" animBg="1"/>
      <p:bldP spid="18" grpId="0" animBg="1"/>
      <p:bldP spid="19" grpId="0" animBg="1"/>
      <p:bldP spid="21" grpId="0"/>
      <p:bldP spid="22" grpId="0"/>
      <p:bldP spid="26" grpId="0"/>
      <p:bldP spid="27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6B4912-754F-4E07-924D-26520024FEE4}"/>
              </a:ext>
            </a:extLst>
          </p:cNvPr>
          <p:cNvSpPr txBox="1"/>
          <p:nvPr/>
        </p:nvSpPr>
        <p:spPr>
          <a:xfrm>
            <a:off x="1046923" y="371061"/>
            <a:ext cx="446598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Lucy and Pete spend £24 on snacks for the party. Lucy pays twice as much as Pete. How much do they each pay?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9105D4-4E49-43EC-B2B1-C4FE325C98DA}"/>
              </a:ext>
            </a:extLst>
          </p:cNvPr>
          <p:cNvSpPr txBox="1"/>
          <p:nvPr/>
        </p:nvSpPr>
        <p:spPr>
          <a:xfrm>
            <a:off x="6500192" y="371061"/>
            <a:ext cx="446598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use a bar model to help us solve this problem.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37122-A235-440E-9DE3-28B41B90332E}"/>
              </a:ext>
            </a:extLst>
          </p:cNvPr>
          <p:cNvSpPr txBox="1"/>
          <p:nvPr/>
        </p:nvSpPr>
        <p:spPr>
          <a:xfrm>
            <a:off x="1215457" y="2712074"/>
            <a:ext cx="133846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Pete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5F5D33-29A2-4B86-9CC4-738F0D53AB43}"/>
              </a:ext>
            </a:extLst>
          </p:cNvPr>
          <p:cNvSpPr/>
          <p:nvPr/>
        </p:nvSpPr>
        <p:spPr>
          <a:xfrm>
            <a:off x="2603190" y="2621753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F01ABB-F4B8-4F73-9D2D-0B7FA5B6128C}"/>
              </a:ext>
            </a:extLst>
          </p:cNvPr>
          <p:cNvCxnSpPr/>
          <p:nvPr/>
        </p:nvCxnSpPr>
        <p:spPr>
          <a:xfrm>
            <a:off x="4734724" y="2889780"/>
            <a:ext cx="2226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1FC9CCD-91BB-4DFA-B1F8-4E371DA2E3C6}"/>
              </a:ext>
            </a:extLst>
          </p:cNvPr>
          <p:cNvSpPr txBox="1"/>
          <p:nvPr/>
        </p:nvSpPr>
        <p:spPr>
          <a:xfrm>
            <a:off x="7552443" y="2641129"/>
            <a:ext cx="4465982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the one piece that Pete pays for.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052726-AC71-4FA9-B03E-54B8409F272B}"/>
              </a:ext>
            </a:extLst>
          </p:cNvPr>
          <p:cNvSpPr txBox="1"/>
          <p:nvPr/>
        </p:nvSpPr>
        <p:spPr>
          <a:xfrm>
            <a:off x="1188090" y="3995358"/>
            <a:ext cx="133846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Lucy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0BE512-36A3-414C-BD6C-314809052FFB}"/>
              </a:ext>
            </a:extLst>
          </p:cNvPr>
          <p:cNvSpPr/>
          <p:nvPr/>
        </p:nvSpPr>
        <p:spPr>
          <a:xfrm>
            <a:off x="2526559" y="3895846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DB8FA8-4BC1-44A4-90BC-DA9411396B87}"/>
              </a:ext>
            </a:extLst>
          </p:cNvPr>
          <p:cNvSpPr/>
          <p:nvPr/>
        </p:nvSpPr>
        <p:spPr>
          <a:xfrm>
            <a:off x="3888220" y="3895846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6ADA90-D23A-4256-9220-F66BFFCC019B}"/>
              </a:ext>
            </a:extLst>
          </p:cNvPr>
          <p:cNvCxnSpPr>
            <a:cxnSpLocks/>
          </p:cNvCxnSpPr>
          <p:nvPr/>
        </p:nvCxnSpPr>
        <p:spPr>
          <a:xfrm flipV="1">
            <a:off x="5993299" y="4260346"/>
            <a:ext cx="1815548" cy="19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E135AC1-BDCC-469C-B894-7613E9BEB17E}"/>
              </a:ext>
            </a:extLst>
          </p:cNvPr>
          <p:cNvSpPr txBox="1"/>
          <p:nvPr/>
        </p:nvSpPr>
        <p:spPr>
          <a:xfrm>
            <a:off x="8466122" y="3968221"/>
            <a:ext cx="330641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These are the two parts that Lucy pays for.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FC604D-06E0-4C86-ABC6-35F7CA074552}"/>
              </a:ext>
            </a:extLst>
          </p:cNvPr>
          <p:cNvSpPr/>
          <p:nvPr/>
        </p:nvSpPr>
        <p:spPr>
          <a:xfrm>
            <a:off x="930969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E67192-3BD3-49AC-A58E-54D75FE58A52}"/>
              </a:ext>
            </a:extLst>
          </p:cNvPr>
          <p:cNvSpPr/>
          <p:nvPr/>
        </p:nvSpPr>
        <p:spPr>
          <a:xfrm>
            <a:off x="2276062" y="5390703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0A92C1-0E41-4F5F-A1B1-1143250C4172}"/>
              </a:ext>
            </a:extLst>
          </p:cNvPr>
          <p:cNvSpPr/>
          <p:nvPr/>
        </p:nvSpPr>
        <p:spPr>
          <a:xfrm>
            <a:off x="3621155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B0472A-27C4-4F83-BE2D-CBCF16169F9A}"/>
              </a:ext>
            </a:extLst>
          </p:cNvPr>
          <p:cNvSpPr txBox="1"/>
          <p:nvPr/>
        </p:nvSpPr>
        <p:spPr>
          <a:xfrm>
            <a:off x="4734724" y="5499365"/>
            <a:ext cx="178242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= £24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93D163-8E3A-471D-B43E-F92FED421F09}"/>
              </a:ext>
            </a:extLst>
          </p:cNvPr>
          <p:cNvSpPr txBox="1"/>
          <p:nvPr/>
        </p:nvSpPr>
        <p:spPr>
          <a:xfrm>
            <a:off x="7868468" y="5473387"/>
            <a:ext cx="327992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£24 ÷ 3 = £8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E463E1-3AB0-4CB9-9978-6CF2FB2BCC24}"/>
              </a:ext>
            </a:extLst>
          </p:cNvPr>
          <p:cNvSpPr txBox="1"/>
          <p:nvPr/>
        </p:nvSpPr>
        <p:spPr>
          <a:xfrm>
            <a:off x="4130071" y="4008573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1C37A0-9998-43E4-9381-E6EBDD2C9AE9}"/>
              </a:ext>
            </a:extLst>
          </p:cNvPr>
          <p:cNvSpPr txBox="1"/>
          <p:nvPr/>
        </p:nvSpPr>
        <p:spPr>
          <a:xfrm>
            <a:off x="2798230" y="398890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05997B-0645-46E7-A7FB-4976DB8F52E1}"/>
              </a:ext>
            </a:extLst>
          </p:cNvPr>
          <p:cNvSpPr txBox="1"/>
          <p:nvPr/>
        </p:nvSpPr>
        <p:spPr>
          <a:xfrm>
            <a:off x="2875722" y="2714252"/>
            <a:ext cx="60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3BABB9-B278-4305-BB84-96B6AC8217F2}"/>
              </a:ext>
            </a:extLst>
          </p:cNvPr>
          <p:cNvSpPr txBox="1"/>
          <p:nvPr/>
        </p:nvSpPr>
        <p:spPr>
          <a:xfrm>
            <a:off x="1540553" y="6224788"/>
            <a:ext cx="942562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Pete paid £8 and Lucy paid £16. </a:t>
            </a:r>
          </a:p>
        </p:txBody>
      </p:sp>
    </p:spTree>
    <p:extLst>
      <p:ext uri="{BB962C8B-B14F-4D97-AF65-F5344CB8AC3E}">
        <p14:creationId xmlns:p14="http://schemas.microsoft.com/office/powerpoint/2010/main" val="384220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/>
      <p:bldP spid="10" grpId="0" animBg="1"/>
      <p:bldP spid="11" grpId="0" animBg="1"/>
      <p:bldP spid="13" grpId="0"/>
      <p:bldP spid="17" grpId="0" animBg="1"/>
      <p:bldP spid="18" grpId="0" animBg="1"/>
      <p:bldP spid="19" grpId="0" animBg="1"/>
      <p:bldP spid="21" grpId="0"/>
      <p:bldP spid="22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6B4912-754F-4E07-924D-26520024FEE4}"/>
              </a:ext>
            </a:extLst>
          </p:cNvPr>
          <p:cNvSpPr txBox="1"/>
          <p:nvPr/>
        </p:nvSpPr>
        <p:spPr>
          <a:xfrm>
            <a:off x="1046923" y="371061"/>
            <a:ext cx="446598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prize for a competition was £40. This is split between the 1</a:t>
            </a:r>
            <a:r>
              <a:rPr lang="en-GB" baseline="30000" dirty="0"/>
              <a:t>st</a:t>
            </a:r>
            <a:r>
              <a:rPr lang="en-GB" dirty="0"/>
              <a:t> place and the 2</a:t>
            </a:r>
            <a:r>
              <a:rPr lang="en-GB" baseline="30000" dirty="0"/>
              <a:t>nd</a:t>
            </a:r>
            <a:r>
              <a:rPr lang="en-GB" dirty="0"/>
              <a:t> place. 1</a:t>
            </a:r>
            <a:r>
              <a:rPr lang="en-GB" baseline="30000" dirty="0"/>
              <a:t>st</a:t>
            </a:r>
            <a:r>
              <a:rPr lang="en-GB" dirty="0"/>
              <a:t> place gets 4 times as much as 2</a:t>
            </a:r>
            <a:r>
              <a:rPr lang="en-GB" baseline="30000" dirty="0"/>
              <a:t>nd</a:t>
            </a:r>
            <a:r>
              <a:rPr lang="en-GB" dirty="0"/>
              <a:t> place. How much does 1</a:t>
            </a:r>
            <a:r>
              <a:rPr lang="en-GB" baseline="30000" dirty="0"/>
              <a:t>st</a:t>
            </a:r>
            <a:r>
              <a:rPr lang="en-GB" dirty="0"/>
              <a:t> place get.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9105D4-4E49-43EC-B2B1-C4FE325C98DA}"/>
              </a:ext>
            </a:extLst>
          </p:cNvPr>
          <p:cNvSpPr txBox="1"/>
          <p:nvPr/>
        </p:nvSpPr>
        <p:spPr>
          <a:xfrm>
            <a:off x="6500192" y="371061"/>
            <a:ext cx="446598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use a bar model to help us solve this problem.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37122-A235-440E-9DE3-28B41B90332E}"/>
              </a:ext>
            </a:extLst>
          </p:cNvPr>
          <p:cNvSpPr txBox="1"/>
          <p:nvPr/>
        </p:nvSpPr>
        <p:spPr>
          <a:xfrm>
            <a:off x="791821" y="2755420"/>
            <a:ext cx="1338469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</a:t>
            </a:r>
            <a:r>
              <a:rPr lang="en-GB" sz="2000" baseline="30000" dirty="0"/>
              <a:t>nd</a:t>
            </a:r>
            <a:r>
              <a:rPr lang="en-GB" sz="2000" dirty="0"/>
              <a:t> Place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5F5D33-29A2-4B86-9CC4-738F0D53AB43}"/>
              </a:ext>
            </a:extLst>
          </p:cNvPr>
          <p:cNvSpPr/>
          <p:nvPr/>
        </p:nvSpPr>
        <p:spPr>
          <a:xfrm>
            <a:off x="1997316" y="2641129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F01ABB-F4B8-4F73-9D2D-0B7FA5B6128C}"/>
              </a:ext>
            </a:extLst>
          </p:cNvPr>
          <p:cNvCxnSpPr/>
          <p:nvPr/>
        </p:nvCxnSpPr>
        <p:spPr>
          <a:xfrm>
            <a:off x="3475383" y="3002289"/>
            <a:ext cx="2226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1FC9CCD-91BB-4DFA-B1F8-4E371DA2E3C6}"/>
              </a:ext>
            </a:extLst>
          </p:cNvPr>
          <p:cNvSpPr txBox="1"/>
          <p:nvPr/>
        </p:nvSpPr>
        <p:spPr>
          <a:xfrm>
            <a:off x="6242786" y="2641129"/>
            <a:ext cx="5775639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This is the 1 prize you get for coming 2</a:t>
            </a:r>
            <a:r>
              <a:rPr lang="en-GB" sz="2000" baseline="30000" dirty="0"/>
              <a:t>nd</a:t>
            </a:r>
            <a:r>
              <a:rPr lang="en-GB" sz="2000" dirty="0"/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052726-AC71-4FA9-B03E-54B8409F272B}"/>
              </a:ext>
            </a:extLst>
          </p:cNvPr>
          <p:cNvSpPr txBox="1"/>
          <p:nvPr/>
        </p:nvSpPr>
        <p:spPr>
          <a:xfrm>
            <a:off x="648714" y="4008573"/>
            <a:ext cx="1338469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</a:t>
            </a:r>
            <a:r>
              <a:rPr lang="en-GB" sz="2000" baseline="30000" dirty="0"/>
              <a:t>st</a:t>
            </a:r>
            <a:r>
              <a:rPr lang="en-GB" sz="2000" dirty="0"/>
              <a:t> Place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0BE512-36A3-414C-BD6C-314809052FFB}"/>
              </a:ext>
            </a:extLst>
          </p:cNvPr>
          <p:cNvSpPr/>
          <p:nvPr/>
        </p:nvSpPr>
        <p:spPr>
          <a:xfrm>
            <a:off x="1913838" y="3895846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DB8FA8-4BC1-44A4-90BC-DA9411396B87}"/>
              </a:ext>
            </a:extLst>
          </p:cNvPr>
          <p:cNvSpPr/>
          <p:nvPr/>
        </p:nvSpPr>
        <p:spPr>
          <a:xfrm>
            <a:off x="3330335" y="3895846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6ADA90-D23A-4256-9220-F66BFFCC019B}"/>
              </a:ext>
            </a:extLst>
          </p:cNvPr>
          <p:cNvCxnSpPr>
            <a:cxnSpLocks/>
          </p:cNvCxnSpPr>
          <p:nvPr/>
        </p:nvCxnSpPr>
        <p:spPr>
          <a:xfrm>
            <a:off x="7808847" y="4273855"/>
            <a:ext cx="10992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E135AC1-BDCC-469C-B894-7613E9BEB17E}"/>
              </a:ext>
            </a:extLst>
          </p:cNvPr>
          <p:cNvSpPr txBox="1"/>
          <p:nvPr/>
        </p:nvSpPr>
        <p:spPr>
          <a:xfrm>
            <a:off x="8795714" y="3876375"/>
            <a:ext cx="330641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First prize gets 4 times as much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FC604D-06E0-4C86-ABC6-35F7CA074552}"/>
              </a:ext>
            </a:extLst>
          </p:cNvPr>
          <p:cNvSpPr/>
          <p:nvPr/>
        </p:nvSpPr>
        <p:spPr>
          <a:xfrm>
            <a:off x="930969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E67192-3BD3-49AC-A58E-54D75FE58A52}"/>
              </a:ext>
            </a:extLst>
          </p:cNvPr>
          <p:cNvSpPr/>
          <p:nvPr/>
        </p:nvSpPr>
        <p:spPr>
          <a:xfrm>
            <a:off x="2276062" y="5390703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0A92C1-0E41-4F5F-A1B1-1143250C4172}"/>
              </a:ext>
            </a:extLst>
          </p:cNvPr>
          <p:cNvSpPr/>
          <p:nvPr/>
        </p:nvSpPr>
        <p:spPr>
          <a:xfrm>
            <a:off x="3621155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B0472A-27C4-4F83-BE2D-CBCF16169F9A}"/>
              </a:ext>
            </a:extLst>
          </p:cNvPr>
          <p:cNvSpPr txBox="1"/>
          <p:nvPr/>
        </p:nvSpPr>
        <p:spPr>
          <a:xfrm>
            <a:off x="7467255" y="5496673"/>
            <a:ext cx="178242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= £40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93D163-8E3A-471D-B43E-F92FED421F09}"/>
              </a:ext>
            </a:extLst>
          </p:cNvPr>
          <p:cNvSpPr txBox="1"/>
          <p:nvPr/>
        </p:nvSpPr>
        <p:spPr>
          <a:xfrm>
            <a:off x="9130605" y="5552506"/>
            <a:ext cx="327992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£40 ÷ 5 = £8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E463E1-3AB0-4CB9-9978-6CF2FB2BCC24}"/>
              </a:ext>
            </a:extLst>
          </p:cNvPr>
          <p:cNvSpPr txBox="1"/>
          <p:nvPr/>
        </p:nvSpPr>
        <p:spPr>
          <a:xfrm>
            <a:off x="3572186" y="4008573"/>
            <a:ext cx="60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1C37A0-9998-43E4-9381-E6EBDD2C9AE9}"/>
              </a:ext>
            </a:extLst>
          </p:cNvPr>
          <p:cNvSpPr txBox="1"/>
          <p:nvPr/>
        </p:nvSpPr>
        <p:spPr>
          <a:xfrm>
            <a:off x="2185509" y="398890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05997B-0645-46E7-A7FB-4976DB8F52E1}"/>
              </a:ext>
            </a:extLst>
          </p:cNvPr>
          <p:cNvSpPr txBox="1"/>
          <p:nvPr/>
        </p:nvSpPr>
        <p:spPr>
          <a:xfrm>
            <a:off x="2269848" y="2733628"/>
            <a:ext cx="60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3BABB9-B278-4305-BB84-96B6AC8217F2}"/>
              </a:ext>
            </a:extLst>
          </p:cNvPr>
          <p:cNvSpPr txBox="1"/>
          <p:nvPr/>
        </p:nvSpPr>
        <p:spPr>
          <a:xfrm>
            <a:off x="1540553" y="6224788"/>
            <a:ext cx="942562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</a:t>
            </a:r>
            <a:r>
              <a:rPr lang="en-GB" sz="2800" baseline="30000" dirty="0"/>
              <a:t>nd</a:t>
            </a:r>
            <a:r>
              <a:rPr lang="en-GB" sz="2800" dirty="0"/>
              <a:t> place - £8. 1</a:t>
            </a:r>
            <a:r>
              <a:rPr lang="en-GB" sz="2800" baseline="30000" dirty="0"/>
              <a:t>st</a:t>
            </a:r>
            <a:r>
              <a:rPr lang="en-GB" sz="2800" dirty="0"/>
              <a:t> place - £32.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84228E-F49E-4CC1-8187-59ABAE66FB04}"/>
              </a:ext>
            </a:extLst>
          </p:cNvPr>
          <p:cNvSpPr/>
          <p:nvPr/>
        </p:nvSpPr>
        <p:spPr>
          <a:xfrm>
            <a:off x="4683129" y="3895553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7F72AD-199E-4834-A9F7-1C46657834C8}"/>
              </a:ext>
            </a:extLst>
          </p:cNvPr>
          <p:cNvSpPr txBox="1"/>
          <p:nvPr/>
        </p:nvSpPr>
        <p:spPr>
          <a:xfrm>
            <a:off x="4966755" y="4001523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822911-09B1-403A-A09F-502BBCBCCDB2}"/>
              </a:ext>
            </a:extLst>
          </p:cNvPr>
          <p:cNvSpPr/>
          <p:nvPr/>
        </p:nvSpPr>
        <p:spPr>
          <a:xfrm>
            <a:off x="5043465" y="5388454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625DC40-891E-4A0F-9B26-32F9651A30A5}"/>
              </a:ext>
            </a:extLst>
          </p:cNvPr>
          <p:cNvSpPr/>
          <p:nvPr/>
        </p:nvSpPr>
        <p:spPr>
          <a:xfrm>
            <a:off x="6026423" y="390040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50F4A1-DFC7-4ED0-9F53-4FA1AB9FB9F3}"/>
              </a:ext>
            </a:extLst>
          </p:cNvPr>
          <p:cNvSpPr/>
          <p:nvPr/>
        </p:nvSpPr>
        <p:spPr>
          <a:xfrm>
            <a:off x="6388558" y="5397161"/>
            <a:ext cx="1199321" cy="7222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AFF409A-8786-4DCF-9E94-49A9C2857A97}"/>
              </a:ext>
            </a:extLst>
          </p:cNvPr>
          <p:cNvSpPr txBox="1"/>
          <p:nvPr/>
        </p:nvSpPr>
        <p:spPr>
          <a:xfrm>
            <a:off x="6374172" y="398890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£8</a:t>
            </a:r>
          </a:p>
        </p:txBody>
      </p:sp>
    </p:spTree>
    <p:extLst>
      <p:ext uri="{BB962C8B-B14F-4D97-AF65-F5344CB8AC3E}">
        <p14:creationId xmlns:p14="http://schemas.microsoft.com/office/powerpoint/2010/main" val="380680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/>
      <p:bldP spid="10" grpId="0" animBg="1"/>
      <p:bldP spid="11" grpId="0" animBg="1"/>
      <p:bldP spid="13" grpId="0"/>
      <p:bldP spid="17" grpId="0" animBg="1"/>
      <p:bldP spid="18" grpId="0" animBg="1"/>
      <p:bldP spid="19" grpId="0" animBg="1"/>
      <p:bldP spid="21" grpId="0"/>
      <p:bldP spid="22" grpId="0"/>
      <p:bldP spid="26" grpId="0"/>
      <p:bldP spid="27" grpId="0" animBg="1"/>
      <p:bldP spid="29" grpId="0" animBg="1"/>
      <p:bldP spid="30" grpId="0" animBg="1"/>
      <p:bldP spid="3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1596</TotalTime>
  <Words>389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115</cp:revision>
  <dcterms:created xsi:type="dcterms:W3CDTF">2020-03-20T11:22:32Z</dcterms:created>
  <dcterms:modified xsi:type="dcterms:W3CDTF">2020-05-05T07:47:03Z</dcterms:modified>
</cp:coreProperties>
</file>