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20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Measurement Lesson #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Problem Solving with Mass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86265" y="410818"/>
            <a:ext cx="11057206" cy="69249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Recap – some important things to remember when problem solving with mass (weight).</a:t>
            </a:r>
          </a:p>
          <a:p>
            <a:endParaRPr lang="en-GB" sz="2400" dirty="0"/>
          </a:p>
          <a:p>
            <a:r>
              <a:rPr lang="en-GB" sz="2400" dirty="0"/>
              <a:t>1000 grams = 1kg</a:t>
            </a:r>
          </a:p>
          <a:p>
            <a:endParaRPr lang="en-GB" sz="2400" dirty="0"/>
          </a:p>
          <a:p>
            <a:r>
              <a:rPr lang="en-GB" sz="2400" dirty="0"/>
              <a:t>To convert from kilograms into grams, we multiply by 1000.</a:t>
            </a:r>
          </a:p>
          <a:p>
            <a:endParaRPr lang="en-GB" sz="2400" dirty="0"/>
          </a:p>
          <a:p>
            <a:r>
              <a:rPr lang="en-GB" sz="2400" dirty="0"/>
              <a:t>To convert from grams into kilograms, we divide by 1000.</a:t>
            </a:r>
          </a:p>
          <a:p>
            <a:endParaRPr lang="en-GB" sz="2400" dirty="0"/>
          </a:p>
          <a:p>
            <a:r>
              <a:rPr lang="en-GB" sz="2400" dirty="0"/>
              <a:t>One thing that weighs close to 1 kilogram would be a bunch of bananas. What other items in your house can you find that you think weigh close to 1 kilogram? See if an adult agrees with you. If you have scales, you could check to find out.</a:t>
            </a:r>
          </a:p>
          <a:p>
            <a:endParaRPr lang="en-GB" sz="2400" dirty="0"/>
          </a:p>
          <a:p>
            <a:r>
              <a:rPr lang="en-GB" sz="2400" dirty="0"/>
              <a:t>One thing that weighs close to 1 gram would be a £5 note. What other items in your house can you find that you think weigh close to 1 gram? See if an adult agrees with you. You would need accurate scientific scales if you wanted to measure 1 gram!</a:t>
            </a:r>
          </a:p>
          <a:p>
            <a:endParaRPr lang="en-GB" sz="2400" dirty="0"/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904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903687" y="457199"/>
            <a:ext cx="11057206" cy="62786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791" y="457199"/>
            <a:ext cx="9905340" cy="746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Three pencils weigh 90 g. Two rubbers weigh 100 g.</a:t>
            </a: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Put a more than, less than or equal to sign (&gt;, &lt;, =) to complete the comparison below.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 pencil       1 rubber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To work this out, I must divide the weight of three pencils by three, to find the weight of 1 pencil.</a:t>
            </a:r>
            <a:b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90 g divided by 3 = 30 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Then I must divide the weight of two rubbers by two, to find the weight of 1 rubber.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100 g divided by 2 = 50 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50 g weighs more than 30 g, therefore 1 rubber is heavier than 1 pencil.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 pencil &lt; 1 rubber.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If you find dividing hard, remember to practise using the bus stop method.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2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77183" y="404191"/>
            <a:ext cx="11057206" cy="60939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u="sng" dirty="0"/>
              <a:t>Comparing Scales</a:t>
            </a:r>
          </a:p>
          <a:p>
            <a:endParaRPr lang="en-GB" sz="2400" dirty="0"/>
          </a:p>
          <a:p>
            <a:r>
              <a:rPr lang="en-GB" sz="2400" dirty="0"/>
              <a:t>Even though the arrow is further around on the</a:t>
            </a:r>
          </a:p>
          <a:p>
            <a:r>
              <a:rPr lang="en-GB" sz="2400" dirty="0"/>
              <a:t>Flour, we know the carrots weigh more.</a:t>
            </a:r>
          </a:p>
          <a:p>
            <a:br>
              <a:rPr lang="en-GB" sz="2400" dirty="0"/>
            </a:br>
            <a:r>
              <a:rPr lang="en-GB" sz="2400" dirty="0"/>
              <a:t>This is because the carrots are measured in</a:t>
            </a:r>
          </a:p>
          <a:p>
            <a:r>
              <a:rPr lang="en-GB" sz="2400" dirty="0"/>
              <a:t>Kilograms and the </a:t>
            </a:r>
            <a:r>
              <a:rPr lang="en-GB" sz="2400" dirty="0" err="1"/>
              <a:t>the</a:t>
            </a:r>
            <a:r>
              <a:rPr lang="en-GB" sz="2400" dirty="0"/>
              <a:t> flour in grams.</a:t>
            </a:r>
          </a:p>
          <a:p>
            <a:endParaRPr lang="en-GB" sz="2400" dirty="0"/>
          </a:p>
          <a:p>
            <a:r>
              <a:rPr lang="en-GB" sz="2400" dirty="0"/>
              <a:t>We know there are 1000 grams in 1 kilogram, and that the flour only weighs</a:t>
            </a:r>
          </a:p>
          <a:p>
            <a:r>
              <a:rPr lang="en-GB" sz="2400" dirty="0"/>
              <a:t>Somewhere between 700 and 800 grams.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611" y="674400"/>
            <a:ext cx="279244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E51932-6AD0-4620-8332-E59A75592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514" y="674399"/>
            <a:ext cx="2441087" cy="28565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553233-D320-4D24-AA92-AA2E7D28B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8341" y="674399"/>
            <a:ext cx="1782387" cy="275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2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77183" y="404191"/>
            <a:ext cx="11057206" cy="62786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u="sng" dirty="0"/>
              <a:t>Comparing Scales – Practise</a:t>
            </a:r>
          </a:p>
          <a:p>
            <a:endParaRPr lang="en-GB" sz="2400" u="sng" dirty="0"/>
          </a:p>
          <a:p>
            <a:r>
              <a:rPr lang="en-GB" sz="2400" dirty="0"/>
              <a:t>Which do you think weighs more?</a:t>
            </a:r>
          </a:p>
          <a:p>
            <a:endParaRPr lang="en-GB" sz="2400" dirty="0"/>
          </a:p>
          <a:p>
            <a:r>
              <a:rPr lang="en-GB" sz="2400" dirty="0"/>
              <a:t>Pears or cherries?</a:t>
            </a:r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611" y="674400"/>
            <a:ext cx="279244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A30280-6551-42A3-A6F9-800688D9E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594" y="2051700"/>
            <a:ext cx="64960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6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63116" y="124857"/>
            <a:ext cx="11057206" cy="63709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u="sng" dirty="0"/>
              <a:t>Working out Mass– </a:t>
            </a:r>
          </a:p>
          <a:p>
            <a:endParaRPr lang="en-GB" sz="2400" u="sng" dirty="0"/>
          </a:p>
          <a:p>
            <a:r>
              <a:rPr lang="en-GB" sz="2400" dirty="0"/>
              <a:t>17 kg and 400 g. What do I know about this weight together?</a:t>
            </a:r>
          </a:p>
          <a:p>
            <a:endParaRPr lang="en-GB" sz="2400" dirty="0"/>
          </a:p>
          <a:p>
            <a:r>
              <a:rPr lang="en-GB" sz="2400" dirty="0"/>
              <a:t>I know it is greater than 17 kg but smaller than 18 kg because 400 g is less than 1 kg.</a:t>
            </a:r>
          </a:p>
          <a:p>
            <a:endParaRPr lang="en-GB" sz="2400" dirty="0"/>
          </a:p>
          <a:p>
            <a:r>
              <a:rPr lang="en-GB" sz="2400" dirty="0"/>
              <a:t>Then, this next bit may be tricky, so don’t worry if you don’t understand it </a:t>
            </a:r>
            <a:r>
              <a:rPr lang="en-GB" sz="2400" dirty="0">
                <a:sym typeface="Wingdings" panose="05000000000000000000" pitchFamily="2" charset="2"/>
              </a:rPr>
              <a:t>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If I wanted to add exactly how much there was, I could convert the 400 g into kg by dividing it by 1000. 400 g = 0.4 kg.</a:t>
            </a:r>
          </a:p>
          <a:p>
            <a:endParaRPr lang="en-GB" sz="2400" dirty="0"/>
          </a:p>
          <a:p>
            <a:r>
              <a:rPr lang="en-GB" sz="2400" dirty="0"/>
              <a:t>17 kg and 400 g = 17kg + 0.4kg = 17.4kg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611" y="674400"/>
            <a:ext cx="279244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9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63116" y="124857"/>
            <a:ext cx="11057206" cy="48936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u="sng" dirty="0"/>
              <a:t>Working out Mass– Practise</a:t>
            </a:r>
          </a:p>
          <a:p>
            <a:endParaRPr lang="en-GB" sz="2400" u="sng" dirty="0"/>
          </a:p>
          <a:p>
            <a:r>
              <a:rPr lang="en-GB" sz="2400" dirty="0"/>
              <a:t>14 kg and 500 g. What do you know about these weights together?</a:t>
            </a:r>
          </a:p>
          <a:p>
            <a:endParaRPr lang="en-GB" sz="2400" dirty="0"/>
          </a:p>
          <a:p>
            <a:r>
              <a:rPr lang="en-GB" sz="2400" dirty="0"/>
              <a:t>Is it greater than 14 kg? Yes or no?</a:t>
            </a:r>
          </a:p>
          <a:p>
            <a:endParaRPr lang="en-GB" sz="2400" dirty="0"/>
          </a:p>
          <a:p>
            <a:r>
              <a:rPr lang="en-GB" sz="2400" dirty="0"/>
              <a:t>Is it less than 15kg? Yes or no?</a:t>
            </a:r>
          </a:p>
          <a:p>
            <a:endParaRPr lang="en-GB" sz="2400" dirty="0"/>
          </a:p>
          <a:p>
            <a:r>
              <a:rPr lang="en-GB" sz="2400" dirty="0"/>
              <a:t>Challenge (if you’re very confident!) What is the exact weight in kg?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611" y="674400"/>
            <a:ext cx="279244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1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63116" y="124857"/>
            <a:ext cx="11057206" cy="16619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dirty="0"/>
              <a:t>Now have a go at as many problem solving questions as you can. Good luck!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611" y="674400"/>
            <a:ext cx="279244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009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1172</TotalTime>
  <Words>555</Words>
  <Application>Microsoft Office PowerPoint</Application>
  <PresentationFormat>Widescreen</PresentationFormat>
  <Paragraphs>159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Tom Duffy</cp:lastModifiedBy>
  <cp:revision>102</cp:revision>
  <dcterms:created xsi:type="dcterms:W3CDTF">2020-03-20T11:22:32Z</dcterms:created>
  <dcterms:modified xsi:type="dcterms:W3CDTF">2020-05-14T09:31:09Z</dcterms:modified>
</cp:coreProperties>
</file>