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86" r:id="rId2"/>
    <p:sldId id="288" r:id="rId3"/>
    <p:sldId id="289" r:id="rId4"/>
    <p:sldId id="294" r:id="rId5"/>
    <p:sldId id="295" r:id="rId6"/>
    <p:sldId id="296" r:id="rId7"/>
    <p:sldId id="290" r:id="rId8"/>
    <p:sldId id="291" r:id="rId9"/>
    <p:sldId id="293" r:id="rId10"/>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p:cViewPr varScale="1">
        <p:scale>
          <a:sx n="114" d="100"/>
          <a:sy n="114" d="100"/>
        </p:scale>
        <p:origin x="80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C937534-F9F9-4F66-8C9E-7B11C8832B7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a:lvl1pPr>
          </a:lstStyle>
          <a:p>
            <a:pPr>
              <a:defRPr/>
            </a:pPr>
            <a:endParaRPr lang="en-GB"/>
          </a:p>
        </p:txBody>
      </p:sp>
      <p:sp>
        <p:nvSpPr>
          <p:cNvPr id="3" name="Date Placeholder 2">
            <a:extLst>
              <a:ext uri="{FF2B5EF4-FFF2-40B4-BE49-F238E27FC236}">
                <a16:creationId xmlns:a16="http://schemas.microsoft.com/office/drawing/2014/main" id="{ED297127-1655-42B5-9A25-C8AF85B8D4D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6C724D1E-671C-436C-9860-9FE11BF075A4}" type="datetimeFigureOut">
              <a:rPr lang="en-GB"/>
              <a:pPr>
                <a:defRPr/>
              </a:pPr>
              <a:t>11/06/2020</a:t>
            </a:fld>
            <a:endParaRPr lang="en-GB"/>
          </a:p>
        </p:txBody>
      </p:sp>
      <p:sp>
        <p:nvSpPr>
          <p:cNvPr id="4" name="Slide Image Placeholder 3">
            <a:extLst>
              <a:ext uri="{FF2B5EF4-FFF2-40B4-BE49-F238E27FC236}">
                <a16:creationId xmlns:a16="http://schemas.microsoft.com/office/drawing/2014/main" id="{8E1BE1B1-774B-4311-ACD3-C0D27885865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D21F72E2-9DDF-4466-A10B-65454C0F01E0}"/>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2DD2BAF1-2B73-47A2-95A8-9B7FCEA09D40}"/>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a:lvl1pPr>
          </a:lstStyle>
          <a:p>
            <a:pPr>
              <a:defRPr/>
            </a:pPr>
            <a:endParaRPr lang="en-GB"/>
          </a:p>
        </p:txBody>
      </p:sp>
      <p:sp>
        <p:nvSpPr>
          <p:cNvPr id="7" name="Slide Number Placeholder 6">
            <a:extLst>
              <a:ext uri="{FF2B5EF4-FFF2-40B4-BE49-F238E27FC236}">
                <a16:creationId xmlns:a16="http://schemas.microsoft.com/office/drawing/2014/main" id="{4B6D0B5D-44B3-4D4A-963E-0E794BED9CC7}"/>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537822AD-AA0A-4733-94A3-48DD7001B84C}"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CB20F322-D704-4B62-8C93-67B8670691C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E5A64A5-2C0F-4E61-B996-0A30EEA3BB5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US" altLang="en-US">
                <a:solidFill>
                  <a:srgbClr val="000000"/>
                </a:solidFill>
              </a:rPr>
              <a:t>© Copyright Showeet.com – Free PowerPoint Templates. Photo credits: Pixabay (</a:t>
            </a:r>
            <a:r>
              <a:rPr lang="en-US" altLang="en-US"/>
              <a:t>CC0 Public DomainFree for commercial use No attribution required)</a:t>
            </a:r>
          </a:p>
        </p:txBody>
      </p:sp>
      <p:sp>
        <p:nvSpPr>
          <p:cNvPr id="10244" name="Slide Number Placeholder 3">
            <a:extLst>
              <a:ext uri="{FF2B5EF4-FFF2-40B4-BE49-F238E27FC236}">
                <a16:creationId xmlns:a16="http://schemas.microsoft.com/office/drawing/2014/main" id="{12E1AD3A-09D8-4A2C-91C7-7F55ABAB09E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B219ED2-71AB-463E-AE97-A14128BB14F2}" type="slidenum">
              <a:rPr lang="en-US" altLang="en-US" sz="1200">
                <a:solidFill>
                  <a:srgbClr val="000000"/>
                </a:solidFill>
                <a:latin typeface="Calibri" panose="020F0502020204030204" pitchFamily="34" charset="0"/>
              </a:rPr>
              <a:pPr/>
              <a:t>1</a:t>
            </a:fld>
            <a:endParaRPr lang="en-US" altLang="en-US" sz="1200">
              <a:solidFill>
                <a:srgbClr val="000000"/>
              </a:solidFill>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77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3A W1 / T3B W2 Background">
    <p:spTree>
      <p:nvGrpSpPr>
        <p:cNvPr id="1" name=""/>
        <p:cNvGrpSpPr/>
        <p:nvPr/>
      </p:nvGrpSpPr>
      <p:grpSpPr>
        <a:xfrm>
          <a:off x="0" y="0"/>
          <a:ext cx="0" cy="0"/>
          <a:chOff x="0" y="0"/>
          <a:chExt cx="0" cy="0"/>
        </a:xfrm>
      </p:grpSpPr>
      <p:sp>
        <p:nvSpPr>
          <p:cNvPr id="2" name="Rounded Rectangle 3">
            <a:extLst>
              <a:ext uri="{FF2B5EF4-FFF2-40B4-BE49-F238E27FC236}">
                <a16:creationId xmlns:a16="http://schemas.microsoft.com/office/drawing/2014/main" id="{C7AF9B89-76C9-4577-A78F-ACDB1CA76238}"/>
              </a:ext>
            </a:extLst>
          </p:cNvPr>
          <p:cNvSpPr/>
          <p:nvPr userDrawn="1"/>
        </p:nvSpPr>
        <p:spPr bwMode="auto">
          <a:xfrm>
            <a:off x="457200" y="438150"/>
            <a:ext cx="8220075" cy="5957888"/>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350" dirty="0"/>
              <a:t> </a:t>
            </a:r>
          </a:p>
        </p:txBody>
      </p:sp>
    </p:spTree>
    <p:extLst>
      <p:ext uri="{BB962C8B-B14F-4D97-AF65-F5344CB8AC3E}">
        <p14:creationId xmlns:p14="http://schemas.microsoft.com/office/powerpoint/2010/main" val="183084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3A W1 / T3B W2">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9BF492A4-DA77-4C92-A4D3-8BB48112B7F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23288" y="6196013"/>
            <a:ext cx="5762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7879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4" name="Rounded Rectangle 3">
            <a:extLst>
              <a:ext uri="{FF2B5EF4-FFF2-40B4-BE49-F238E27FC236}">
                <a16:creationId xmlns:a16="http://schemas.microsoft.com/office/drawing/2014/main" id="{429C1FF7-C02F-49DC-BCCB-86E3A047A97A}"/>
              </a:ext>
            </a:extLst>
          </p:cNvPr>
          <p:cNvSpPr/>
          <p:nvPr userDrawn="1"/>
        </p:nvSpPr>
        <p:spPr bwMode="auto">
          <a:xfrm>
            <a:off x="457200" y="438150"/>
            <a:ext cx="8220075" cy="5957888"/>
          </a:xfrm>
          <a:prstGeom prst="roundRect">
            <a:avLst>
              <a:gd name="adj" fmla="val 2649"/>
            </a:avLst>
          </a:prstGeom>
          <a:solidFill>
            <a:schemeClr val="bg1">
              <a:alpha val="90000"/>
            </a:schemeClr>
          </a:solidFill>
          <a:ln w="25400" cap="rnd">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GB" sz="1350" dirty="0"/>
              <a:t> </a:t>
            </a:r>
          </a:p>
        </p:txBody>
      </p:sp>
      <p:sp>
        <p:nvSpPr>
          <p:cNvPr id="8" name="Title 5"/>
          <p:cNvSpPr>
            <a:spLocks noGrp="1"/>
          </p:cNvSpPr>
          <p:nvPr>
            <p:ph type="title"/>
          </p:nvPr>
        </p:nvSpPr>
        <p:spPr>
          <a:xfrm>
            <a:off x="457198" y="478895"/>
            <a:ext cx="8220075" cy="994306"/>
          </a:xfrm>
        </p:spPr>
        <p:txBody>
          <a:bodyPr>
            <a:noAutofit/>
          </a:bodyPr>
          <a:lstStyle>
            <a:lvl1pPr>
              <a:defRPr>
                <a:latin typeface="Twinkl SemiBold" pitchFamily="2" charset="0"/>
              </a:defRPr>
            </a:lvl1pPr>
          </a:lstStyle>
          <a:p>
            <a:endParaRPr lang="en-GB" dirty="0"/>
          </a:p>
        </p:txBody>
      </p:sp>
      <p:sp>
        <p:nvSpPr>
          <p:cNvPr id="7" name="Content Placeholder 11"/>
          <p:cNvSpPr>
            <a:spLocks noGrp="1"/>
          </p:cNvSpPr>
          <p:nvPr>
            <p:ph idx="1"/>
          </p:nvPr>
        </p:nvSpPr>
        <p:spPr>
          <a:xfrm>
            <a:off x="755651" y="1513946"/>
            <a:ext cx="7632700" cy="4578880"/>
          </a:xfrm>
        </p:spPr>
        <p:txBody>
          <a:bodyPr lIns="0" tIns="0" rIns="0" bIns="0"/>
          <a:lstStyle>
            <a:lvl1pPr marL="0" indent="0">
              <a:buNone/>
              <a:defRPr baseline="0"/>
            </a:lvl1pPr>
          </a:lstStyle>
          <a:p>
            <a:pPr lvl="0"/>
            <a:r>
              <a:rPr lang="en-US"/>
              <a:t>Click to edit Master text styles</a:t>
            </a:r>
          </a:p>
        </p:txBody>
      </p:sp>
    </p:spTree>
    <p:extLst>
      <p:ext uri="{BB962C8B-B14F-4D97-AF65-F5344CB8AC3E}">
        <p14:creationId xmlns:p14="http://schemas.microsoft.com/office/powerpoint/2010/main" val="364853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01-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F3E838B-8AE9-40A3-99D9-6006A1C5487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t="13867"/>
          <a:stretch>
            <a:fillRect/>
          </a:stretch>
        </p:blipFill>
        <p:spPr bwMode="auto">
          <a:xfrm>
            <a:off x="1428750" y="0"/>
            <a:ext cx="7715250" cy="590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55015571-F661-4C49-A1DD-7CC74EF803F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t="99333"/>
          <a:stretch>
            <a:fillRect/>
          </a:stretch>
        </p:blipFill>
        <p:spPr bwMode="auto">
          <a:xfrm>
            <a:off x="1428750" y="5907088"/>
            <a:ext cx="7715250" cy="95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97065" y="3552028"/>
            <a:ext cx="4875048" cy="2387600"/>
          </a:xfrm>
        </p:spPr>
        <p:txBody>
          <a:bodyPr anchor="b">
            <a:normAutofit/>
          </a:bodyPr>
          <a:lstStyle>
            <a:lvl1pPr algn="l">
              <a:defRPr sz="5250">
                <a:solidFill>
                  <a:schemeClr val="tx1"/>
                </a:solidFill>
                <a:latin typeface="+mn-lt"/>
              </a:defRPr>
            </a:lvl1pPr>
          </a:lstStyle>
          <a:p>
            <a:r>
              <a:rPr lang="en-US"/>
              <a:t>Click to edit Master title style</a:t>
            </a:r>
          </a:p>
        </p:txBody>
      </p:sp>
      <p:sp>
        <p:nvSpPr>
          <p:cNvPr id="3" name="Subtitle 2"/>
          <p:cNvSpPr>
            <a:spLocks noGrp="1"/>
          </p:cNvSpPr>
          <p:nvPr>
            <p:ph type="subTitle" idx="1"/>
          </p:nvPr>
        </p:nvSpPr>
        <p:spPr>
          <a:xfrm>
            <a:off x="597065" y="6030052"/>
            <a:ext cx="4875048" cy="486570"/>
          </a:xfrm>
        </p:spPr>
        <p:txBody>
          <a:bodyPr anchor="ctr">
            <a:normAutofit/>
          </a:bodyPr>
          <a:lstStyle>
            <a:lvl1pPr marL="0" indent="0" algn="l">
              <a:buNone/>
              <a:defRPr sz="2100">
                <a:solidFill>
                  <a:srgbClr val="FF6600"/>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6" name="Footer Placeholder 4">
            <a:extLst>
              <a:ext uri="{FF2B5EF4-FFF2-40B4-BE49-F238E27FC236}">
                <a16:creationId xmlns:a16="http://schemas.microsoft.com/office/drawing/2014/main" id="{C7B7B42D-7AB4-4405-B134-30E15D025131}"/>
              </a:ext>
            </a:extLst>
          </p:cNvPr>
          <p:cNvSpPr>
            <a:spLocks noGrp="1"/>
          </p:cNvSpPr>
          <p:nvPr>
            <p:ph type="ftr" sz="quarter" idx="10"/>
          </p:nvPr>
        </p:nvSpPr>
        <p:spPr>
          <a:xfrm>
            <a:off x="5851525" y="6457950"/>
            <a:ext cx="3086100" cy="365125"/>
          </a:xfrm>
        </p:spPr>
        <p:txBody>
          <a:bodyPr/>
          <a:lstStyle>
            <a:lvl1pPr eaLnBrk="1" hangingPunct="1">
              <a:defRPr>
                <a:solidFill>
                  <a:schemeClr val="bg1">
                    <a:lumMod val="75000"/>
                  </a:schemeClr>
                </a:solidFill>
              </a:defRPr>
            </a:lvl1pPr>
          </a:lstStyle>
          <a:p>
            <a:pPr>
              <a:defRPr/>
            </a:pPr>
            <a:r>
              <a:rPr lang="en-US"/>
              <a:t>Your Footer Here</a:t>
            </a:r>
          </a:p>
        </p:txBody>
      </p:sp>
      <p:sp>
        <p:nvSpPr>
          <p:cNvPr id="7" name="Date Placeholder 3">
            <a:extLst>
              <a:ext uri="{FF2B5EF4-FFF2-40B4-BE49-F238E27FC236}">
                <a16:creationId xmlns:a16="http://schemas.microsoft.com/office/drawing/2014/main" id="{B715CAD9-296E-402A-B437-165881B215FB}"/>
              </a:ext>
            </a:extLst>
          </p:cNvPr>
          <p:cNvSpPr>
            <a:spLocks noGrp="1"/>
          </p:cNvSpPr>
          <p:nvPr>
            <p:ph type="dt" sz="half" idx="11"/>
          </p:nvPr>
        </p:nvSpPr>
        <p:spPr>
          <a:xfrm>
            <a:off x="6983413" y="6151563"/>
            <a:ext cx="2057400" cy="365125"/>
          </a:xfrm>
        </p:spPr>
        <p:txBody>
          <a:bodyPr/>
          <a:lstStyle>
            <a:lvl1pPr algn="r" eaLnBrk="1" hangingPunct="1">
              <a:defRPr>
                <a:solidFill>
                  <a:schemeClr val="bg1">
                    <a:lumMod val="65000"/>
                  </a:schemeClr>
                </a:solidFill>
              </a:defRPr>
            </a:lvl1pPr>
          </a:lstStyle>
          <a:p>
            <a:pPr>
              <a:defRPr/>
            </a:pPr>
            <a:r>
              <a:rPr lang="en-US"/>
              <a:t>Your Date Here</a:t>
            </a:r>
          </a:p>
        </p:txBody>
      </p:sp>
    </p:spTree>
    <p:extLst>
      <p:ext uri="{BB962C8B-B14F-4D97-AF65-F5344CB8AC3E}">
        <p14:creationId xmlns:p14="http://schemas.microsoft.com/office/powerpoint/2010/main" val="4188509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1-Title and Content Ligh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0B8913E-29EC-4FD8-922D-72F20BC38DF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84963" y="2139950"/>
            <a:ext cx="2459037" cy="471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normAutofit/>
          </a:bodyPr>
          <a:lstStyle>
            <a:lvl1pPr>
              <a:defRPr sz="3600" b="1">
                <a:solidFill>
                  <a:srgbClr val="231F20"/>
                </a:solidFill>
                <a:latin typeface="+mn-lt"/>
              </a:defRPr>
            </a:lvl1pPr>
          </a:lstStyle>
          <a:p>
            <a:r>
              <a:rPr lang="en-US"/>
              <a:t>Click to edit Master title style</a:t>
            </a:r>
          </a:p>
        </p:txBody>
      </p:sp>
      <p:sp>
        <p:nvSpPr>
          <p:cNvPr id="3" name="Content Placeholder 2"/>
          <p:cNvSpPr>
            <a:spLocks noGrp="1"/>
          </p:cNvSpPr>
          <p:nvPr>
            <p:ph idx="1"/>
          </p:nvPr>
        </p:nvSpPr>
        <p:spPr>
          <a:xfrm>
            <a:off x="628650" y="1993900"/>
            <a:ext cx="6560369" cy="4211432"/>
          </a:xfrm>
        </p:spPr>
        <p:txBody>
          <a:bodyPr>
            <a:normAutofit/>
          </a:bodyPr>
          <a:lstStyle>
            <a:lvl1pPr>
              <a:spcAft>
                <a:spcPts val="450"/>
              </a:spcAft>
              <a:defRPr sz="2700">
                <a:solidFill>
                  <a:srgbClr val="231F20"/>
                </a:solidFill>
              </a:defRPr>
            </a:lvl1pPr>
            <a:lvl2pPr>
              <a:spcAft>
                <a:spcPts val="450"/>
              </a:spcAft>
              <a:defRPr sz="2400">
                <a:solidFill>
                  <a:srgbClr val="231F20"/>
                </a:solidFill>
              </a:defRPr>
            </a:lvl2pPr>
            <a:lvl3pPr>
              <a:spcAft>
                <a:spcPts val="450"/>
              </a:spcAft>
              <a:defRPr sz="2100">
                <a:solidFill>
                  <a:srgbClr val="231F20"/>
                </a:solidFill>
              </a:defRPr>
            </a:lvl3pPr>
            <a:lvl4pPr>
              <a:spcAft>
                <a:spcPts val="450"/>
              </a:spcAft>
              <a:defRPr sz="1800">
                <a:solidFill>
                  <a:srgbClr val="231F20"/>
                </a:solidFill>
              </a:defRPr>
            </a:lvl4pPr>
            <a:lvl5pPr>
              <a:spcAft>
                <a:spcPts val="450"/>
              </a:spcAft>
              <a:defRPr sz="1800">
                <a:solidFill>
                  <a:srgbClr val="231F20"/>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4A803ADF-0CAB-4EBD-8C8E-825F8E76BB5A}"/>
              </a:ext>
            </a:extLst>
          </p:cNvPr>
          <p:cNvSpPr>
            <a:spLocks noGrp="1"/>
          </p:cNvSpPr>
          <p:nvPr>
            <p:ph type="dt" sz="half" idx="10"/>
          </p:nvPr>
        </p:nvSpPr>
        <p:spPr>
          <a:xfrm>
            <a:off x="117475" y="6415088"/>
            <a:ext cx="2057400" cy="365125"/>
          </a:xfrm>
        </p:spPr>
        <p:txBody>
          <a:bodyPr/>
          <a:lstStyle>
            <a:lvl1pPr eaLnBrk="1" hangingPunct="1">
              <a:defRPr>
                <a:solidFill>
                  <a:schemeClr val="bg1">
                    <a:lumMod val="65000"/>
                  </a:schemeClr>
                </a:solidFill>
              </a:defRPr>
            </a:lvl1pPr>
          </a:lstStyle>
          <a:p>
            <a:pPr>
              <a:defRPr/>
            </a:pPr>
            <a:r>
              <a:rPr lang="en-US"/>
              <a:t>Your Date Here</a:t>
            </a:r>
          </a:p>
        </p:txBody>
      </p:sp>
      <p:sp>
        <p:nvSpPr>
          <p:cNvPr id="6" name="Footer Placeholder 4">
            <a:extLst>
              <a:ext uri="{FF2B5EF4-FFF2-40B4-BE49-F238E27FC236}">
                <a16:creationId xmlns:a16="http://schemas.microsoft.com/office/drawing/2014/main" id="{A07CE400-68A0-479C-B74E-47F71A942D38}"/>
              </a:ext>
            </a:extLst>
          </p:cNvPr>
          <p:cNvSpPr>
            <a:spLocks noGrp="1"/>
          </p:cNvSpPr>
          <p:nvPr>
            <p:ph type="ftr" sz="quarter" idx="11"/>
          </p:nvPr>
        </p:nvSpPr>
        <p:spPr>
          <a:xfrm>
            <a:off x="3028950" y="6415088"/>
            <a:ext cx="3086100" cy="365125"/>
          </a:xfrm>
        </p:spPr>
        <p:txBody>
          <a:bodyPr/>
          <a:lstStyle>
            <a:lvl1pPr eaLnBrk="1" hangingPunct="1">
              <a:defRPr>
                <a:solidFill>
                  <a:schemeClr val="bg1">
                    <a:lumMod val="65000"/>
                  </a:schemeClr>
                </a:solidFill>
              </a:defRPr>
            </a:lvl1pPr>
          </a:lstStyle>
          <a:p>
            <a:pPr>
              <a:defRPr/>
            </a:pPr>
            <a:r>
              <a:rPr lang="en-US"/>
              <a:t>Your Footer Here</a:t>
            </a:r>
          </a:p>
        </p:txBody>
      </p:sp>
      <p:sp>
        <p:nvSpPr>
          <p:cNvPr id="7" name="Slide Number Placeholder 5">
            <a:extLst>
              <a:ext uri="{FF2B5EF4-FFF2-40B4-BE49-F238E27FC236}">
                <a16:creationId xmlns:a16="http://schemas.microsoft.com/office/drawing/2014/main" id="{8C6C9144-8158-4C5E-9D41-F72C16333AAB}"/>
              </a:ext>
            </a:extLst>
          </p:cNvPr>
          <p:cNvSpPr>
            <a:spLocks noGrp="1"/>
          </p:cNvSpPr>
          <p:nvPr>
            <p:ph type="sldNum" sz="quarter" idx="12"/>
          </p:nvPr>
        </p:nvSpPr>
        <p:spPr>
          <a:xfrm>
            <a:off x="6915150" y="6415088"/>
            <a:ext cx="2057400" cy="365125"/>
          </a:xfrm>
        </p:spPr>
        <p:txBody>
          <a:bodyPr/>
          <a:lstStyle>
            <a:lvl1pPr eaLnBrk="1" hangingPunct="1">
              <a:defRPr smtClean="0">
                <a:solidFill>
                  <a:schemeClr val="bg1"/>
                </a:solidFill>
              </a:defRPr>
            </a:lvl1pPr>
          </a:lstStyle>
          <a:p>
            <a:pPr>
              <a:defRPr/>
            </a:pPr>
            <a:fld id="{B9116388-D243-4F66-9AD5-66636B1FF91B}" type="slidenum">
              <a:rPr lang="en-US"/>
              <a:pPr>
                <a:defRPr/>
              </a:pPr>
              <a:t>‹#›</a:t>
            </a:fld>
            <a:endParaRPr lang="en-US"/>
          </a:p>
        </p:txBody>
      </p:sp>
    </p:spTree>
    <p:extLst>
      <p:ext uri="{BB962C8B-B14F-4D97-AF65-F5344CB8AC3E}">
        <p14:creationId xmlns:p14="http://schemas.microsoft.com/office/powerpoint/2010/main" val="638107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F14F8B1E-4783-42F2-859D-BA24D9F8FBBF}"/>
              </a:ext>
            </a:extLst>
          </p:cNvPr>
          <p:cNvSpPr>
            <a:spLocks noGrp="1"/>
          </p:cNvSpPr>
          <p:nvPr>
            <p:ph type="title"/>
          </p:nvPr>
        </p:nvSpPr>
        <p:spPr bwMode="auto">
          <a:xfrm>
            <a:off x="490538" y="695325"/>
            <a:ext cx="8162925" cy="1150938"/>
          </a:xfrm>
          <a:prstGeom prst="roundRect">
            <a:avLst>
              <a:gd name="adj" fmla="val 9639"/>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vert="horz" wrap="square" lIns="252000" tIns="252000" rIns="252000" bIns="252000" numCol="1" anchor="ctr" anchorCtr="1"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13DE11B8-6070-43AA-A495-A8469019D8C4}"/>
              </a:ext>
            </a:extLst>
          </p:cNvPr>
          <p:cNvSpPr>
            <a:spLocks noGrp="1"/>
          </p:cNvSpPr>
          <p:nvPr>
            <p:ph type="body" idx="1"/>
          </p:nvPr>
        </p:nvSpPr>
        <p:spPr bwMode="auto">
          <a:xfrm>
            <a:off x="490538" y="1957388"/>
            <a:ext cx="8162925" cy="4387850"/>
          </a:xfrm>
          <a:prstGeom prst="roundRect">
            <a:avLst>
              <a:gd name="adj" fmla="val 2583"/>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round/>
                <a:headEnd/>
                <a:tailEnd/>
              </a14:hiddenLine>
            </a:ext>
          </a:extLst>
        </p:spPr>
        <p:txBody>
          <a:bodyPr vert="horz" wrap="square" lIns="252000" tIns="252000" rIns="252000" bIns="25200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Lst>
  <p:txStyles>
    <p:titleStyle>
      <a:lvl1pPr algn="l" rtl="0" eaLnBrk="0" fontAlgn="base" hangingPunct="0">
        <a:lnSpc>
          <a:spcPct val="90000"/>
        </a:lnSpc>
        <a:spcBef>
          <a:spcPct val="0"/>
        </a:spcBef>
        <a:spcAft>
          <a:spcPct val="0"/>
        </a:spcAft>
        <a:defRPr sz="4000" b="1" kern="1200">
          <a:solidFill>
            <a:srgbClr val="1C1C1C"/>
          </a:solidFill>
          <a:latin typeface="Twinkl" pitchFamily="50" charset="0"/>
          <a:ea typeface="+mj-ea"/>
          <a:cs typeface="+mj-cs"/>
        </a:defRPr>
      </a:lvl1pPr>
      <a:lvl2pPr algn="l" rtl="0" eaLnBrk="0" fontAlgn="base" hangingPunct="0">
        <a:lnSpc>
          <a:spcPct val="90000"/>
        </a:lnSpc>
        <a:spcBef>
          <a:spcPct val="0"/>
        </a:spcBef>
        <a:spcAft>
          <a:spcPct val="0"/>
        </a:spcAft>
        <a:defRPr sz="4000" b="1">
          <a:solidFill>
            <a:srgbClr val="1C1C1C"/>
          </a:solidFill>
          <a:latin typeface="Twinkl" pitchFamily="2" charset="0"/>
        </a:defRPr>
      </a:lvl2pPr>
      <a:lvl3pPr algn="l" rtl="0" eaLnBrk="0" fontAlgn="base" hangingPunct="0">
        <a:lnSpc>
          <a:spcPct val="90000"/>
        </a:lnSpc>
        <a:spcBef>
          <a:spcPct val="0"/>
        </a:spcBef>
        <a:spcAft>
          <a:spcPct val="0"/>
        </a:spcAft>
        <a:defRPr sz="4000" b="1">
          <a:solidFill>
            <a:srgbClr val="1C1C1C"/>
          </a:solidFill>
          <a:latin typeface="Twinkl" pitchFamily="2" charset="0"/>
        </a:defRPr>
      </a:lvl3pPr>
      <a:lvl4pPr algn="l" rtl="0" eaLnBrk="0" fontAlgn="base" hangingPunct="0">
        <a:lnSpc>
          <a:spcPct val="90000"/>
        </a:lnSpc>
        <a:spcBef>
          <a:spcPct val="0"/>
        </a:spcBef>
        <a:spcAft>
          <a:spcPct val="0"/>
        </a:spcAft>
        <a:defRPr sz="4000" b="1">
          <a:solidFill>
            <a:srgbClr val="1C1C1C"/>
          </a:solidFill>
          <a:latin typeface="Twinkl" pitchFamily="2" charset="0"/>
        </a:defRPr>
      </a:lvl4pPr>
      <a:lvl5pPr algn="l" rtl="0" eaLnBrk="0" fontAlgn="base" hangingPunct="0">
        <a:lnSpc>
          <a:spcPct val="90000"/>
        </a:lnSpc>
        <a:spcBef>
          <a:spcPct val="0"/>
        </a:spcBef>
        <a:spcAft>
          <a:spcPct val="0"/>
        </a:spcAft>
        <a:defRPr sz="4000" b="1">
          <a:solidFill>
            <a:srgbClr val="1C1C1C"/>
          </a:solidFill>
          <a:latin typeface="Twinkl" pitchFamily="2" charset="0"/>
        </a:defRPr>
      </a:lvl5pPr>
      <a:lvl6pPr marL="457200" algn="l" rtl="0" fontAlgn="base">
        <a:lnSpc>
          <a:spcPct val="90000"/>
        </a:lnSpc>
        <a:spcBef>
          <a:spcPct val="0"/>
        </a:spcBef>
        <a:spcAft>
          <a:spcPct val="0"/>
        </a:spcAft>
        <a:defRPr sz="4000" b="1">
          <a:solidFill>
            <a:srgbClr val="1C1C1C"/>
          </a:solidFill>
          <a:latin typeface="Twinkl" pitchFamily="2" charset="0"/>
        </a:defRPr>
      </a:lvl6pPr>
      <a:lvl7pPr marL="914400" algn="l" rtl="0" fontAlgn="base">
        <a:lnSpc>
          <a:spcPct val="90000"/>
        </a:lnSpc>
        <a:spcBef>
          <a:spcPct val="0"/>
        </a:spcBef>
        <a:spcAft>
          <a:spcPct val="0"/>
        </a:spcAft>
        <a:defRPr sz="4000" b="1">
          <a:solidFill>
            <a:srgbClr val="1C1C1C"/>
          </a:solidFill>
          <a:latin typeface="Twinkl" pitchFamily="2" charset="0"/>
        </a:defRPr>
      </a:lvl7pPr>
      <a:lvl8pPr marL="1371600" algn="l" rtl="0" fontAlgn="base">
        <a:lnSpc>
          <a:spcPct val="90000"/>
        </a:lnSpc>
        <a:spcBef>
          <a:spcPct val="0"/>
        </a:spcBef>
        <a:spcAft>
          <a:spcPct val="0"/>
        </a:spcAft>
        <a:defRPr sz="4000" b="1">
          <a:solidFill>
            <a:srgbClr val="1C1C1C"/>
          </a:solidFill>
          <a:latin typeface="Twinkl" pitchFamily="2" charset="0"/>
        </a:defRPr>
      </a:lvl8pPr>
      <a:lvl9pPr marL="1828800" algn="l" rtl="0" fontAlgn="base">
        <a:lnSpc>
          <a:spcPct val="90000"/>
        </a:lnSpc>
        <a:spcBef>
          <a:spcPct val="0"/>
        </a:spcBef>
        <a:spcAft>
          <a:spcPct val="0"/>
        </a:spcAft>
        <a:defRPr sz="4000" b="1">
          <a:solidFill>
            <a:srgbClr val="1C1C1C"/>
          </a:solidFill>
          <a:latin typeface="Twinkl" pitchFamily="2"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ern="1200">
          <a:solidFill>
            <a:srgbClr val="1C1C1C"/>
          </a:solidFill>
          <a:latin typeface="Twinkl" pitchFamily="50" charset="0"/>
          <a:ea typeface="Sassoon Infant Rg" panose="02000503030000020003" pitchFamily="50" charset="0"/>
          <a:cs typeface="Sassoon Infant Rg" panose="02000503030000020003" pitchFamily="50"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1600" kern="1200">
          <a:solidFill>
            <a:srgbClr val="1C1C1C"/>
          </a:solidFill>
          <a:latin typeface="Twinkl" pitchFamily="50" charset="0"/>
          <a:ea typeface="Sassoon Infant Rg" panose="02000503030000020003" pitchFamily="50" charset="0"/>
          <a:cs typeface="Sassoon Infant Rg" panose="02000503030000020003" pitchFamily="50"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1400" kern="1200">
          <a:solidFill>
            <a:srgbClr val="1C1C1C"/>
          </a:solidFill>
          <a:latin typeface="Twinkl" pitchFamily="50" charset="0"/>
          <a:ea typeface="Sassoon Infant Rg" panose="02000503030000020003" pitchFamily="50" charset="0"/>
          <a:cs typeface="Sassoon Infant Rg" panose="02000503030000020003" pitchFamily="50"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sz="1400" kern="1200">
          <a:solidFill>
            <a:srgbClr val="1C1C1C"/>
          </a:solidFill>
          <a:latin typeface="Twinkl" pitchFamily="50" charset="0"/>
          <a:ea typeface="Sassoon Infant Rg" panose="02000503030000020003" pitchFamily="50" charset="0"/>
          <a:cs typeface="Sassoon Infant Rg" panose="02000503030000020003" pitchFamily="50"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sz="1400" kern="1200">
          <a:solidFill>
            <a:srgbClr val="1C1C1C"/>
          </a:solidFill>
          <a:latin typeface="Twinkl" pitchFamily="50" charset="0"/>
          <a:ea typeface="Sassoon Infant Rg" panose="02000503030000020003" pitchFamily="50" charset="0"/>
          <a:cs typeface="Sassoon Infant Rg" panose="02000503030000020003" pitchFamily="5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76A71397-980A-46BC-A1D5-1B2738B55E03}"/>
              </a:ext>
            </a:extLst>
          </p:cNvPr>
          <p:cNvSpPr>
            <a:spLocks noGrp="1" noChangeArrowheads="1"/>
          </p:cNvSpPr>
          <p:nvPr>
            <p:ph type="dt"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defTabSz="685800">
              <a:defRPr sz="2400">
                <a:solidFill>
                  <a:schemeClr val="tx1"/>
                </a:solidFill>
                <a:latin typeface="Arial" panose="020B0604020202020204" pitchFamily="34" charset="0"/>
              </a:defRPr>
            </a:lvl1pPr>
            <a:lvl2pPr marL="742950" indent="-285750" defTabSz="685800">
              <a:defRPr sz="2400">
                <a:solidFill>
                  <a:schemeClr val="tx1"/>
                </a:solidFill>
                <a:latin typeface="Arial" panose="020B0604020202020204" pitchFamily="34" charset="0"/>
              </a:defRPr>
            </a:lvl2pPr>
            <a:lvl3pPr marL="1143000" indent="-228600" defTabSz="685800">
              <a:defRPr sz="2400">
                <a:solidFill>
                  <a:schemeClr val="tx1"/>
                </a:solidFill>
                <a:latin typeface="Arial" panose="020B0604020202020204" pitchFamily="34" charset="0"/>
              </a:defRPr>
            </a:lvl3pPr>
            <a:lvl4pPr marL="1600200" indent="-228600" defTabSz="685800">
              <a:defRPr sz="2400">
                <a:solidFill>
                  <a:schemeClr val="tx1"/>
                </a:solidFill>
                <a:latin typeface="Arial" panose="020B0604020202020204" pitchFamily="34" charset="0"/>
              </a:defRPr>
            </a:lvl4pPr>
            <a:lvl5pPr marL="2057400" indent="-228600" defTabSz="685800">
              <a:defRPr sz="2400">
                <a:solidFill>
                  <a:schemeClr val="tx1"/>
                </a:solidFill>
                <a:latin typeface="Arial" panose="020B0604020202020204" pitchFamily="34" charset="0"/>
              </a:defRPr>
            </a:lvl5pPr>
            <a:lvl6pPr marL="2514600" indent="-228600" defTabSz="685800"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685800"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685800"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685800" eaLnBrk="0" fontAlgn="base" hangingPunct="0">
              <a:spcBef>
                <a:spcPct val="0"/>
              </a:spcBef>
              <a:spcAft>
                <a:spcPct val="0"/>
              </a:spcAft>
              <a:defRPr sz="2400">
                <a:solidFill>
                  <a:schemeClr val="tx1"/>
                </a:solidFill>
                <a:latin typeface="Arial" panose="020B0604020202020204" pitchFamily="34" charset="0"/>
              </a:defRPr>
            </a:lvl9pPr>
          </a:lstStyle>
          <a:p>
            <a:pPr eaLnBrk="0" hangingPunct="0"/>
            <a:r>
              <a:rPr lang="en-US" altLang="en-US" sz="1800">
                <a:solidFill>
                  <a:srgbClr val="A6A6A6"/>
                </a:solidFill>
                <a:latin typeface="Calibri" panose="020F0502020204030204" pitchFamily="34" charset="0"/>
              </a:rPr>
              <a:t>Your Date Here</a:t>
            </a:r>
          </a:p>
        </p:txBody>
      </p:sp>
      <p:sp>
        <p:nvSpPr>
          <p:cNvPr id="2" name="Title 1">
            <a:extLst>
              <a:ext uri="{FF2B5EF4-FFF2-40B4-BE49-F238E27FC236}">
                <a16:creationId xmlns:a16="http://schemas.microsoft.com/office/drawing/2014/main" id="{DCEC7055-DB65-4B66-A727-22F21D771E18}"/>
              </a:ext>
            </a:extLst>
          </p:cNvPr>
          <p:cNvSpPr>
            <a:spLocks noGrp="1"/>
          </p:cNvSpPr>
          <p:nvPr>
            <p:ph type="ctrTitle"/>
          </p:nvPr>
        </p:nvSpPr>
        <p:spPr>
          <a:xfrm>
            <a:off x="-396875" y="4129088"/>
            <a:ext cx="8547100" cy="2387600"/>
          </a:xfrm>
        </p:spPr>
        <p:txBody>
          <a:bodyPr/>
          <a:lstStyle/>
          <a:p>
            <a:pPr>
              <a:defRPr/>
            </a:pPr>
            <a:r>
              <a:rPr lang="en-US" baseline="30000" dirty="0"/>
              <a:t>Wednesday 17th June 2020</a:t>
            </a:r>
            <a:endParaRPr lang="en-US" dirty="0"/>
          </a:p>
        </p:txBody>
      </p:sp>
      <p:sp>
        <p:nvSpPr>
          <p:cNvPr id="3" name="Subtitle 2">
            <a:extLst>
              <a:ext uri="{FF2B5EF4-FFF2-40B4-BE49-F238E27FC236}">
                <a16:creationId xmlns:a16="http://schemas.microsoft.com/office/drawing/2014/main" id="{E37A4132-7C4A-4925-8AAA-C78C96911D13}"/>
              </a:ext>
            </a:extLst>
          </p:cNvPr>
          <p:cNvSpPr>
            <a:spLocks noGrp="1"/>
          </p:cNvSpPr>
          <p:nvPr>
            <p:ph type="subTitle" idx="1"/>
          </p:nvPr>
        </p:nvSpPr>
        <p:spPr>
          <a:xfrm>
            <a:off x="596900" y="6029325"/>
            <a:ext cx="4875213" cy="487363"/>
          </a:xfrm>
        </p:spPr>
        <p:txBody>
          <a:bodyPr>
            <a:normAutofit fontScale="25000" lnSpcReduction="20000"/>
          </a:bodyPr>
          <a:lstStyle/>
          <a:p>
            <a:pPr>
              <a:defRPr/>
            </a:pPr>
            <a:r>
              <a:rPr lang="en-US" dirty="0"/>
              <a:t>English - Spelling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48E0CB-9BEC-4424-BA6B-CDBE362A0CB4}"/>
              </a:ext>
            </a:extLst>
          </p:cNvPr>
          <p:cNvSpPr>
            <a:spLocks noGrp="1"/>
          </p:cNvSpPr>
          <p:nvPr>
            <p:ph type="title"/>
          </p:nvPr>
        </p:nvSpPr>
        <p:spPr>
          <a:xfrm>
            <a:off x="357683" y="-140031"/>
            <a:ext cx="8162925" cy="1150938"/>
          </a:xfrm>
        </p:spPr>
        <p:txBody>
          <a:bodyPr/>
          <a:lstStyle/>
          <a:p>
            <a:r>
              <a:rPr lang="en-GB" dirty="0"/>
              <a:t>Our focus today is story plots.</a:t>
            </a:r>
          </a:p>
        </p:txBody>
      </p:sp>
      <p:sp>
        <p:nvSpPr>
          <p:cNvPr id="3" name="Content Placeholder 2">
            <a:extLst>
              <a:ext uri="{FF2B5EF4-FFF2-40B4-BE49-F238E27FC236}">
                <a16:creationId xmlns:a16="http://schemas.microsoft.com/office/drawing/2014/main" id="{C2588461-591A-4D56-AE9A-ED7343C77046}"/>
              </a:ext>
            </a:extLst>
          </p:cNvPr>
          <p:cNvSpPr>
            <a:spLocks noGrp="1"/>
          </p:cNvSpPr>
          <p:nvPr>
            <p:ph idx="1"/>
          </p:nvPr>
        </p:nvSpPr>
        <p:spPr>
          <a:xfrm>
            <a:off x="623392" y="692696"/>
            <a:ext cx="7621016" cy="4968552"/>
          </a:xfrm>
        </p:spPr>
        <p:txBody>
          <a:bodyPr>
            <a:normAutofit fontScale="55000" lnSpcReduction="20000"/>
          </a:bodyPr>
          <a:lstStyle/>
          <a:p>
            <a:r>
              <a:rPr lang="en-GB" sz="4000" dirty="0">
                <a:latin typeface="Arial" panose="020B0604020202020204" pitchFamily="34" charset="0"/>
                <a:cs typeface="Arial" panose="020B0604020202020204" pitchFamily="34" charset="0"/>
              </a:rPr>
              <a:t>When we walk about plot, we talk about what happens in the story.</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Most stories follow one of these story plots:</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        Overcoming the monster                                                   Tragedy</a:t>
            </a:r>
          </a:p>
          <a:p>
            <a:pPr marL="0" indent="0">
              <a:buNone/>
            </a:pPr>
            <a:r>
              <a:rPr lang="en-GB" dirty="0">
                <a:latin typeface="Arial" panose="020B0604020202020204" pitchFamily="34" charset="0"/>
                <a:cs typeface="Arial" panose="020B0604020202020204" pitchFamily="34" charset="0"/>
              </a:rPr>
              <a:t>         Rags to Riches                                                                Comedy</a:t>
            </a:r>
          </a:p>
          <a:p>
            <a:pPr marL="0" indent="0">
              <a:buNone/>
            </a:pPr>
            <a:r>
              <a:rPr lang="en-GB" dirty="0">
                <a:latin typeface="Arial" panose="020B0604020202020204" pitchFamily="34" charset="0"/>
                <a:cs typeface="Arial" panose="020B0604020202020204" pitchFamily="34" charset="0"/>
              </a:rPr>
              <a:t>         Character flaw                                                                  Meeting Tale</a:t>
            </a:r>
          </a:p>
          <a:p>
            <a:pPr marL="0" indent="0">
              <a:buNone/>
            </a:pPr>
            <a:r>
              <a:rPr lang="en-GB" dirty="0">
                <a:latin typeface="Arial" panose="020B0604020202020204" pitchFamily="34" charset="0"/>
                <a:cs typeface="Arial" panose="020B0604020202020204" pitchFamily="34" charset="0"/>
              </a:rPr>
              <a:t>          Losing  Tale                                                                      Warning Tale</a:t>
            </a:r>
          </a:p>
          <a:p>
            <a:pPr marL="0" indent="0">
              <a:buNone/>
            </a:pPr>
            <a:r>
              <a:rPr lang="en-GB" dirty="0">
                <a:latin typeface="Arial" panose="020B0604020202020204" pitchFamily="34" charset="0"/>
                <a:cs typeface="Arial" panose="020B0604020202020204" pitchFamily="34" charset="0"/>
              </a:rPr>
              <a:t>           Journey quest                                                                 Wishing Tale</a:t>
            </a:r>
          </a:p>
          <a:p>
            <a:pPr marL="0" indent="0">
              <a:buNone/>
            </a:pPr>
            <a:r>
              <a:rPr lang="en-GB" dirty="0">
                <a:latin typeface="Arial" panose="020B0604020202020204" pitchFamily="34" charset="0"/>
                <a:cs typeface="Arial" panose="020B0604020202020204" pitchFamily="34" charset="0"/>
              </a:rPr>
              <a:t>         Rebirth                                                                             Voyage and return.</a:t>
            </a: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latin typeface="Arial" panose="020B0604020202020204" pitchFamily="34" charset="0"/>
                <a:cs typeface="Arial" panose="020B0604020202020204" pitchFamily="34" charset="0"/>
              </a:rPr>
              <a:t>As we go through school, we learn more and more about each type of story.</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963657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22D9A-0ABE-4A39-BA9D-1F7367E52659}"/>
              </a:ext>
            </a:extLst>
          </p:cNvPr>
          <p:cNvSpPr>
            <a:spLocks noGrp="1"/>
          </p:cNvSpPr>
          <p:nvPr>
            <p:ph type="title"/>
          </p:nvPr>
        </p:nvSpPr>
        <p:spPr>
          <a:xfrm>
            <a:off x="490537" y="77199"/>
            <a:ext cx="8162925" cy="1150938"/>
          </a:xfrm>
        </p:spPr>
        <p:txBody>
          <a:bodyPr/>
          <a:lstStyle/>
          <a:p>
            <a:r>
              <a:rPr lang="en-GB" dirty="0"/>
              <a:t>Finding tale</a:t>
            </a:r>
          </a:p>
        </p:txBody>
      </p:sp>
      <p:sp>
        <p:nvSpPr>
          <p:cNvPr id="3" name="Content Placeholder 2">
            <a:extLst>
              <a:ext uri="{FF2B5EF4-FFF2-40B4-BE49-F238E27FC236}">
                <a16:creationId xmlns:a16="http://schemas.microsoft.com/office/drawing/2014/main" id="{7044E2B9-E84B-440E-AFF6-EF524A71087D}"/>
              </a:ext>
            </a:extLst>
          </p:cNvPr>
          <p:cNvSpPr>
            <a:spLocks noGrp="1"/>
          </p:cNvSpPr>
          <p:nvPr>
            <p:ph idx="1"/>
          </p:nvPr>
        </p:nvSpPr>
        <p:spPr>
          <a:xfrm>
            <a:off x="251520" y="725953"/>
            <a:ext cx="6560369" cy="5406094"/>
          </a:xfrm>
        </p:spPr>
        <p:txBody>
          <a:bodyPr>
            <a:normAutofit fontScale="92500" lnSpcReduction="10000"/>
          </a:bodyPr>
          <a:lstStyle/>
          <a:p>
            <a:pPr marL="0" indent="0">
              <a:buNone/>
            </a:pPr>
            <a:endParaRPr lang="en-GB" dirty="0"/>
          </a:p>
          <a:p>
            <a:pPr marL="0" indent="0">
              <a:buNone/>
            </a:pPr>
            <a:r>
              <a:rPr lang="en-GB" dirty="0"/>
              <a:t>In a  Finding tale, the main character finds a new object. </a:t>
            </a:r>
          </a:p>
          <a:p>
            <a:pPr marL="0" indent="0">
              <a:buNone/>
            </a:pPr>
            <a:r>
              <a:rPr lang="en-GB" dirty="0"/>
              <a:t>This new object then becomes key to the story and begins to cause problems that need to be fixed by the main character.</a:t>
            </a:r>
          </a:p>
          <a:p>
            <a:pPr marL="0" indent="0">
              <a:buNone/>
            </a:pPr>
            <a:endParaRPr lang="en-GB" dirty="0"/>
          </a:p>
          <a:p>
            <a:pPr marL="0" indent="0">
              <a:buNone/>
            </a:pPr>
            <a:r>
              <a:rPr lang="en-GB" dirty="0"/>
              <a:t>Let’s read an example. </a:t>
            </a:r>
          </a:p>
          <a:p>
            <a:pPr marL="0" indent="0">
              <a:buNone/>
            </a:pPr>
            <a:endParaRPr lang="en-GB" dirty="0"/>
          </a:p>
          <a:p>
            <a:pPr marL="0" indent="0">
              <a:buNone/>
            </a:pPr>
            <a:r>
              <a:rPr lang="en-GB" dirty="0"/>
              <a:t>Then we are going to pick apart each stage of a finding tale so that we can build our own.</a:t>
            </a:r>
          </a:p>
        </p:txBody>
      </p:sp>
    </p:spTree>
    <p:extLst>
      <p:ext uri="{BB962C8B-B14F-4D97-AF65-F5344CB8AC3E}">
        <p14:creationId xmlns:p14="http://schemas.microsoft.com/office/powerpoint/2010/main" val="3002205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C94DFD7-DE9F-4433-B72B-1932534D5945}"/>
              </a:ext>
            </a:extLst>
          </p:cNvPr>
          <p:cNvSpPr/>
          <p:nvPr/>
        </p:nvSpPr>
        <p:spPr>
          <a:xfrm>
            <a:off x="107504" y="179328"/>
            <a:ext cx="7632848" cy="6499343"/>
          </a:xfrm>
          <a:prstGeom prst="rect">
            <a:avLst/>
          </a:prstGeom>
        </p:spPr>
        <p:txBody>
          <a:bodyPr wrap="square">
            <a:spAutoFit/>
          </a:bodyPr>
          <a:lstStyle/>
          <a:p>
            <a:pPr>
              <a:lnSpc>
                <a:spcPct val="107000"/>
              </a:lnSpc>
              <a:spcAft>
                <a:spcPts val="800"/>
              </a:spcAft>
            </a:pPr>
            <a:r>
              <a:rPr lang="en-GB" dirty="0">
                <a:latin typeface="Comic Sans MS" panose="030F0702030302020204" pitchFamily="66" charset="0"/>
                <a:ea typeface="Calibri" panose="020F0502020204030204" pitchFamily="34" charset="0"/>
                <a:cs typeface="Times New Roman" panose="02020603050405020304" pitchFamily="18" charset="0"/>
              </a:rPr>
              <a:t>Many years ago, there lived a boy called Ben. Ben was a curious, brave young boy who lived in a tiny, thatched cottage next to a huge wood. Each day, Ben looked out the window longingly at the trees towering over his roof and imagined what adventures he might have in there.</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omic Sans MS" panose="030F0702030302020204" pitchFamily="66" charset="0"/>
                <a:ea typeface="Calibri" panose="020F0502020204030204" pitchFamily="34" charset="0"/>
                <a:cs typeface="Times New Roman" panose="02020603050405020304" pitchFamily="18" charset="0"/>
              </a:rPr>
              <a:t>One day, Ben decided to go into the woods to see what he could find. When he entered, his eyes immediately fell upon a winding, stony path that led deep into the trees. Even though he had promised his mother he would stay near the house, he ran down the path excitedly. About one hundred metres down the path, Ben spotted something shiny hidden in the twisting branches of a sycamore tree. Squinting through the leaves, he realised it was a stunning, perfect diamond!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469820C9-4FEF-4931-93B7-EB864D3D5B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6296" y="404664"/>
            <a:ext cx="1609725" cy="1714500"/>
          </a:xfrm>
          <a:prstGeom prst="rect">
            <a:avLst/>
          </a:prstGeom>
        </p:spPr>
      </p:pic>
      <p:pic>
        <p:nvPicPr>
          <p:cNvPr id="8" name="Picture 7">
            <a:extLst>
              <a:ext uri="{FF2B5EF4-FFF2-40B4-BE49-F238E27FC236}">
                <a16:creationId xmlns:a16="http://schemas.microsoft.com/office/drawing/2014/main" id="{25C3AD2B-DDA8-4B2B-BECC-C3DB6945EB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5048" y="5263359"/>
            <a:ext cx="1422284" cy="1415312"/>
          </a:xfrm>
          <a:prstGeom prst="rect">
            <a:avLst/>
          </a:prstGeom>
        </p:spPr>
      </p:pic>
    </p:spTree>
    <p:extLst>
      <p:ext uri="{BB962C8B-B14F-4D97-AF65-F5344CB8AC3E}">
        <p14:creationId xmlns:p14="http://schemas.microsoft.com/office/powerpoint/2010/main" val="1675061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76B6C65-2A21-4327-AC9B-B86EC0A68499}"/>
              </a:ext>
            </a:extLst>
          </p:cNvPr>
          <p:cNvSpPr/>
          <p:nvPr/>
        </p:nvSpPr>
        <p:spPr>
          <a:xfrm>
            <a:off x="107504" y="1124744"/>
            <a:ext cx="7560840" cy="4128310"/>
          </a:xfrm>
          <a:prstGeom prst="rect">
            <a:avLst/>
          </a:prstGeom>
        </p:spPr>
        <p:txBody>
          <a:bodyPr wrap="square">
            <a:spAutoFit/>
          </a:bodyPr>
          <a:lstStyle/>
          <a:p>
            <a:pPr>
              <a:lnSpc>
                <a:spcPct val="107000"/>
              </a:lnSpc>
              <a:spcAft>
                <a:spcPts val="800"/>
              </a:spcAft>
            </a:pPr>
            <a:r>
              <a:rPr lang="en-GB" dirty="0">
                <a:latin typeface="Comic Sans MS" panose="030F0702030302020204" pitchFamily="66" charset="0"/>
                <a:ea typeface="Calibri" panose="020F0502020204030204" pitchFamily="34" charset="0"/>
                <a:cs typeface="Times New Roman" panose="02020603050405020304" pitchFamily="18" charset="0"/>
              </a:rPr>
              <a:t>Greedily, Ben hoisted himself up into the branches and reached out to snatch the diamond. Unfortunately, there was a loud screech of fury and something grabbed his wrist! Turning his head slightly, Ben was horrified to see a goblin grasping his wrist, a look of pure rage on his face.</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omic Sans MS" panose="030F0702030302020204" pitchFamily="66" charset="0"/>
                <a:ea typeface="Calibri" panose="020F0502020204030204" pitchFamily="34" charset="0"/>
                <a:cs typeface="Times New Roman" panose="02020603050405020304" pitchFamily="18" charset="0"/>
              </a:rPr>
              <a:t>“You greedy, selfish boy!” he yelled, “How dare you try and steal my diamond! I’ll make you my servant and you’ll learn how hard I worked for this diamond!”</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26" name="Picture 2" descr="Holding Diamond Stock Illustrations – 907 Holding Diamond Stock ...">
            <a:extLst>
              <a:ext uri="{FF2B5EF4-FFF2-40B4-BE49-F238E27FC236}">
                <a16:creationId xmlns:a16="http://schemas.microsoft.com/office/drawing/2014/main" id="{6EAF99EA-7B28-44C3-8E2A-29CCB63225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9759" y="1052736"/>
            <a:ext cx="1704975" cy="1714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oblin Royalty Free Vector Image - VectorStock">
            <a:extLst>
              <a:ext uri="{FF2B5EF4-FFF2-40B4-BE49-F238E27FC236}">
                <a16:creationId xmlns:a16="http://schemas.microsoft.com/office/drawing/2014/main" id="{8E7340A3-AC69-4B97-B3A1-039E7321A9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960" y="4866481"/>
            <a:ext cx="13811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4889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D65A7E-BDD4-44C3-B67B-C083B89630F0}"/>
              </a:ext>
            </a:extLst>
          </p:cNvPr>
          <p:cNvSpPr/>
          <p:nvPr/>
        </p:nvSpPr>
        <p:spPr>
          <a:xfrm>
            <a:off x="35496" y="260648"/>
            <a:ext cx="8712968" cy="5708999"/>
          </a:xfrm>
          <a:prstGeom prst="rect">
            <a:avLst/>
          </a:prstGeom>
        </p:spPr>
        <p:txBody>
          <a:bodyPr wrap="square">
            <a:spAutoFit/>
          </a:bodyPr>
          <a:lstStyle/>
          <a:p>
            <a:pPr>
              <a:lnSpc>
                <a:spcPct val="107000"/>
              </a:lnSpc>
              <a:spcAft>
                <a:spcPts val="800"/>
              </a:spcAft>
            </a:pPr>
            <a:r>
              <a:rPr lang="en-GB" dirty="0">
                <a:latin typeface="Comic Sans MS" panose="030F0702030302020204" pitchFamily="66" charset="0"/>
                <a:ea typeface="Calibri" panose="020F0502020204030204" pitchFamily="34" charset="0"/>
                <a:cs typeface="Times New Roman" panose="02020603050405020304" pitchFamily="18" charset="0"/>
              </a:rPr>
              <a:t>Ben was terrified. He twisted and pulled as hard as he could, hoping he could free himself from the goblin’s iron grasp. Luckily, he managed to pull himself free. As fast as he could, Ben jumped down from the tree and sprinted up the path. Behind him, he could hear the goblin shouting, but he kept on running until he saw the roof of his warm, safe home between the trees.</a:t>
            </a:r>
            <a:endParaRPr lang="en-GB"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omic Sans MS" panose="030F0702030302020204" pitchFamily="66" charset="0"/>
                <a:ea typeface="Calibri" panose="020F0502020204030204" pitchFamily="34" charset="0"/>
                <a:cs typeface="Times New Roman" panose="02020603050405020304" pitchFamily="18" charset="0"/>
              </a:rPr>
              <a:t>Ben didn’t slow down until he reached the door, wrenched it open and ran inside, pulling it closed behind him. He leaned against the door, breathing heavily, his heart thudding in his chest. He peeked out the window, but the goblin had not followed him. Ben was extremely grateful and promised himself he would never try and take something that wasn’t his ever again.</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Goblin Royalty Free Vector Image - VectorStock">
            <a:extLst>
              <a:ext uri="{FF2B5EF4-FFF2-40B4-BE49-F238E27FC236}">
                <a16:creationId xmlns:a16="http://schemas.microsoft.com/office/drawing/2014/main" id="{8F4C43F5-ABE6-4133-B1A4-FE25BFD12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5589240"/>
            <a:ext cx="928806" cy="116581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DE0195E7-9E21-4503-A3DD-CEE9A7AD87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040" y="5545160"/>
            <a:ext cx="1216935" cy="1296144"/>
          </a:xfrm>
          <a:prstGeom prst="rect">
            <a:avLst/>
          </a:prstGeom>
        </p:spPr>
      </p:pic>
    </p:spTree>
    <p:extLst>
      <p:ext uri="{BB962C8B-B14F-4D97-AF65-F5344CB8AC3E}">
        <p14:creationId xmlns:p14="http://schemas.microsoft.com/office/powerpoint/2010/main" val="1871660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5214D-3693-407B-96B6-6E3CEABDE3E7}"/>
              </a:ext>
            </a:extLst>
          </p:cNvPr>
          <p:cNvSpPr>
            <a:spLocks noGrp="1"/>
          </p:cNvSpPr>
          <p:nvPr>
            <p:ph type="title"/>
          </p:nvPr>
        </p:nvSpPr>
        <p:spPr>
          <a:xfrm>
            <a:off x="478415" y="-170210"/>
            <a:ext cx="8162925" cy="1150938"/>
          </a:xfrm>
        </p:spPr>
        <p:txBody>
          <a:bodyPr/>
          <a:lstStyle/>
          <a:p>
            <a:r>
              <a:rPr lang="en-GB" dirty="0"/>
              <a:t>Finding tale</a:t>
            </a:r>
          </a:p>
        </p:txBody>
      </p:sp>
      <p:sp>
        <p:nvSpPr>
          <p:cNvPr id="3" name="Content Placeholder 2">
            <a:extLst>
              <a:ext uri="{FF2B5EF4-FFF2-40B4-BE49-F238E27FC236}">
                <a16:creationId xmlns:a16="http://schemas.microsoft.com/office/drawing/2014/main" id="{CCBD5048-ECBD-4774-B420-01D22B76D6C9}"/>
              </a:ext>
            </a:extLst>
          </p:cNvPr>
          <p:cNvSpPr>
            <a:spLocks noGrp="1"/>
          </p:cNvSpPr>
          <p:nvPr>
            <p:ph idx="1"/>
          </p:nvPr>
        </p:nvSpPr>
        <p:spPr>
          <a:xfrm>
            <a:off x="1279692" y="548680"/>
            <a:ext cx="6560369" cy="4211432"/>
          </a:xfrm>
        </p:spPr>
        <p:txBody>
          <a:bodyPr/>
          <a:lstStyle/>
          <a:p>
            <a:r>
              <a:rPr lang="en-GB" dirty="0"/>
              <a:t>This is the plot for a Character Flaw story.</a:t>
            </a:r>
          </a:p>
        </p:txBody>
      </p:sp>
      <p:graphicFrame>
        <p:nvGraphicFramePr>
          <p:cNvPr id="5" name="Table 4">
            <a:extLst>
              <a:ext uri="{FF2B5EF4-FFF2-40B4-BE49-F238E27FC236}">
                <a16:creationId xmlns:a16="http://schemas.microsoft.com/office/drawing/2014/main" id="{D7C1C66E-FDE2-4464-A034-942BF99C1C27}"/>
              </a:ext>
            </a:extLst>
          </p:cNvPr>
          <p:cNvGraphicFramePr>
            <a:graphicFrameLocks noGrp="1"/>
          </p:cNvGraphicFramePr>
          <p:nvPr>
            <p:extLst>
              <p:ext uri="{D42A27DB-BD31-4B8C-83A1-F6EECF244321}">
                <p14:modId xmlns:p14="http://schemas.microsoft.com/office/powerpoint/2010/main" val="2277827904"/>
              </p:ext>
            </p:extLst>
          </p:nvPr>
        </p:nvGraphicFramePr>
        <p:xfrm>
          <a:off x="827584" y="1268760"/>
          <a:ext cx="7036726" cy="4536503"/>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4022699069"/>
                    </a:ext>
                  </a:extLst>
                </a:gridCol>
                <a:gridCol w="5956606">
                  <a:extLst>
                    <a:ext uri="{9D8B030D-6E8A-4147-A177-3AD203B41FA5}">
                      <a16:colId xmlns:a16="http://schemas.microsoft.com/office/drawing/2014/main" val="943844421"/>
                    </a:ext>
                  </a:extLst>
                </a:gridCol>
              </a:tblGrid>
              <a:tr h="945170">
                <a:tc>
                  <a:txBody>
                    <a:bodyPr/>
                    <a:lstStyle/>
                    <a:p>
                      <a:pPr>
                        <a:lnSpc>
                          <a:spcPct val="115000"/>
                        </a:lnSpc>
                        <a:spcAft>
                          <a:spcPts val="0"/>
                        </a:spcAft>
                      </a:pPr>
                      <a:r>
                        <a:rPr lang="en-GB"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Opening</a:t>
                      </a:r>
                    </a:p>
                  </a:txBody>
                  <a:tcPr marL="68580" marR="68580" marT="0" marB="0">
                    <a:solidFill>
                      <a:schemeClr val="accent1">
                        <a:lumMod val="75000"/>
                      </a:schemeClr>
                    </a:solidFill>
                  </a:tcPr>
                </a:tc>
                <a:tc>
                  <a:txBody>
                    <a:bodyPr/>
                    <a:lstStyle/>
                    <a:p>
                      <a:r>
                        <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Introduce the Main Character and the situation.</a:t>
                      </a:r>
                      <a:endParaRPr lang="en-GB" b="0" dirty="0">
                        <a:solidFill>
                          <a:schemeClr val="tx1"/>
                        </a:solidFill>
                      </a:endParaRPr>
                    </a:p>
                  </a:txBody>
                  <a:tcPr>
                    <a:solidFill>
                      <a:schemeClr val="accent1">
                        <a:lumMod val="75000"/>
                      </a:schemeClr>
                    </a:solidFill>
                  </a:tcPr>
                </a:tc>
                <a:extLst>
                  <a:ext uri="{0D108BD9-81ED-4DB2-BD59-A6C34878D82A}">
                    <a16:rowId xmlns:a16="http://schemas.microsoft.com/office/drawing/2014/main" val="3987656585"/>
                  </a:ext>
                </a:extLst>
              </a:tr>
              <a:tr h="755823">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Build</a:t>
                      </a:r>
                    </a:p>
                  </a:txBody>
                  <a:tcPr marL="68580" marR="68580" marT="0" marB="0"/>
                </a:tc>
                <a:tc>
                  <a:txBody>
                    <a:bodyPr/>
                    <a:lstStyle/>
                    <a:p>
                      <a:r>
                        <a:rPr lang="en-GB" dirty="0"/>
                        <a:t>The Main character goes somewhere and finds something unusual/amazing/important.</a:t>
                      </a:r>
                    </a:p>
                  </a:txBody>
                  <a:tcPr/>
                </a:tc>
                <a:extLst>
                  <a:ext uri="{0D108BD9-81ED-4DB2-BD59-A6C34878D82A}">
                    <a16:rowId xmlns:a16="http://schemas.microsoft.com/office/drawing/2014/main" val="1889928888"/>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Problem</a:t>
                      </a:r>
                    </a:p>
                  </a:txBody>
                  <a:tcPr marL="68580" marR="68580" marT="0" marB="0">
                    <a:solidFill>
                      <a:schemeClr val="accent1">
                        <a:lumMod val="75000"/>
                      </a:schemeClr>
                    </a:solidFill>
                  </a:tcPr>
                </a:tc>
                <a:tc>
                  <a: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Something goes wrong and it is the fault of the object found.</a:t>
                      </a:r>
                      <a:endParaRPr lang="en-GB" dirty="0"/>
                    </a:p>
                  </a:txBody>
                  <a:tcPr>
                    <a:solidFill>
                      <a:schemeClr val="accent1">
                        <a:lumMod val="75000"/>
                      </a:schemeClr>
                    </a:solidFill>
                  </a:tcPr>
                </a:tc>
                <a:extLst>
                  <a:ext uri="{0D108BD9-81ED-4DB2-BD59-A6C34878D82A}">
                    <a16:rowId xmlns:a16="http://schemas.microsoft.com/office/drawing/2014/main" val="585473524"/>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Resolution</a:t>
                      </a:r>
                    </a:p>
                  </a:txBody>
                  <a:tcPr marL="68580" marR="68580" marT="0" marB="0"/>
                </a:tc>
                <a:tc>
                  <a: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Main Character has to put the object back/throw it away/hide it/call for help/sort it out.</a:t>
                      </a:r>
                      <a:endParaRPr lang="en-GB" dirty="0"/>
                    </a:p>
                  </a:txBody>
                  <a:tcPr/>
                </a:tc>
                <a:extLst>
                  <a:ext uri="{0D108BD9-81ED-4DB2-BD59-A6C34878D82A}">
                    <a16:rowId xmlns:a16="http://schemas.microsoft.com/office/drawing/2014/main" val="1866604849"/>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Ending</a:t>
                      </a:r>
                    </a:p>
                  </a:txBody>
                  <a:tcPr marL="68580" marR="68580" marT="0" marB="0">
                    <a:solidFill>
                      <a:schemeClr val="accent1">
                        <a:lumMod val="75000"/>
                      </a:schemeClr>
                    </a:solidFill>
                  </a:tcPr>
                </a:tc>
                <a:tc>
                  <a: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All is well and lessons have been learnt.</a:t>
                      </a:r>
                      <a:endParaRPr lang="en-GB" dirty="0"/>
                    </a:p>
                  </a:txBody>
                  <a:tcPr>
                    <a:solidFill>
                      <a:schemeClr val="accent1">
                        <a:lumMod val="75000"/>
                      </a:schemeClr>
                    </a:solidFill>
                  </a:tcPr>
                </a:tc>
                <a:extLst>
                  <a:ext uri="{0D108BD9-81ED-4DB2-BD59-A6C34878D82A}">
                    <a16:rowId xmlns:a16="http://schemas.microsoft.com/office/drawing/2014/main" val="1326785881"/>
                  </a:ext>
                </a:extLst>
              </a:tr>
            </a:tbl>
          </a:graphicData>
        </a:graphic>
      </p:graphicFrame>
    </p:spTree>
    <p:extLst>
      <p:ext uri="{BB962C8B-B14F-4D97-AF65-F5344CB8AC3E}">
        <p14:creationId xmlns:p14="http://schemas.microsoft.com/office/powerpoint/2010/main" val="2816928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29D4F-7B3B-40D7-ACB8-16E79A2F5B79}"/>
              </a:ext>
            </a:extLst>
          </p:cNvPr>
          <p:cNvSpPr>
            <a:spLocks noGrp="1"/>
          </p:cNvSpPr>
          <p:nvPr>
            <p:ph type="title" idx="4294967295"/>
          </p:nvPr>
        </p:nvSpPr>
        <p:spPr>
          <a:xfrm>
            <a:off x="0" y="476250"/>
            <a:ext cx="8162925" cy="1150938"/>
          </a:xfrm>
        </p:spPr>
        <p:txBody>
          <a:bodyPr>
            <a:noAutofit/>
          </a:bodyPr>
          <a:lstStyle/>
          <a:p>
            <a:r>
              <a:rPr lang="en-GB" sz="2800" dirty="0"/>
              <a:t>Your first job today is to unpick the story of Ben and the diamond. We are going to say where we see each part of the Finding tale plot in the story. I’ve done the first one for you.</a:t>
            </a:r>
          </a:p>
        </p:txBody>
      </p:sp>
      <p:graphicFrame>
        <p:nvGraphicFramePr>
          <p:cNvPr id="4" name="Table 3">
            <a:extLst>
              <a:ext uri="{FF2B5EF4-FFF2-40B4-BE49-F238E27FC236}">
                <a16:creationId xmlns:a16="http://schemas.microsoft.com/office/drawing/2014/main" id="{CC08C0FB-FCE5-46F4-838D-93AFF44E1027}"/>
              </a:ext>
            </a:extLst>
          </p:cNvPr>
          <p:cNvGraphicFramePr>
            <a:graphicFrameLocks noGrp="1"/>
          </p:cNvGraphicFramePr>
          <p:nvPr>
            <p:extLst>
              <p:ext uri="{D42A27DB-BD31-4B8C-83A1-F6EECF244321}">
                <p14:modId xmlns:p14="http://schemas.microsoft.com/office/powerpoint/2010/main" val="2300826676"/>
              </p:ext>
            </p:extLst>
          </p:nvPr>
        </p:nvGraphicFramePr>
        <p:xfrm>
          <a:off x="251520" y="2060848"/>
          <a:ext cx="6984775" cy="4969400"/>
        </p:xfrm>
        <a:graphic>
          <a:graphicData uri="http://schemas.openxmlformats.org/drawingml/2006/table">
            <a:tbl>
              <a:tblPr firstRow="1" bandRow="1">
                <a:tableStyleId>{5C22544A-7EE6-4342-B048-85BDC9FD1C3A}</a:tableStyleId>
              </a:tblPr>
              <a:tblGrid>
                <a:gridCol w="760719">
                  <a:extLst>
                    <a:ext uri="{9D8B030D-6E8A-4147-A177-3AD203B41FA5}">
                      <a16:colId xmlns:a16="http://schemas.microsoft.com/office/drawing/2014/main" val="4022699069"/>
                    </a:ext>
                  </a:extLst>
                </a:gridCol>
                <a:gridCol w="3112028">
                  <a:extLst>
                    <a:ext uri="{9D8B030D-6E8A-4147-A177-3AD203B41FA5}">
                      <a16:colId xmlns:a16="http://schemas.microsoft.com/office/drawing/2014/main" val="943844421"/>
                    </a:ext>
                  </a:extLst>
                </a:gridCol>
                <a:gridCol w="3112028">
                  <a:extLst>
                    <a:ext uri="{9D8B030D-6E8A-4147-A177-3AD203B41FA5}">
                      <a16:colId xmlns:a16="http://schemas.microsoft.com/office/drawing/2014/main" val="3463596541"/>
                    </a:ext>
                  </a:extLst>
                </a:gridCol>
              </a:tblGrid>
              <a:tr h="945170">
                <a:tc>
                  <a:txBody>
                    <a:bodyPr/>
                    <a:lstStyle/>
                    <a:p>
                      <a:pPr>
                        <a:lnSpc>
                          <a:spcPct val="115000"/>
                        </a:lnSpc>
                        <a:spcAft>
                          <a:spcPts val="0"/>
                        </a:spcAft>
                      </a:pPr>
                      <a:r>
                        <a:rPr lang="en-GB"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Opening</a:t>
                      </a:r>
                    </a:p>
                  </a:txBody>
                  <a:tcPr marL="68580" marR="68580" marT="0" marB="0">
                    <a:solidFill>
                      <a:schemeClr val="accent1">
                        <a:lumMod val="75000"/>
                      </a:schemeClr>
                    </a:solidFill>
                  </a:tcPr>
                </a:tc>
                <a:tc>
                  <a:txBody>
                    <a:bodyPr/>
                    <a:lstStyle/>
                    <a:p>
                      <a:r>
                        <a:rPr lang="en-GB"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Introduce the Main Character and the situation.</a:t>
                      </a:r>
                      <a:endParaRPr lang="en-GB" b="0" dirty="0">
                        <a:solidFill>
                          <a:schemeClr val="tx1"/>
                        </a:solidFill>
                      </a:endParaRPr>
                    </a:p>
                  </a:txBody>
                  <a:tcPr>
                    <a:solidFill>
                      <a:schemeClr val="accent1">
                        <a:lumMod val="75000"/>
                      </a:schemeClr>
                    </a:solidFill>
                  </a:tcPr>
                </a:tc>
                <a:tc>
                  <a:txBody>
                    <a:bodyPr/>
                    <a:lstStyle/>
                    <a:p>
                      <a:r>
                        <a:rPr lang="en-GB" b="0" dirty="0">
                          <a:solidFill>
                            <a:schemeClr val="tx1"/>
                          </a:solidFill>
                        </a:rPr>
                        <a:t>We find out about Ben and where he lives.</a:t>
                      </a:r>
                    </a:p>
                  </a:txBody>
                  <a:tcPr>
                    <a:solidFill>
                      <a:schemeClr val="accent1">
                        <a:lumMod val="75000"/>
                      </a:schemeClr>
                    </a:solidFill>
                  </a:tcPr>
                </a:tc>
                <a:extLst>
                  <a:ext uri="{0D108BD9-81ED-4DB2-BD59-A6C34878D82A}">
                    <a16:rowId xmlns:a16="http://schemas.microsoft.com/office/drawing/2014/main" val="3987656585"/>
                  </a:ext>
                </a:extLst>
              </a:tr>
              <a:tr h="755823">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Build</a:t>
                      </a:r>
                    </a:p>
                  </a:txBody>
                  <a:tcPr marL="68580" marR="68580" marT="0" marB="0"/>
                </a:tc>
                <a:tc>
                  <a:txBody>
                    <a:bodyPr/>
                    <a:lstStyle/>
                    <a:p>
                      <a:r>
                        <a:rPr lang="en-GB" dirty="0"/>
                        <a:t>The Main character goes somewhere and finds something unusual/amazing/important.</a:t>
                      </a:r>
                    </a:p>
                  </a:txBody>
                  <a:tcPr/>
                </a:tc>
                <a:tc>
                  <a:txBody>
                    <a:bodyPr/>
                    <a:lstStyle/>
                    <a:p>
                      <a:endParaRPr lang="en-GB" dirty="0"/>
                    </a:p>
                  </a:txBody>
                  <a:tcPr/>
                </a:tc>
                <a:extLst>
                  <a:ext uri="{0D108BD9-81ED-4DB2-BD59-A6C34878D82A}">
                    <a16:rowId xmlns:a16="http://schemas.microsoft.com/office/drawing/2014/main" val="1889928888"/>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Problem</a:t>
                      </a:r>
                    </a:p>
                  </a:txBody>
                  <a:tcPr marL="68580" marR="68580" marT="0" marB="0">
                    <a:solidFill>
                      <a:schemeClr val="accent1">
                        <a:lumMod val="75000"/>
                      </a:schemeClr>
                    </a:solidFill>
                  </a:tcPr>
                </a:tc>
                <a:tc>
                  <a: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Something goes wrong and it is the fault of the object found.</a:t>
                      </a:r>
                      <a:endParaRPr lang="en-GB" dirty="0"/>
                    </a:p>
                  </a:txBody>
                  <a:tcPr>
                    <a:solidFill>
                      <a:schemeClr val="accent1">
                        <a:lumMod val="75000"/>
                      </a:schemeClr>
                    </a:solidFill>
                  </a:tcPr>
                </a:tc>
                <a:tc>
                  <a:txBody>
                    <a:bodyPr/>
                    <a:lstStyle/>
                    <a:p>
                      <a:endParaRPr lang="en-GB" dirty="0"/>
                    </a:p>
                  </a:txBody>
                  <a:tcPr>
                    <a:solidFill>
                      <a:schemeClr val="accent1">
                        <a:lumMod val="75000"/>
                      </a:schemeClr>
                    </a:solidFill>
                  </a:tcPr>
                </a:tc>
                <a:extLst>
                  <a:ext uri="{0D108BD9-81ED-4DB2-BD59-A6C34878D82A}">
                    <a16:rowId xmlns:a16="http://schemas.microsoft.com/office/drawing/2014/main" val="585473524"/>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Resolution</a:t>
                      </a:r>
                    </a:p>
                  </a:txBody>
                  <a:tcPr marL="68580" marR="68580" marT="0" marB="0"/>
                </a:tc>
                <a:tc>
                  <a: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Main Character has to put the object back/throw it away/hide it/call for help/sort it out.</a:t>
                      </a:r>
                      <a:endParaRPr lang="en-GB" dirty="0"/>
                    </a:p>
                  </a:txBody>
                  <a:tcPr/>
                </a:tc>
                <a:tc>
                  <a:txBody>
                    <a:bodyPr/>
                    <a:lstStyle/>
                    <a:p>
                      <a:endParaRPr lang="en-GB" dirty="0"/>
                    </a:p>
                  </a:txBody>
                  <a:tcPr/>
                </a:tc>
                <a:extLst>
                  <a:ext uri="{0D108BD9-81ED-4DB2-BD59-A6C34878D82A}">
                    <a16:rowId xmlns:a16="http://schemas.microsoft.com/office/drawing/2014/main" val="1866604849"/>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Ending</a:t>
                      </a:r>
                    </a:p>
                  </a:txBody>
                  <a:tcPr marL="68580" marR="68580" marT="0" marB="0">
                    <a:solidFill>
                      <a:schemeClr val="accent1">
                        <a:lumMod val="75000"/>
                      </a:schemeClr>
                    </a:solidFill>
                  </a:tcPr>
                </a:tc>
                <a:tc>
                  <a:txBody>
                    <a:bodyPr/>
                    <a:lstStyle/>
                    <a:p>
                      <a:r>
                        <a:rPr lang="en-GB" sz="1800" dirty="0">
                          <a:effectLst/>
                          <a:latin typeface="Calibri" panose="020F0502020204030204" pitchFamily="34" charset="0"/>
                          <a:ea typeface="Calibri" panose="020F0502020204030204" pitchFamily="34" charset="0"/>
                          <a:cs typeface="Times New Roman" panose="02020603050405020304" pitchFamily="18" charset="0"/>
                        </a:rPr>
                        <a:t>All is well and lessons have been learnt.</a:t>
                      </a:r>
                      <a:endParaRPr lang="en-GB" dirty="0"/>
                    </a:p>
                  </a:txBody>
                  <a:tcPr>
                    <a:solidFill>
                      <a:schemeClr val="accent1">
                        <a:lumMod val="75000"/>
                      </a:schemeClr>
                    </a:solidFill>
                  </a:tcPr>
                </a:tc>
                <a:tc>
                  <a:txBody>
                    <a:bodyPr/>
                    <a:lstStyle/>
                    <a:p>
                      <a:endParaRPr lang="en-GB" dirty="0"/>
                    </a:p>
                  </a:txBody>
                  <a:tcPr>
                    <a:solidFill>
                      <a:schemeClr val="accent1">
                        <a:lumMod val="75000"/>
                      </a:schemeClr>
                    </a:solidFill>
                  </a:tcPr>
                </a:tc>
                <a:extLst>
                  <a:ext uri="{0D108BD9-81ED-4DB2-BD59-A6C34878D82A}">
                    <a16:rowId xmlns:a16="http://schemas.microsoft.com/office/drawing/2014/main" val="1326785881"/>
                  </a:ext>
                </a:extLst>
              </a:tr>
            </a:tbl>
          </a:graphicData>
        </a:graphic>
      </p:graphicFrame>
      <p:sp>
        <p:nvSpPr>
          <p:cNvPr id="5" name="TextBox 4">
            <a:extLst>
              <a:ext uri="{FF2B5EF4-FFF2-40B4-BE49-F238E27FC236}">
                <a16:creationId xmlns:a16="http://schemas.microsoft.com/office/drawing/2014/main" id="{EFE9425F-C07D-452D-BB17-1BC50BA1E3E3}"/>
              </a:ext>
            </a:extLst>
          </p:cNvPr>
          <p:cNvSpPr txBox="1"/>
          <p:nvPr/>
        </p:nvSpPr>
        <p:spPr>
          <a:xfrm>
            <a:off x="7285564" y="1496383"/>
            <a:ext cx="1754721" cy="261610"/>
          </a:xfrm>
          <a:prstGeom prst="rect">
            <a:avLst/>
          </a:prstGeom>
          <a:noFill/>
        </p:spPr>
        <p:txBody>
          <a:bodyPr wrap="square" rtlCol="0">
            <a:spAutoFit/>
          </a:bodyPr>
          <a:lstStyle/>
          <a:p>
            <a:r>
              <a:rPr lang="en-GB" sz="1100" dirty="0"/>
              <a:t>Questions to help you.</a:t>
            </a:r>
          </a:p>
        </p:txBody>
      </p:sp>
      <p:sp>
        <p:nvSpPr>
          <p:cNvPr id="6" name="TextBox 5">
            <a:extLst>
              <a:ext uri="{FF2B5EF4-FFF2-40B4-BE49-F238E27FC236}">
                <a16:creationId xmlns:a16="http://schemas.microsoft.com/office/drawing/2014/main" id="{F4B3F5AE-F99B-473A-9F3F-B0DBB52C30B1}"/>
              </a:ext>
            </a:extLst>
          </p:cNvPr>
          <p:cNvSpPr txBox="1"/>
          <p:nvPr/>
        </p:nvSpPr>
        <p:spPr>
          <a:xfrm>
            <a:off x="7285564" y="2068198"/>
            <a:ext cx="1754721" cy="430887"/>
          </a:xfrm>
          <a:prstGeom prst="rect">
            <a:avLst/>
          </a:prstGeom>
          <a:noFill/>
        </p:spPr>
        <p:txBody>
          <a:bodyPr wrap="square" rtlCol="0">
            <a:spAutoFit/>
          </a:bodyPr>
          <a:lstStyle/>
          <a:p>
            <a:r>
              <a:rPr lang="en-GB" sz="1100" dirty="0"/>
              <a:t>Where do we first meet our character?</a:t>
            </a:r>
          </a:p>
        </p:txBody>
      </p:sp>
      <p:sp>
        <p:nvSpPr>
          <p:cNvPr id="7" name="TextBox 6">
            <a:extLst>
              <a:ext uri="{FF2B5EF4-FFF2-40B4-BE49-F238E27FC236}">
                <a16:creationId xmlns:a16="http://schemas.microsoft.com/office/drawing/2014/main" id="{E588CAFE-D53F-490F-A662-0E21468E92F9}"/>
              </a:ext>
            </a:extLst>
          </p:cNvPr>
          <p:cNvSpPr txBox="1"/>
          <p:nvPr/>
        </p:nvSpPr>
        <p:spPr>
          <a:xfrm>
            <a:off x="7298628" y="3231616"/>
            <a:ext cx="1754721" cy="600164"/>
          </a:xfrm>
          <a:prstGeom prst="rect">
            <a:avLst/>
          </a:prstGeom>
          <a:noFill/>
        </p:spPr>
        <p:txBody>
          <a:bodyPr wrap="square" rtlCol="0">
            <a:spAutoFit/>
          </a:bodyPr>
          <a:lstStyle/>
          <a:p>
            <a:r>
              <a:rPr lang="en-GB" sz="1100" dirty="0"/>
              <a:t>Where does the character go? What do they find?</a:t>
            </a:r>
          </a:p>
        </p:txBody>
      </p:sp>
      <p:sp>
        <p:nvSpPr>
          <p:cNvPr id="8" name="TextBox 7">
            <a:extLst>
              <a:ext uri="{FF2B5EF4-FFF2-40B4-BE49-F238E27FC236}">
                <a16:creationId xmlns:a16="http://schemas.microsoft.com/office/drawing/2014/main" id="{156C6622-CC9D-4774-BF1B-B81D15C4DDC1}"/>
              </a:ext>
            </a:extLst>
          </p:cNvPr>
          <p:cNvSpPr txBox="1"/>
          <p:nvPr/>
        </p:nvSpPr>
        <p:spPr>
          <a:xfrm>
            <a:off x="7302441" y="4350538"/>
            <a:ext cx="1754721" cy="430887"/>
          </a:xfrm>
          <a:prstGeom prst="rect">
            <a:avLst/>
          </a:prstGeom>
          <a:noFill/>
        </p:spPr>
        <p:txBody>
          <a:bodyPr wrap="square" rtlCol="0">
            <a:spAutoFit/>
          </a:bodyPr>
          <a:lstStyle/>
          <a:p>
            <a:r>
              <a:rPr lang="en-GB" sz="1100" dirty="0"/>
              <a:t>What happens because of the object?</a:t>
            </a:r>
          </a:p>
        </p:txBody>
      </p:sp>
      <p:sp>
        <p:nvSpPr>
          <p:cNvPr id="9" name="TextBox 8">
            <a:extLst>
              <a:ext uri="{FF2B5EF4-FFF2-40B4-BE49-F238E27FC236}">
                <a16:creationId xmlns:a16="http://schemas.microsoft.com/office/drawing/2014/main" id="{5DF05ACF-C6CE-4B75-829A-4D66835F29D0}"/>
              </a:ext>
            </a:extLst>
          </p:cNvPr>
          <p:cNvSpPr txBox="1"/>
          <p:nvPr/>
        </p:nvSpPr>
        <p:spPr>
          <a:xfrm>
            <a:off x="7321429" y="5295765"/>
            <a:ext cx="1754721" cy="430887"/>
          </a:xfrm>
          <a:prstGeom prst="rect">
            <a:avLst/>
          </a:prstGeom>
          <a:noFill/>
        </p:spPr>
        <p:txBody>
          <a:bodyPr wrap="square" rtlCol="0">
            <a:spAutoFit/>
          </a:bodyPr>
          <a:lstStyle/>
          <a:p>
            <a:r>
              <a:rPr lang="en-GB" sz="1100" dirty="0"/>
              <a:t>How do the solve the problem?</a:t>
            </a:r>
          </a:p>
        </p:txBody>
      </p:sp>
      <p:sp>
        <p:nvSpPr>
          <p:cNvPr id="10" name="TextBox 9">
            <a:extLst>
              <a:ext uri="{FF2B5EF4-FFF2-40B4-BE49-F238E27FC236}">
                <a16:creationId xmlns:a16="http://schemas.microsoft.com/office/drawing/2014/main" id="{800DA12B-0159-447A-9C9A-2D2F073D6EFF}"/>
              </a:ext>
            </a:extLst>
          </p:cNvPr>
          <p:cNvSpPr txBox="1"/>
          <p:nvPr/>
        </p:nvSpPr>
        <p:spPr>
          <a:xfrm>
            <a:off x="7389279" y="6025548"/>
            <a:ext cx="1754721" cy="261610"/>
          </a:xfrm>
          <a:prstGeom prst="rect">
            <a:avLst/>
          </a:prstGeom>
          <a:noFill/>
        </p:spPr>
        <p:txBody>
          <a:bodyPr wrap="square" rtlCol="0">
            <a:spAutoFit/>
          </a:bodyPr>
          <a:lstStyle/>
          <a:p>
            <a:r>
              <a:rPr lang="en-GB" sz="1100" dirty="0"/>
              <a:t>What has been learnt?</a:t>
            </a:r>
          </a:p>
        </p:txBody>
      </p:sp>
      <p:sp>
        <p:nvSpPr>
          <p:cNvPr id="3" name="TextBox 2">
            <a:extLst>
              <a:ext uri="{FF2B5EF4-FFF2-40B4-BE49-F238E27FC236}">
                <a16:creationId xmlns:a16="http://schemas.microsoft.com/office/drawing/2014/main" id="{DE530ED9-D868-4C6E-9B15-3AC8E59B273C}"/>
              </a:ext>
            </a:extLst>
          </p:cNvPr>
          <p:cNvSpPr txBox="1"/>
          <p:nvPr/>
        </p:nvSpPr>
        <p:spPr>
          <a:xfrm>
            <a:off x="6704309" y="6417963"/>
            <a:ext cx="2943361" cy="461665"/>
          </a:xfrm>
          <a:prstGeom prst="rect">
            <a:avLst/>
          </a:prstGeom>
          <a:noFill/>
        </p:spPr>
        <p:txBody>
          <a:bodyPr wrap="square" rtlCol="0">
            <a:spAutoFit/>
          </a:bodyPr>
          <a:lstStyle/>
          <a:p>
            <a:r>
              <a:rPr lang="en-GB" dirty="0"/>
              <a:t>Use Task sheet 1</a:t>
            </a:r>
          </a:p>
        </p:txBody>
      </p:sp>
    </p:spTree>
    <p:extLst>
      <p:ext uri="{BB962C8B-B14F-4D97-AF65-F5344CB8AC3E}">
        <p14:creationId xmlns:p14="http://schemas.microsoft.com/office/powerpoint/2010/main" val="723773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29D4F-7B3B-40D7-ACB8-16E79A2F5B79}"/>
              </a:ext>
            </a:extLst>
          </p:cNvPr>
          <p:cNvSpPr>
            <a:spLocks noGrp="1"/>
          </p:cNvSpPr>
          <p:nvPr>
            <p:ph type="title" idx="4294967295"/>
          </p:nvPr>
        </p:nvSpPr>
        <p:spPr>
          <a:xfrm>
            <a:off x="1" y="476250"/>
            <a:ext cx="7740352" cy="1013328"/>
          </a:xfrm>
        </p:spPr>
        <p:txBody>
          <a:bodyPr>
            <a:noAutofit/>
          </a:bodyPr>
          <a:lstStyle/>
          <a:p>
            <a:r>
              <a:rPr lang="en-GB" sz="2800" dirty="0"/>
              <a:t>Now, you are going to plan your own Finding tale  to write tomorrow. You can change ‘Ben and the diamond’ or you can use the Finding tale plot points to make a whole new story. Here is my plan.</a:t>
            </a:r>
          </a:p>
        </p:txBody>
      </p:sp>
      <p:graphicFrame>
        <p:nvGraphicFramePr>
          <p:cNvPr id="4" name="Table 3">
            <a:extLst>
              <a:ext uri="{FF2B5EF4-FFF2-40B4-BE49-F238E27FC236}">
                <a16:creationId xmlns:a16="http://schemas.microsoft.com/office/drawing/2014/main" id="{CC08C0FB-FCE5-46F4-838D-93AFF44E1027}"/>
              </a:ext>
            </a:extLst>
          </p:cNvPr>
          <p:cNvGraphicFramePr>
            <a:graphicFrameLocks noGrp="1"/>
          </p:cNvGraphicFramePr>
          <p:nvPr>
            <p:extLst>
              <p:ext uri="{D42A27DB-BD31-4B8C-83A1-F6EECF244321}">
                <p14:modId xmlns:p14="http://schemas.microsoft.com/office/powerpoint/2010/main" val="2019697300"/>
              </p:ext>
            </p:extLst>
          </p:nvPr>
        </p:nvGraphicFramePr>
        <p:xfrm>
          <a:off x="251520" y="2060848"/>
          <a:ext cx="6984775" cy="4847190"/>
        </p:xfrm>
        <a:graphic>
          <a:graphicData uri="http://schemas.openxmlformats.org/drawingml/2006/table">
            <a:tbl>
              <a:tblPr firstRow="1" bandRow="1">
                <a:tableStyleId>{5C22544A-7EE6-4342-B048-85BDC9FD1C3A}</a:tableStyleId>
              </a:tblPr>
              <a:tblGrid>
                <a:gridCol w="760719">
                  <a:extLst>
                    <a:ext uri="{9D8B030D-6E8A-4147-A177-3AD203B41FA5}">
                      <a16:colId xmlns:a16="http://schemas.microsoft.com/office/drawing/2014/main" val="4022699069"/>
                    </a:ext>
                  </a:extLst>
                </a:gridCol>
                <a:gridCol w="2047593">
                  <a:extLst>
                    <a:ext uri="{9D8B030D-6E8A-4147-A177-3AD203B41FA5}">
                      <a16:colId xmlns:a16="http://schemas.microsoft.com/office/drawing/2014/main" val="943844421"/>
                    </a:ext>
                  </a:extLst>
                </a:gridCol>
                <a:gridCol w="4176463">
                  <a:extLst>
                    <a:ext uri="{9D8B030D-6E8A-4147-A177-3AD203B41FA5}">
                      <a16:colId xmlns:a16="http://schemas.microsoft.com/office/drawing/2014/main" val="3463596541"/>
                    </a:ext>
                  </a:extLst>
                </a:gridCol>
              </a:tblGrid>
              <a:tr h="945170">
                <a:tc>
                  <a:txBody>
                    <a:bodyPr/>
                    <a:lstStyle/>
                    <a:p>
                      <a:pPr>
                        <a:lnSpc>
                          <a:spcPct val="115000"/>
                        </a:lnSpc>
                        <a:spcAft>
                          <a:spcPts val="0"/>
                        </a:spcAft>
                      </a:pPr>
                      <a:r>
                        <a:rPr lang="en-GB"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Opening</a:t>
                      </a:r>
                    </a:p>
                  </a:txBody>
                  <a:tcPr marL="68580" marR="68580" marT="0" marB="0">
                    <a:solidFill>
                      <a:schemeClr val="accent1">
                        <a:lumMod val="75000"/>
                      </a:schemeClr>
                    </a:solidFill>
                  </a:tcPr>
                </a:tc>
                <a:tc>
                  <a:txBody>
                    <a:bodyPr/>
                    <a:lstStyle/>
                    <a:p>
                      <a:r>
                        <a:rPr lang="en-GB"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Introduce the Main Character and the situation.</a:t>
                      </a:r>
                      <a:endParaRPr lang="en-GB" sz="1200" b="0" dirty="0">
                        <a:solidFill>
                          <a:schemeClr val="tx1"/>
                        </a:solidFill>
                      </a:endParaRPr>
                    </a:p>
                  </a:txBody>
                  <a:tcPr>
                    <a:solidFill>
                      <a:schemeClr val="accent1">
                        <a:lumMod val="75000"/>
                      </a:schemeClr>
                    </a:solidFill>
                  </a:tcPr>
                </a:tc>
                <a:tc>
                  <a:txBody>
                    <a:bodyPr/>
                    <a:lstStyle/>
                    <a:p>
                      <a:r>
                        <a:rPr lang="en-GB" sz="1200" b="0" dirty="0">
                          <a:solidFill>
                            <a:schemeClr val="tx1"/>
                          </a:solidFill>
                        </a:rPr>
                        <a:t>An adventurer called Dr Arlette Blois .  Packing at home for a new adventure to Egypt to explore the pyramids.</a:t>
                      </a:r>
                    </a:p>
                  </a:txBody>
                  <a:tcPr>
                    <a:solidFill>
                      <a:schemeClr val="accent1">
                        <a:lumMod val="75000"/>
                      </a:schemeClr>
                    </a:solidFill>
                  </a:tcPr>
                </a:tc>
                <a:extLst>
                  <a:ext uri="{0D108BD9-81ED-4DB2-BD59-A6C34878D82A}">
                    <a16:rowId xmlns:a16="http://schemas.microsoft.com/office/drawing/2014/main" val="3987656585"/>
                  </a:ext>
                </a:extLst>
              </a:tr>
              <a:tr h="755823">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Build</a:t>
                      </a:r>
                    </a:p>
                  </a:txBody>
                  <a:tcPr marL="68580" marR="68580" marT="0" marB="0"/>
                </a:tc>
                <a:tc>
                  <a:txBody>
                    <a:bodyPr/>
                    <a:lstStyle/>
                    <a:p>
                      <a:r>
                        <a:rPr lang="en-GB" sz="1200" dirty="0"/>
                        <a:t>The Main character goes somewhere and finds something unusual/amazing/important.</a:t>
                      </a:r>
                    </a:p>
                  </a:txBody>
                  <a:tcPr/>
                </a:tc>
                <a:tc>
                  <a:txBody>
                    <a:bodyPr/>
                    <a:lstStyle/>
                    <a:p>
                      <a:r>
                        <a:rPr lang="en-GB" sz="1200" dirty="0"/>
                        <a:t>In the pyramids, Arlette discovers a secret, never been seen before cavern full of treasures. She finds a stunning, bejewelled compass and decided to keep it for herself.</a:t>
                      </a:r>
                    </a:p>
                  </a:txBody>
                  <a:tcPr/>
                </a:tc>
                <a:extLst>
                  <a:ext uri="{0D108BD9-81ED-4DB2-BD59-A6C34878D82A}">
                    <a16:rowId xmlns:a16="http://schemas.microsoft.com/office/drawing/2014/main" val="1889928888"/>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Problem</a:t>
                      </a:r>
                    </a:p>
                  </a:txBody>
                  <a:tcPr marL="68580" marR="68580" marT="0" marB="0">
                    <a:solidFill>
                      <a:schemeClr val="accent1">
                        <a:lumMod val="75000"/>
                      </a:schemeClr>
                    </a:solidFill>
                  </a:tcPr>
                </a:tc>
                <a:tc>
                  <a:txBody>
                    <a:bodyPr/>
                    <a:lstStyle/>
                    <a:p>
                      <a:r>
                        <a:rPr lang="en-GB" sz="1200" dirty="0">
                          <a:effectLst/>
                          <a:latin typeface="Calibri" panose="020F0502020204030204" pitchFamily="34" charset="0"/>
                          <a:ea typeface="Calibri" panose="020F0502020204030204" pitchFamily="34" charset="0"/>
                          <a:cs typeface="Times New Roman" panose="02020603050405020304" pitchFamily="18" charset="0"/>
                        </a:rPr>
                        <a:t>Something goes wrong and it is the fault of the object found.</a:t>
                      </a:r>
                      <a:endParaRPr lang="en-GB" sz="1200" dirty="0"/>
                    </a:p>
                  </a:txBody>
                  <a:tcPr>
                    <a:solidFill>
                      <a:schemeClr val="accent1">
                        <a:lumMod val="75000"/>
                      </a:schemeClr>
                    </a:solidFill>
                  </a:tcPr>
                </a:tc>
                <a:tc>
                  <a:txBody>
                    <a:bodyPr/>
                    <a:lstStyle/>
                    <a:p>
                      <a:r>
                        <a:rPr lang="en-GB" sz="1200" dirty="0"/>
                        <a:t>When Arlette leaves the pyramids, a huge sand storm begins and a sand monster tells Arlette that she has taken a forbidden item and that unless she returns it. There will be huge consequences for the people of Egypt. She ignores it and that night a terrible storm begins in Cairo. The lightning sets fire to many houses and the city begins to burn.</a:t>
                      </a:r>
                    </a:p>
                  </a:txBody>
                  <a:tcPr>
                    <a:solidFill>
                      <a:schemeClr val="accent1">
                        <a:lumMod val="75000"/>
                      </a:schemeClr>
                    </a:solidFill>
                  </a:tcPr>
                </a:tc>
                <a:extLst>
                  <a:ext uri="{0D108BD9-81ED-4DB2-BD59-A6C34878D82A}">
                    <a16:rowId xmlns:a16="http://schemas.microsoft.com/office/drawing/2014/main" val="585473524"/>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Resolution</a:t>
                      </a:r>
                    </a:p>
                  </a:txBody>
                  <a:tcPr marL="68580" marR="68580" marT="0" marB="0"/>
                </a:tc>
                <a:tc>
                  <a:txBody>
                    <a:bodyPr/>
                    <a:lstStyle/>
                    <a:p>
                      <a:r>
                        <a:rPr lang="en-GB" sz="1200" dirty="0">
                          <a:effectLst/>
                          <a:latin typeface="Calibri" panose="020F0502020204030204" pitchFamily="34" charset="0"/>
                          <a:ea typeface="Calibri" panose="020F0502020204030204" pitchFamily="34" charset="0"/>
                          <a:cs typeface="Times New Roman" panose="02020603050405020304" pitchFamily="18" charset="0"/>
                        </a:rPr>
                        <a:t>Main Character has to put the object back/throw it away/hide it/call for help/sort it out.</a:t>
                      </a:r>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t>Arlette realises that this all her fault when she sees the image of the sand monster in the flames. She returns the compass to the pyramid.</a:t>
                      </a:r>
                    </a:p>
                  </a:txBody>
                  <a:tcPr/>
                </a:tc>
                <a:extLst>
                  <a:ext uri="{0D108BD9-81ED-4DB2-BD59-A6C34878D82A}">
                    <a16:rowId xmlns:a16="http://schemas.microsoft.com/office/drawing/2014/main" val="1866604849"/>
                  </a:ext>
                </a:extLst>
              </a:tr>
              <a:tr h="945170">
                <a:tc>
                  <a:txBody>
                    <a:bodyPr/>
                    <a:lstStyle/>
                    <a:p>
                      <a:pPr>
                        <a:lnSpc>
                          <a:spcPct val="115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Ending</a:t>
                      </a:r>
                    </a:p>
                  </a:txBody>
                  <a:tcPr marL="68580" marR="68580" marT="0" marB="0">
                    <a:solidFill>
                      <a:schemeClr val="accent1">
                        <a:lumMod val="75000"/>
                      </a:schemeClr>
                    </a:solidFill>
                  </a:tcPr>
                </a:tc>
                <a:tc>
                  <a:txBody>
                    <a:bodyPr/>
                    <a:lstStyle/>
                    <a:p>
                      <a:r>
                        <a:rPr lang="en-GB" sz="1200" dirty="0">
                          <a:effectLst/>
                          <a:latin typeface="Calibri" panose="020F0502020204030204" pitchFamily="34" charset="0"/>
                          <a:ea typeface="Calibri" panose="020F0502020204030204" pitchFamily="34" charset="0"/>
                          <a:cs typeface="Times New Roman" panose="02020603050405020304" pitchFamily="18" charset="0"/>
                        </a:rPr>
                        <a:t>All is well and lessons have been learnt.</a:t>
                      </a:r>
                      <a:endParaRPr lang="en-GB" sz="1200" dirty="0"/>
                    </a:p>
                  </a:txBody>
                  <a:tcPr>
                    <a:solidFill>
                      <a:schemeClr val="accent1">
                        <a:lumMod val="75000"/>
                      </a:schemeClr>
                    </a:solidFill>
                  </a:tcPr>
                </a:tc>
                <a:tc>
                  <a:txBody>
                    <a:bodyPr/>
                    <a:lstStyle/>
                    <a:p>
                      <a:r>
                        <a:rPr lang="en-GB" sz="1400" dirty="0"/>
                        <a:t>The fire stops immediately and the city is saved.</a:t>
                      </a:r>
                    </a:p>
                    <a:p>
                      <a:r>
                        <a:rPr lang="en-GB" sz="1400" dirty="0"/>
                        <a:t>Arlette learns to not be so selfish and to be more respectful on future expeditions.</a:t>
                      </a:r>
                    </a:p>
                  </a:txBody>
                  <a:tcPr>
                    <a:solidFill>
                      <a:schemeClr val="accent1">
                        <a:lumMod val="75000"/>
                      </a:schemeClr>
                    </a:solidFill>
                  </a:tcPr>
                </a:tc>
                <a:extLst>
                  <a:ext uri="{0D108BD9-81ED-4DB2-BD59-A6C34878D82A}">
                    <a16:rowId xmlns:a16="http://schemas.microsoft.com/office/drawing/2014/main" val="1326785881"/>
                  </a:ext>
                </a:extLst>
              </a:tr>
            </a:tbl>
          </a:graphicData>
        </a:graphic>
      </p:graphicFrame>
      <p:sp>
        <p:nvSpPr>
          <p:cNvPr id="5" name="TextBox 4">
            <a:extLst>
              <a:ext uri="{FF2B5EF4-FFF2-40B4-BE49-F238E27FC236}">
                <a16:creationId xmlns:a16="http://schemas.microsoft.com/office/drawing/2014/main" id="{EFE9425F-C07D-452D-BB17-1BC50BA1E3E3}"/>
              </a:ext>
            </a:extLst>
          </p:cNvPr>
          <p:cNvSpPr txBox="1"/>
          <p:nvPr/>
        </p:nvSpPr>
        <p:spPr>
          <a:xfrm>
            <a:off x="7285564" y="1496383"/>
            <a:ext cx="1754721" cy="261610"/>
          </a:xfrm>
          <a:prstGeom prst="rect">
            <a:avLst/>
          </a:prstGeom>
          <a:noFill/>
        </p:spPr>
        <p:txBody>
          <a:bodyPr wrap="square" rtlCol="0">
            <a:spAutoFit/>
          </a:bodyPr>
          <a:lstStyle/>
          <a:p>
            <a:r>
              <a:rPr lang="en-GB" sz="1100" dirty="0"/>
              <a:t>Questions to help you.</a:t>
            </a:r>
          </a:p>
        </p:txBody>
      </p:sp>
      <p:sp>
        <p:nvSpPr>
          <p:cNvPr id="6" name="TextBox 5">
            <a:extLst>
              <a:ext uri="{FF2B5EF4-FFF2-40B4-BE49-F238E27FC236}">
                <a16:creationId xmlns:a16="http://schemas.microsoft.com/office/drawing/2014/main" id="{F4B3F5AE-F99B-473A-9F3F-B0DBB52C30B1}"/>
              </a:ext>
            </a:extLst>
          </p:cNvPr>
          <p:cNvSpPr txBox="1"/>
          <p:nvPr/>
        </p:nvSpPr>
        <p:spPr>
          <a:xfrm>
            <a:off x="7285564" y="2279092"/>
            <a:ext cx="1754721" cy="430887"/>
          </a:xfrm>
          <a:prstGeom prst="rect">
            <a:avLst/>
          </a:prstGeom>
          <a:noFill/>
        </p:spPr>
        <p:txBody>
          <a:bodyPr wrap="square" rtlCol="0">
            <a:spAutoFit/>
          </a:bodyPr>
          <a:lstStyle/>
          <a:p>
            <a:r>
              <a:rPr lang="en-GB" sz="1100" dirty="0"/>
              <a:t>Where do we first meet our character?</a:t>
            </a:r>
          </a:p>
        </p:txBody>
      </p:sp>
      <p:sp>
        <p:nvSpPr>
          <p:cNvPr id="7" name="TextBox 6">
            <a:extLst>
              <a:ext uri="{FF2B5EF4-FFF2-40B4-BE49-F238E27FC236}">
                <a16:creationId xmlns:a16="http://schemas.microsoft.com/office/drawing/2014/main" id="{E588CAFE-D53F-490F-A662-0E21468E92F9}"/>
              </a:ext>
            </a:extLst>
          </p:cNvPr>
          <p:cNvSpPr txBox="1"/>
          <p:nvPr/>
        </p:nvSpPr>
        <p:spPr>
          <a:xfrm>
            <a:off x="7253517" y="3094448"/>
            <a:ext cx="1754721" cy="600164"/>
          </a:xfrm>
          <a:prstGeom prst="rect">
            <a:avLst/>
          </a:prstGeom>
          <a:noFill/>
        </p:spPr>
        <p:txBody>
          <a:bodyPr wrap="square" rtlCol="0">
            <a:spAutoFit/>
          </a:bodyPr>
          <a:lstStyle/>
          <a:p>
            <a:r>
              <a:rPr lang="en-GB" sz="1100" dirty="0"/>
              <a:t>What is wrong with the character? How do we find out?</a:t>
            </a:r>
          </a:p>
        </p:txBody>
      </p:sp>
      <p:sp>
        <p:nvSpPr>
          <p:cNvPr id="8" name="TextBox 7">
            <a:extLst>
              <a:ext uri="{FF2B5EF4-FFF2-40B4-BE49-F238E27FC236}">
                <a16:creationId xmlns:a16="http://schemas.microsoft.com/office/drawing/2014/main" id="{156C6622-CC9D-4774-BF1B-B81D15C4DDC1}"/>
              </a:ext>
            </a:extLst>
          </p:cNvPr>
          <p:cNvSpPr txBox="1"/>
          <p:nvPr/>
        </p:nvSpPr>
        <p:spPr>
          <a:xfrm>
            <a:off x="7298630" y="4044107"/>
            <a:ext cx="1754721" cy="430887"/>
          </a:xfrm>
          <a:prstGeom prst="rect">
            <a:avLst/>
          </a:prstGeom>
          <a:noFill/>
        </p:spPr>
        <p:txBody>
          <a:bodyPr wrap="square" rtlCol="0">
            <a:spAutoFit/>
          </a:bodyPr>
          <a:lstStyle/>
          <a:p>
            <a:r>
              <a:rPr lang="en-GB" sz="1100" dirty="0"/>
              <a:t>How does their flaw cause them a problem?</a:t>
            </a:r>
          </a:p>
        </p:txBody>
      </p:sp>
      <p:sp>
        <p:nvSpPr>
          <p:cNvPr id="9" name="TextBox 8">
            <a:extLst>
              <a:ext uri="{FF2B5EF4-FFF2-40B4-BE49-F238E27FC236}">
                <a16:creationId xmlns:a16="http://schemas.microsoft.com/office/drawing/2014/main" id="{5DF05ACF-C6CE-4B75-829A-4D66835F29D0}"/>
              </a:ext>
            </a:extLst>
          </p:cNvPr>
          <p:cNvSpPr txBox="1"/>
          <p:nvPr/>
        </p:nvSpPr>
        <p:spPr>
          <a:xfrm>
            <a:off x="7298630" y="5085842"/>
            <a:ext cx="1754721" cy="430887"/>
          </a:xfrm>
          <a:prstGeom prst="rect">
            <a:avLst/>
          </a:prstGeom>
          <a:noFill/>
        </p:spPr>
        <p:txBody>
          <a:bodyPr wrap="square" rtlCol="0">
            <a:spAutoFit/>
          </a:bodyPr>
          <a:lstStyle/>
          <a:p>
            <a:r>
              <a:rPr lang="en-GB" sz="1100" dirty="0"/>
              <a:t>How have they changed?</a:t>
            </a:r>
          </a:p>
        </p:txBody>
      </p:sp>
      <p:sp>
        <p:nvSpPr>
          <p:cNvPr id="10" name="TextBox 9">
            <a:extLst>
              <a:ext uri="{FF2B5EF4-FFF2-40B4-BE49-F238E27FC236}">
                <a16:creationId xmlns:a16="http://schemas.microsoft.com/office/drawing/2014/main" id="{800DA12B-0159-447A-9C9A-2D2F073D6EFF}"/>
              </a:ext>
            </a:extLst>
          </p:cNvPr>
          <p:cNvSpPr txBox="1"/>
          <p:nvPr/>
        </p:nvSpPr>
        <p:spPr>
          <a:xfrm>
            <a:off x="7339303" y="6166306"/>
            <a:ext cx="1754721" cy="430887"/>
          </a:xfrm>
          <a:prstGeom prst="rect">
            <a:avLst/>
          </a:prstGeom>
          <a:noFill/>
        </p:spPr>
        <p:txBody>
          <a:bodyPr wrap="square" rtlCol="0">
            <a:spAutoFit/>
          </a:bodyPr>
          <a:lstStyle/>
          <a:p>
            <a:r>
              <a:rPr lang="en-GB" sz="1100" dirty="0"/>
              <a:t>How do we know the world is alright again?</a:t>
            </a:r>
          </a:p>
        </p:txBody>
      </p:sp>
      <p:sp>
        <p:nvSpPr>
          <p:cNvPr id="11" name="TextBox 10">
            <a:extLst>
              <a:ext uri="{FF2B5EF4-FFF2-40B4-BE49-F238E27FC236}">
                <a16:creationId xmlns:a16="http://schemas.microsoft.com/office/drawing/2014/main" id="{D75501AD-EE9F-417E-B293-5B235C2A7008}"/>
              </a:ext>
            </a:extLst>
          </p:cNvPr>
          <p:cNvSpPr txBox="1"/>
          <p:nvPr/>
        </p:nvSpPr>
        <p:spPr>
          <a:xfrm>
            <a:off x="6202102" y="6520964"/>
            <a:ext cx="2943361" cy="461665"/>
          </a:xfrm>
          <a:prstGeom prst="rect">
            <a:avLst/>
          </a:prstGeom>
          <a:noFill/>
        </p:spPr>
        <p:txBody>
          <a:bodyPr wrap="square" rtlCol="0">
            <a:spAutoFit/>
          </a:bodyPr>
          <a:lstStyle/>
          <a:p>
            <a:r>
              <a:rPr lang="en-GB" dirty="0"/>
              <a:t>Use Task sheet 2</a:t>
            </a:r>
          </a:p>
        </p:txBody>
      </p:sp>
    </p:spTree>
    <p:extLst>
      <p:ext uri="{BB962C8B-B14F-4D97-AF65-F5344CB8AC3E}">
        <p14:creationId xmlns:p14="http://schemas.microsoft.com/office/powerpoint/2010/main" val="2891074439"/>
      </p:ext>
    </p:extLst>
  </p:cSld>
  <p:clrMapOvr>
    <a:masterClrMapping/>
  </p:clrMapOvr>
</p:sld>
</file>

<file path=ppt/theme/theme1.xml><?xml version="1.0" encoding="utf-8"?>
<a:theme xmlns:a="http://schemas.openxmlformats.org/drawingml/2006/main" name="Office Theme">
  <a:themeElements>
    <a:clrScheme name="Twinkl Template">
      <a:dk1>
        <a:srgbClr val="1C1C1C"/>
      </a:dk1>
      <a:lt1>
        <a:sysClr val="window" lastClr="FFFFFF"/>
      </a:lt1>
      <a:dk2>
        <a:srgbClr val="4A4A4A"/>
      </a:dk2>
      <a:lt2>
        <a:srgbClr val="F4F2F2"/>
      </a:lt2>
      <a:accent1>
        <a:srgbClr val="E34192"/>
      </a:accent1>
      <a:accent2>
        <a:srgbClr val="EB8634"/>
      </a:accent2>
      <a:accent3>
        <a:srgbClr val="E6C734"/>
      </a:accent3>
      <a:accent4>
        <a:srgbClr val="79AD42"/>
      </a:accent4>
      <a:accent5>
        <a:srgbClr val="23A7F9"/>
      </a:accent5>
      <a:accent6>
        <a:srgbClr val="954EBE"/>
      </a:accent6>
      <a:hlink>
        <a:srgbClr val="23A7F9"/>
      </a:hlink>
      <a:folHlink>
        <a:srgbClr val="757070"/>
      </a:folHlink>
    </a:clrScheme>
    <a:fontScheme name="Custom 1">
      <a:majorFont>
        <a:latin typeface="Twinkl Sb"/>
        <a:ea typeface=""/>
        <a:cs typeface=""/>
      </a:majorFont>
      <a:minorFont>
        <a:latin typeface="Twink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451</TotalTime>
  <Words>1185</Words>
  <Application>Microsoft Office PowerPoint</Application>
  <PresentationFormat>On-screen Show (4:3)</PresentationFormat>
  <Paragraphs>87</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Comic Sans MS</vt:lpstr>
      <vt:lpstr>Sassoon Infant Rg</vt:lpstr>
      <vt:lpstr>Times New Roman</vt:lpstr>
      <vt:lpstr>Twinkl</vt:lpstr>
      <vt:lpstr>Twinkl SemiBold</vt:lpstr>
      <vt:lpstr>Office Theme</vt:lpstr>
      <vt:lpstr>Wednesday 17th June 2020</vt:lpstr>
      <vt:lpstr>Our focus today is story plots.</vt:lpstr>
      <vt:lpstr>Finding tale</vt:lpstr>
      <vt:lpstr>PowerPoint Presentation</vt:lpstr>
      <vt:lpstr>PowerPoint Presentation</vt:lpstr>
      <vt:lpstr>PowerPoint Presentation</vt:lpstr>
      <vt:lpstr>Finding tale</vt:lpstr>
      <vt:lpstr>Your first job today is to unpick the story of Ben and the diamond. We are going to say where we see each part of the Finding tale plot in the story. I’ve done the first one for you.</vt:lpstr>
      <vt:lpstr>Now, you are going to plan your own Finding tale  to write tomorrow. You can change ‘Ben and the diamond’ or you can use the Finding tale plot points to make a whole new story. Here is my plan.</vt:lpstr>
    </vt:vector>
  </TitlesOfParts>
  <Company>Research Machines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patricia</dc:creator>
  <cp:lastModifiedBy>Jay Lacey</cp:lastModifiedBy>
  <cp:revision>39</cp:revision>
  <dcterms:created xsi:type="dcterms:W3CDTF">2008-03-20T17:04:24Z</dcterms:created>
  <dcterms:modified xsi:type="dcterms:W3CDTF">2020-06-11T13:21:11Z</dcterms:modified>
</cp:coreProperties>
</file>