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2"/>
  </p:notesMasterIdLst>
  <p:handoutMasterIdLst>
    <p:handoutMasterId r:id="rId13"/>
  </p:handoutMasterIdLst>
  <p:sldIdLst>
    <p:sldId id="266" r:id="rId3"/>
    <p:sldId id="267" r:id="rId4"/>
    <p:sldId id="296" r:id="rId5"/>
    <p:sldId id="306" r:id="rId6"/>
    <p:sldId id="303" r:id="rId7"/>
    <p:sldId id="310" r:id="rId8"/>
    <p:sldId id="312" r:id="rId9"/>
    <p:sldId id="313" r:id="rId10"/>
    <p:sldId id="315"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114" d="100"/>
          <a:sy n="114" d="100"/>
        </p:scale>
        <p:origin x="474" y="8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6/12/2020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6/12/2020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6/12/2020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6/12/2020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6/12/2020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6/12/2020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6/12/2020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6/12/2020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6/12/2020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6/12/2020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6/12/2020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6/12/2020</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lovereading4kids.co.uk/"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blog.lovereading4kids.co.uk/2015/04/lovereading4kids-book-expe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1844" y="3068960"/>
            <a:ext cx="7008574" cy="1296987"/>
          </a:xfrm>
        </p:spPr>
        <p:txBody>
          <a:bodyPr>
            <a:noAutofit/>
          </a:bodyPr>
          <a:lstStyle/>
          <a:p>
            <a:r>
              <a:rPr lang="en-US" sz="4800" dirty="0">
                <a:latin typeface="CCW Cursive Writing 12" panose="03050602040000000000" pitchFamily="66" charset="0"/>
              </a:rPr>
              <a:t>Wednesday 24</a:t>
            </a:r>
            <a:r>
              <a:rPr lang="en-US" sz="4800" baseline="30000" dirty="0">
                <a:latin typeface="CCW Cursive Writing 12" panose="03050602040000000000" pitchFamily="66" charset="0"/>
              </a:rPr>
              <a:t>th</a:t>
            </a:r>
            <a:r>
              <a:rPr lang="en-US" sz="4800" dirty="0">
                <a:latin typeface="CCW Cursive Writing 12" panose="03050602040000000000" pitchFamily="66" charset="0"/>
              </a:rPr>
              <a:t> June 2020</a:t>
            </a:r>
          </a:p>
          <a:p>
            <a:endParaRPr lang="en-US" sz="4800" dirty="0">
              <a:latin typeface="CCW Cursive Writing 12" panose="03050602040000000000" pitchFamily="66" charset="0"/>
            </a:endParaRPr>
          </a:p>
          <a:p>
            <a:r>
              <a:rPr lang="en-US" sz="4800" dirty="0">
                <a:latin typeface="CCW Cursive Writing 12" panose="03050602040000000000" pitchFamily="66" charset="0"/>
              </a:rPr>
              <a:t>Reading</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228" y="7101408"/>
            <a:ext cx="7008574" cy="1008386"/>
          </a:xfrm>
        </p:spPr>
        <p:txBody>
          <a:bodyPr>
            <a:normAutofit fontScale="90000"/>
          </a:bodyPr>
          <a:lstStyle/>
          <a:p>
            <a:pPr lvl="0"/>
            <a:br>
              <a:rPr lang="en-GB" sz="3600" dirty="0">
                <a:latin typeface="CCW Cursive Writing 12" panose="03050602040000000000" pitchFamily="66" charset="0"/>
              </a:rPr>
            </a:br>
            <a:br>
              <a:rPr lang="en-GB" sz="3600" dirty="0">
                <a:latin typeface="CCW Cursive Writing 12" panose="03050602040000000000" pitchFamily="66" charset="0"/>
              </a:rPr>
            </a:br>
            <a:br>
              <a:rPr lang="en-GB" sz="3600" dirty="0">
                <a:latin typeface="CCW Cursive Writing 12" panose="03050602040000000000" pitchFamily="66" charset="0"/>
              </a:rPr>
            </a:br>
            <a:br>
              <a:rPr lang="en-GB" sz="3600" dirty="0">
                <a:latin typeface="CCW Cursive Writing 12" panose="03050602040000000000" pitchFamily="66" charset="0"/>
              </a:rPr>
            </a:br>
            <a:br>
              <a:rPr lang="en-GB" sz="3600" dirty="0">
                <a:latin typeface="CCW Cursive Writing 12" panose="03050602040000000000" pitchFamily="66" charset="0"/>
              </a:rPr>
            </a:br>
            <a:br>
              <a:rPr lang="en-GB" sz="2400" dirty="0">
                <a:latin typeface="CCW Cursive Writing 12" panose="03050602040000000000" pitchFamily="66" charset="0"/>
              </a:rPr>
            </a:br>
            <a:br>
              <a:rPr lang="en-GB" sz="2400" dirty="0">
                <a:latin typeface="CCW Cursive Writing 12" panose="03050602040000000000" pitchFamily="66" charset="0"/>
              </a:rPr>
            </a:br>
            <a:br>
              <a:rPr lang="en-GB" sz="2400" dirty="0">
                <a:latin typeface="CCW Cursive Writing 12" panose="03050602040000000000" pitchFamily="66" charset="0"/>
              </a:rPr>
            </a:br>
            <a:br>
              <a:rPr lang="en-GB" sz="2400" dirty="0">
                <a:latin typeface="CCW Cursive Writing 12" panose="03050602040000000000" pitchFamily="66" charset="0"/>
              </a:rPr>
            </a:br>
            <a:endParaRPr lang="en-GB" sz="2400" dirty="0">
              <a:latin typeface="CCW Cursive Writing 12" panose="03050602040000000000" pitchFamily="66" charset="0"/>
            </a:endParaRPr>
          </a:p>
        </p:txBody>
      </p:sp>
      <p:sp>
        <p:nvSpPr>
          <p:cNvPr id="3" name="AutoShape 2" descr="Image result for we're going on a bear hu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B36F366E-177C-4AE4-8FB0-D730BB82A5F0}"/>
              </a:ext>
            </a:extLst>
          </p:cNvPr>
          <p:cNvSpPr txBox="1"/>
          <p:nvPr/>
        </p:nvSpPr>
        <p:spPr>
          <a:xfrm>
            <a:off x="3862164" y="160338"/>
            <a:ext cx="7950638" cy="2677656"/>
          </a:xfrm>
          <a:prstGeom prst="rect">
            <a:avLst/>
          </a:prstGeom>
          <a:noFill/>
        </p:spPr>
        <p:txBody>
          <a:bodyPr wrap="none" rtlCol="0">
            <a:spAutoFit/>
          </a:bodyPr>
          <a:lstStyle/>
          <a:p>
            <a:r>
              <a:rPr lang="en-GB" dirty="0">
                <a:latin typeface="CCW Cursive Writing 12" panose="03050602040000000000" pitchFamily="66" charset="0"/>
              </a:rPr>
              <a:t>The extract for today’s reading comprehension is taken from</a:t>
            </a:r>
            <a:br>
              <a:rPr lang="en-GB" dirty="0">
                <a:latin typeface="CCW Cursive Writing 12" panose="03050602040000000000" pitchFamily="66" charset="0"/>
              </a:rPr>
            </a:br>
            <a:r>
              <a:rPr lang="en-GB" dirty="0">
                <a:latin typeface="CCW Cursive Writing 12" panose="03050602040000000000" pitchFamily="66" charset="0"/>
              </a:rPr>
              <a:t>‘</a:t>
            </a:r>
            <a:r>
              <a:rPr lang="en-GB" dirty="0" err="1">
                <a:latin typeface="CCW Cursive Writing 12" panose="03050602040000000000" pitchFamily="66" charset="0"/>
              </a:rPr>
              <a:t>Dindy</a:t>
            </a:r>
            <a:r>
              <a:rPr lang="en-GB" dirty="0">
                <a:latin typeface="CCW Cursive Writing 12" panose="03050602040000000000" pitchFamily="66" charset="0"/>
              </a:rPr>
              <a:t> and the Elephant’ by Elizabeth Laird.</a:t>
            </a:r>
          </a:p>
          <a:p>
            <a:endParaRPr lang="en-GB" dirty="0">
              <a:latin typeface="CCW Cursive Writing 12" panose="03050602040000000000" pitchFamily="66" charset="0"/>
              <a:hlinkClick r:id="rId2"/>
            </a:endParaRPr>
          </a:p>
          <a:p>
            <a:r>
              <a:rPr lang="en-GB" dirty="0">
                <a:latin typeface="CCW Cursive Writing 12" panose="03050602040000000000" pitchFamily="66" charset="0"/>
                <a:hlinkClick r:id="rId2"/>
              </a:rPr>
              <a:t>Here is what  www.lovereading4kids.co.uk</a:t>
            </a:r>
            <a:r>
              <a:rPr lang="en-GB" dirty="0">
                <a:latin typeface="CCW Cursive Writing 12" panose="03050602040000000000" pitchFamily="66" charset="0"/>
              </a:rPr>
              <a:t>  has to say about it.</a:t>
            </a:r>
            <a:br>
              <a:rPr lang="en-GB" dirty="0">
                <a:latin typeface="CCW Cursive Writing 12" panose="03050602040000000000" pitchFamily="66" charset="0"/>
              </a:rPr>
            </a:br>
            <a:br>
              <a:rPr lang="en-GB" dirty="0">
                <a:latin typeface="CCW Cursive Writing 12" panose="03050602040000000000" pitchFamily="66" charset="0"/>
              </a:rPr>
            </a:br>
            <a:br>
              <a:rPr lang="en-GB" dirty="0">
                <a:latin typeface="CCW Cursive Writing 12" panose="03050602040000000000" pitchFamily="66" charset="0"/>
              </a:rPr>
            </a:br>
            <a:endParaRPr lang="en-GB" dirty="0"/>
          </a:p>
        </p:txBody>
      </p:sp>
      <p:sp>
        <p:nvSpPr>
          <p:cNvPr id="6" name="TextBox 5">
            <a:extLst>
              <a:ext uri="{FF2B5EF4-FFF2-40B4-BE49-F238E27FC236}">
                <a16:creationId xmlns:a16="http://schemas.microsoft.com/office/drawing/2014/main" id="{91C02DF2-7715-422F-B8E0-BC0BCCF83779}"/>
              </a:ext>
            </a:extLst>
          </p:cNvPr>
          <p:cNvSpPr txBox="1"/>
          <p:nvPr/>
        </p:nvSpPr>
        <p:spPr>
          <a:xfrm>
            <a:off x="155575" y="5857606"/>
            <a:ext cx="4382431" cy="830997"/>
          </a:xfrm>
          <a:prstGeom prst="rect">
            <a:avLst/>
          </a:prstGeom>
          <a:solidFill>
            <a:schemeClr val="bg1"/>
          </a:solidFill>
        </p:spPr>
        <p:txBody>
          <a:bodyPr wrap="square" rtlCol="0">
            <a:spAutoFit/>
          </a:bodyPr>
          <a:lstStyle/>
          <a:p>
            <a:r>
              <a:rPr lang="en-GB" dirty="0"/>
              <a:t>Today’s extract is already included in this </a:t>
            </a:r>
            <a:r>
              <a:rPr lang="en-GB" dirty="0" err="1"/>
              <a:t>Powerpoint</a:t>
            </a:r>
            <a:r>
              <a:rPr lang="en-GB" dirty="0"/>
              <a:t>.</a:t>
            </a:r>
          </a:p>
        </p:txBody>
      </p:sp>
      <p:pic>
        <p:nvPicPr>
          <p:cNvPr id="8" name="Picture 7">
            <a:extLst>
              <a:ext uri="{FF2B5EF4-FFF2-40B4-BE49-F238E27FC236}">
                <a16:creationId xmlns:a16="http://schemas.microsoft.com/office/drawing/2014/main" id="{BADD13C0-5B39-40E8-B324-98E2A7A7A91F}"/>
              </a:ext>
            </a:extLst>
          </p:cNvPr>
          <p:cNvPicPr>
            <a:picLocks noChangeAspect="1"/>
          </p:cNvPicPr>
          <p:nvPr/>
        </p:nvPicPr>
        <p:blipFill>
          <a:blip r:embed="rId3"/>
          <a:stretch>
            <a:fillRect/>
          </a:stretch>
        </p:blipFill>
        <p:spPr>
          <a:xfrm>
            <a:off x="5806380" y="1819388"/>
            <a:ext cx="4352381" cy="885714"/>
          </a:xfrm>
          <a:prstGeom prst="rect">
            <a:avLst/>
          </a:prstGeom>
        </p:spPr>
      </p:pic>
      <p:sp>
        <p:nvSpPr>
          <p:cNvPr id="5" name="Rectangle 4">
            <a:extLst>
              <a:ext uri="{FF2B5EF4-FFF2-40B4-BE49-F238E27FC236}">
                <a16:creationId xmlns:a16="http://schemas.microsoft.com/office/drawing/2014/main" id="{99F508EC-B332-4354-895F-9A28F8D60B25}"/>
              </a:ext>
            </a:extLst>
          </p:cNvPr>
          <p:cNvSpPr/>
          <p:nvPr/>
        </p:nvSpPr>
        <p:spPr>
          <a:xfrm>
            <a:off x="3211290" y="2472655"/>
            <a:ext cx="8879060" cy="3416320"/>
          </a:xfrm>
          <a:prstGeom prst="rect">
            <a:avLst/>
          </a:prstGeom>
        </p:spPr>
        <p:txBody>
          <a:bodyPr wrap="square">
            <a:spAutoFit/>
          </a:bodyPr>
          <a:lstStyle/>
          <a:p>
            <a:r>
              <a:rPr lang="en-GB" dirty="0" err="1">
                <a:solidFill>
                  <a:srgbClr val="333333"/>
                </a:solidFill>
                <a:latin typeface="inherit"/>
              </a:rPr>
              <a:t>Dindy’s</a:t>
            </a:r>
            <a:r>
              <a:rPr lang="en-GB" dirty="0">
                <a:solidFill>
                  <a:srgbClr val="333333"/>
                </a:solidFill>
                <a:latin typeface="inherit"/>
              </a:rPr>
              <a:t> way of life is about to change for ever. She’s grown up on a tea plantation in Kerala but independence is coming, and the British, including </a:t>
            </a:r>
            <a:r>
              <a:rPr lang="en-GB" dirty="0" err="1">
                <a:solidFill>
                  <a:srgbClr val="333333"/>
                </a:solidFill>
                <a:latin typeface="inherit"/>
              </a:rPr>
              <a:t>Dindy’s</a:t>
            </a:r>
            <a:r>
              <a:rPr lang="en-GB" dirty="0">
                <a:solidFill>
                  <a:srgbClr val="333333"/>
                </a:solidFill>
                <a:latin typeface="inherit"/>
              </a:rPr>
              <a:t> family, are getting ready to leave India.  Frightened at the prospect, </a:t>
            </a:r>
            <a:r>
              <a:rPr lang="en-GB" dirty="0" err="1">
                <a:solidFill>
                  <a:srgbClr val="333333"/>
                </a:solidFill>
                <a:latin typeface="inherit"/>
              </a:rPr>
              <a:t>Dindy</a:t>
            </a:r>
            <a:r>
              <a:rPr lang="en-GB" dirty="0">
                <a:solidFill>
                  <a:srgbClr val="333333"/>
                </a:solidFill>
                <a:latin typeface="inherit"/>
              </a:rPr>
              <a:t> takes her little brother out for an adventure, one that will put them both in real danger, and reveal all sorts of truths and secrets about the lives they have been living. Elizabeth Laird describes colonial life very well indeed, and </a:t>
            </a:r>
            <a:r>
              <a:rPr lang="en-GB" dirty="0" err="1">
                <a:solidFill>
                  <a:srgbClr val="333333"/>
                </a:solidFill>
                <a:latin typeface="inherit"/>
              </a:rPr>
              <a:t>Dindy</a:t>
            </a:r>
            <a:r>
              <a:rPr lang="en-GB" dirty="0">
                <a:solidFill>
                  <a:srgbClr val="333333"/>
                </a:solidFill>
                <a:latin typeface="inherit"/>
              </a:rPr>
              <a:t> is a real and sympathetic character. A beautifully written and ultimately uplifting story about a fascinating period of history. </a:t>
            </a:r>
            <a:r>
              <a:rPr lang="en-GB" b="1" dirty="0">
                <a:solidFill>
                  <a:srgbClr val="333333"/>
                </a:solidFill>
                <a:latin typeface="inherit"/>
              </a:rPr>
              <a:t>~ </a:t>
            </a:r>
            <a:r>
              <a:rPr lang="en-GB" b="1" dirty="0">
                <a:solidFill>
                  <a:srgbClr val="ED6E25"/>
                </a:solidFill>
                <a:latin typeface="inherit"/>
                <a:hlinkClick r:id="rId4"/>
              </a:rPr>
              <a:t>Andrea Reece</a:t>
            </a:r>
            <a:endParaRPr lang="en-GB" dirty="0"/>
          </a:p>
        </p:txBody>
      </p:sp>
      <p:pic>
        <p:nvPicPr>
          <p:cNvPr id="11" name="Picture 10">
            <a:extLst>
              <a:ext uri="{FF2B5EF4-FFF2-40B4-BE49-F238E27FC236}">
                <a16:creationId xmlns:a16="http://schemas.microsoft.com/office/drawing/2014/main" id="{A8166C81-FC43-4632-8AA8-699557BCD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04" y="620688"/>
            <a:ext cx="2076687" cy="3136007"/>
          </a:xfrm>
          <a:prstGeom prst="rect">
            <a:avLst/>
          </a:prstGeom>
        </p:spPr>
      </p:pic>
      <p:sp>
        <p:nvSpPr>
          <p:cNvPr id="12" name="TextBox 11">
            <a:extLst>
              <a:ext uri="{FF2B5EF4-FFF2-40B4-BE49-F238E27FC236}">
                <a16:creationId xmlns:a16="http://schemas.microsoft.com/office/drawing/2014/main" id="{7133C787-CF39-46C4-A79F-E6119638EDB2}"/>
              </a:ext>
            </a:extLst>
          </p:cNvPr>
          <p:cNvSpPr txBox="1"/>
          <p:nvPr/>
        </p:nvSpPr>
        <p:spPr>
          <a:xfrm>
            <a:off x="5980154" y="6066254"/>
            <a:ext cx="5832648" cy="830997"/>
          </a:xfrm>
          <a:prstGeom prst="rect">
            <a:avLst/>
          </a:prstGeom>
          <a:noFill/>
        </p:spPr>
        <p:txBody>
          <a:bodyPr wrap="square" rtlCol="0">
            <a:spAutoFit/>
          </a:bodyPr>
          <a:lstStyle/>
          <a:p>
            <a:r>
              <a:rPr lang="en-GB" dirty="0"/>
              <a:t>I’ve not read this book but now I think I might NEED to! Miss Lacey</a:t>
            </a:r>
          </a:p>
        </p:txBody>
      </p:sp>
    </p:spTree>
    <p:extLst>
      <p:ext uri="{BB962C8B-B14F-4D97-AF65-F5344CB8AC3E}">
        <p14:creationId xmlns:p14="http://schemas.microsoft.com/office/powerpoint/2010/main" val="11474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583" y="-669265"/>
            <a:ext cx="9217024" cy="3298825"/>
          </a:xfrm>
        </p:spPr>
        <p:txBody>
          <a:bodyPr>
            <a:normAutofit/>
          </a:bodyPr>
          <a:lstStyle/>
          <a:p>
            <a:r>
              <a:rPr lang="en-GB" sz="2400" dirty="0"/>
              <a:t>Today we are going to use a range of skills to explore </a:t>
            </a:r>
            <a:br>
              <a:rPr lang="en-GB" sz="2400" dirty="0"/>
            </a:br>
            <a:r>
              <a:rPr lang="en-GB" sz="2400" dirty="0"/>
              <a:t>2 extracts from </a:t>
            </a:r>
            <a:r>
              <a:rPr lang="en-GB" sz="2400" dirty="0" err="1"/>
              <a:t>Dindy</a:t>
            </a:r>
            <a:r>
              <a:rPr lang="en-GB" sz="2400" dirty="0"/>
              <a:t> and the elephant.</a:t>
            </a:r>
            <a:br>
              <a:rPr lang="en-GB" sz="2400" dirty="0"/>
            </a:br>
            <a:br>
              <a:rPr lang="en-GB" sz="2400" dirty="0"/>
            </a:br>
            <a:br>
              <a:rPr lang="en-GB" sz="2400" dirty="0"/>
            </a:br>
            <a:br>
              <a:rPr lang="en-GB" sz="2400" dirty="0"/>
            </a:br>
            <a:r>
              <a:rPr lang="en-GB" sz="2400" dirty="0"/>
              <a:t>You will need these skills today.</a:t>
            </a:r>
            <a:br>
              <a:rPr lang="en-GB" sz="2400" dirty="0"/>
            </a:br>
            <a:endParaRPr lang="en-US" sz="2400" dirty="0">
              <a:effectLst/>
            </a:endParaRPr>
          </a:p>
        </p:txBody>
      </p:sp>
      <p:sp>
        <p:nvSpPr>
          <p:cNvPr id="9" name="Teardrop 8">
            <a:extLst>
              <a:ext uri="{FF2B5EF4-FFF2-40B4-BE49-F238E27FC236}">
                <a16:creationId xmlns:a16="http://schemas.microsoft.com/office/drawing/2014/main" id="{F1F8A956-7E32-4441-8C39-A7B9DDA335AD}"/>
              </a:ext>
            </a:extLst>
          </p:cNvPr>
          <p:cNvSpPr/>
          <p:nvPr/>
        </p:nvSpPr>
        <p:spPr>
          <a:xfrm rot="4851231" flipV="1">
            <a:off x="7995133" y="7673784"/>
            <a:ext cx="1216025" cy="34925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9">
            <a:extLst>
              <a:ext uri="{FF2B5EF4-FFF2-40B4-BE49-F238E27FC236}">
                <a16:creationId xmlns:a16="http://schemas.microsoft.com/office/drawing/2014/main" id="{BA111593-517E-4E80-90C6-908253B6DF87}"/>
              </a:ext>
            </a:extLst>
          </p:cNvPr>
          <p:cNvSpPr>
            <a:spLocks noChangeArrowheads="1"/>
          </p:cNvSpPr>
          <p:nvPr/>
        </p:nvSpPr>
        <p:spPr bwMode="auto">
          <a:xfrm>
            <a:off x="2542778" y="1679724"/>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a:extLst>
              <a:ext uri="{FF2B5EF4-FFF2-40B4-BE49-F238E27FC236}">
                <a16:creationId xmlns:a16="http://schemas.microsoft.com/office/drawing/2014/main" id="{6786BA35-F31A-4463-91A6-C90A8F4C9D76}"/>
              </a:ext>
            </a:extLst>
          </p:cNvPr>
          <p:cNvSpPr txBox="1"/>
          <p:nvPr/>
        </p:nvSpPr>
        <p:spPr>
          <a:xfrm>
            <a:off x="3862164" y="5238189"/>
            <a:ext cx="8208912" cy="461665"/>
          </a:xfrm>
          <a:prstGeom prst="rect">
            <a:avLst/>
          </a:prstGeom>
          <a:noFill/>
        </p:spPr>
        <p:txBody>
          <a:bodyPr wrap="square" rtlCol="0">
            <a:spAutoFit/>
          </a:bodyPr>
          <a:lstStyle/>
          <a:p>
            <a:endParaRPr lang="en-GB" dirty="0"/>
          </a:p>
        </p:txBody>
      </p:sp>
      <p:pic>
        <p:nvPicPr>
          <p:cNvPr id="15" name="Picture 14">
            <a:extLst>
              <a:ext uri="{FF2B5EF4-FFF2-40B4-BE49-F238E27FC236}">
                <a16:creationId xmlns:a16="http://schemas.microsoft.com/office/drawing/2014/main" id="{D9A796A9-E730-435F-B903-B99C05A52D05}"/>
              </a:ext>
            </a:extLst>
          </p:cNvPr>
          <p:cNvPicPr/>
          <p:nvPr/>
        </p:nvPicPr>
        <p:blipFill rotWithShape="1">
          <a:blip r:embed="rId2">
            <a:extLst>
              <a:ext uri="{28A0092B-C50C-407E-A947-70E740481C1C}">
                <a14:useLocalDpi xmlns:a14="http://schemas.microsoft.com/office/drawing/2010/main" val="0"/>
              </a:ext>
            </a:extLst>
          </a:blip>
          <a:srcRect l="36727" t="23941" r="37514" b="12512"/>
          <a:stretch/>
        </p:blipFill>
        <p:spPr bwMode="auto">
          <a:xfrm>
            <a:off x="5330931" y="3387902"/>
            <a:ext cx="1477512" cy="2251140"/>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34C4D88-65E0-41F4-894B-C5ABF39EA527}"/>
              </a:ext>
            </a:extLst>
          </p:cNvPr>
          <p:cNvPicPr>
            <a:picLocks noChangeAspect="1"/>
          </p:cNvPicPr>
          <p:nvPr/>
        </p:nvPicPr>
        <p:blipFill>
          <a:blip r:embed="rId3"/>
          <a:stretch>
            <a:fillRect/>
          </a:stretch>
        </p:blipFill>
        <p:spPr>
          <a:xfrm>
            <a:off x="3451893" y="3354277"/>
            <a:ext cx="1440160" cy="2345577"/>
          </a:xfrm>
          <a:prstGeom prst="rect">
            <a:avLst/>
          </a:prstGeom>
        </p:spPr>
      </p:pic>
      <p:pic>
        <p:nvPicPr>
          <p:cNvPr id="3" name="Picture 2">
            <a:extLst>
              <a:ext uri="{FF2B5EF4-FFF2-40B4-BE49-F238E27FC236}">
                <a16:creationId xmlns:a16="http://schemas.microsoft.com/office/drawing/2014/main" id="{BAE6B94B-D304-446C-BEEC-CC212E0BA3FC}"/>
              </a:ext>
            </a:extLst>
          </p:cNvPr>
          <p:cNvPicPr>
            <a:picLocks noChangeAspect="1"/>
          </p:cNvPicPr>
          <p:nvPr/>
        </p:nvPicPr>
        <p:blipFill>
          <a:blip r:embed="rId4"/>
          <a:stretch>
            <a:fillRect/>
          </a:stretch>
        </p:blipFill>
        <p:spPr>
          <a:xfrm>
            <a:off x="7419755" y="3353677"/>
            <a:ext cx="1854872" cy="2345578"/>
          </a:xfrm>
          <a:prstGeom prst="rect">
            <a:avLst/>
          </a:prstGeom>
        </p:spPr>
      </p:pic>
      <p:pic>
        <p:nvPicPr>
          <p:cNvPr id="16" name="Picture 15">
            <a:extLst>
              <a:ext uri="{FF2B5EF4-FFF2-40B4-BE49-F238E27FC236}">
                <a16:creationId xmlns:a16="http://schemas.microsoft.com/office/drawing/2014/main" id="{782A93C0-63EF-4DD4-9690-074ABE916F1B}"/>
              </a:ext>
            </a:extLst>
          </p:cNvPr>
          <p:cNvPicPr>
            <a:picLocks noChangeAspect="1"/>
          </p:cNvPicPr>
          <p:nvPr/>
        </p:nvPicPr>
        <p:blipFill>
          <a:blip r:embed="rId5"/>
          <a:stretch>
            <a:fillRect/>
          </a:stretch>
        </p:blipFill>
        <p:spPr>
          <a:xfrm>
            <a:off x="9749830" y="3340056"/>
            <a:ext cx="1641892" cy="2259840"/>
          </a:xfrm>
          <a:prstGeom prst="rect">
            <a:avLst/>
          </a:prstGeom>
        </p:spPr>
      </p:pic>
    </p:spTree>
    <p:extLst>
      <p:ext uri="{BB962C8B-B14F-4D97-AF65-F5344CB8AC3E}">
        <p14:creationId xmlns:p14="http://schemas.microsoft.com/office/powerpoint/2010/main" val="12069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0E4B74-2A3A-4513-A54D-5597BA5E33C2}"/>
              </a:ext>
            </a:extLst>
          </p:cNvPr>
          <p:cNvSpPr txBox="1"/>
          <p:nvPr/>
        </p:nvSpPr>
        <p:spPr>
          <a:xfrm>
            <a:off x="3934172" y="5733256"/>
            <a:ext cx="4320480" cy="461665"/>
          </a:xfrm>
          <a:prstGeom prst="rect">
            <a:avLst/>
          </a:prstGeom>
          <a:noFill/>
        </p:spPr>
        <p:txBody>
          <a:bodyPr wrap="square" rtlCol="0">
            <a:spAutoFit/>
          </a:bodyPr>
          <a:lstStyle/>
          <a:p>
            <a:r>
              <a:rPr lang="en-GB" dirty="0"/>
              <a:t>Page 1</a:t>
            </a:r>
          </a:p>
        </p:txBody>
      </p:sp>
      <p:sp>
        <p:nvSpPr>
          <p:cNvPr id="7" name="Rectangle 6">
            <a:extLst>
              <a:ext uri="{FF2B5EF4-FFF2-40B4-BE49-F238E27FC236}">
                <a16:creationId xmlns:a16="http://schemas.microsoft.com/office/drawing/2014/main" id="{24B78248-AB60-4424-AE49-FDB9B4B98113}"/>
              </a:ext>
            </a:extLst>
          </p:cNvPr>
          <p:cNvSpPr/>
          <p:nvPr/>
        </p:nvSpPr>
        <p:spPr>
          <a:xfrm>
            <a:off x="139825" y="1124744"/>
            <a:ext cx="8663037" cy="4154984"/>
          </a:xfrm>
          <a:prstGeom prst="rect">
            <a:avLst/>
          </a:prstGeom>
        </p:spPr>
        <p:txBody>
          <a:bodyPr wrap="square">
            <a:spAutoFit/>
          </a:bodyPr>
          <a:lstStyle/>
          <a:p>
            <a:r>
              <a:rPr lang="en-GB" dirty="0"/>
              <a:t>Something was moving on the ground behind him, across the very bit of the path we had just come down. Something long and thin and grey, that slithered from one side of the path to the other.</a:t>
            </a:r>
          </a:p>
          <a:p>
            <a:r>
              <a:rPr lang="en-GB" dirty="0"/>
              <a:t>I grabbed </a:t>
            </a:r>
            <a:r>
              <a:rPr lang="en-GB" dirty="0" err="1"/>
              <a:t>Pog’s</a:t>
            </a:r>
            <a:r>
              <a:rPr lang="en-GB" dirty="0"/>
              <a:t> hand.</a:t>
            </a:r>
          </a:p>
          <a:p>
            <a:r>
              <a:rPr lang="en-GB" dirty="0"/>
              <a:t>‘Come on! Run!’</a:t>
            </a:r>
          </a:p>
          <a:p>
            <a:r>
              <a:rPr lang="en-GB" dirty="0"/>
              <a:t>He tried to snatch his hand away.</a:t>
            </a:r>
          </a:p>
          <a:p>
            <a:r>
              <a:rPr lang="en-GB" dirty="0"/>
              <a:t>‘I won’t. I’m going home.’</a:t>
            </a:r>
          </a:p>
          <a:p>
            <a:r>
              <a:rPr lang="en-GB" dirty="0"/>
              <a:t>He turned as if to go back up the path. ‘</a:t>
            </a:r>
            <a:r>
              <a:rPr lang="en-GB" dirty="0" err="1"/>
              <a:t>Pog</a:t>
            </a:r>
            <a:r>
              <a:rPr lang="en-GB" dirty="0"/>
              <a:t>, you can’t! There’s a snake. A cobra! I saw it!’</a:t>
            </a:r>
          </a:p>
          <a:p>
            <a:endParaRPr lang="en-GB" b="0" i="0" dirty="0">
              <a:solidFill>
                <a:srgbClr val="231F20"/>
              </a:solidFill>
              <a:effectLst/>
              <a:latin typeface="ReithSans"/>
            </a:endParaRPr>
          </a:p>
        </p:txBody>
      </p:sp>
    </p:spTree>
    <p:extLst>
      <p:ext uri="{BB962C8B-B14F-4D97-AF65-F5344CB8AC3E}">
        <p14:creationId xmlns:p14="http://schemas.microsoft.com/office/powerpoint/2010/main" val="27209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47A5A2-CCBB-40D6-BA93-0D649EC015A0}"/>
              </a:ext>
            </a:extLst>
          </p:cNvPr>
          <p:cNvSpPr/>
          <p:nvPr/>
        </p:nvSpPr>
        <p:spPr>
          <a:xfrm>
            <a:off x="333772" y="172410"/>
            <a:ext cx="7172945" cy="4893647"/>
          </a:xfrm>
          <a:prstGeom prst="rect">
            <a:avLst/>
          </a:prstGeom>
        </p:spPr>
        <p:txBody>
          <a:bodyPr wrap="square">
            <a:spAutoFit/>
          </a:bodyPr>
          <a:lstStyle/>
          <a:p>
            <a:r>
              <a:rPr lang="en-GB" dirty="0"/>
              <a:t>And then we were both running, crashing through the bushes, tearing our clothes, scratching our bare legs, until we almost fell out on to the wide track below that ran down to the stream.</a:t>
            </a:r>
          </a:p>
          <a:p>
            <a:r>
              <a:rPr lang="en-GB" dirty="0" err="1"/>
              <a:t>Pog</a:t>
            </a:r>
            <a:r>
              <a:rPr lang="en-GB" dirty="0"/>
              <a:t> was crying. ‘I told you we shouldn’t have come. I told you! I hate you, </a:t>
            </a:r>
            <a:r>
              <a:rPr lang="en-GB" dirty="0" err="1"/>
              <a:t>Dindy</a:t>
            </a:r>
            <a:r>
              <a:rPr lang="en-GB" dirty="0"/>
              <a:t>! We might have been bitten to death!’</a:t>
            </a:r>
          </a:p>
          <a:p>
            <a:r>
              <a:rPr lang="en-GB" dirty="0"/>
              <a:t>‘Yes, but we weren’t, were we?’ I was feeling so guilty that I needed to sound extra brave to cover it up. ‘And it mightn’t have been a cobra. It might have been one of the harmless ones.’</a:t>
            </a:r>
          </a:p>
        </p:txBody>
      </p:sp>
    </p:spTree>
    <p:extLst>
      <p:ext uri="{BB962C8B-B14F-4D97-AF65-F5344CB8AC3E}">
        <p14:creationId xmlns:p14="http://schemas.microsoft.com/office/powerpoint/2010/main" val="312863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7983-B041-40A9-B2C2-9AE686B4B3E0}"/>
              </a:ext>
            </a:extLst>
          </p:cNvPr>
          <p:cNvSpPr>
            <a:spLocks noGrp="1"/>
          </p:cNvSpPr>
          <p:nvPr>
            <p:ph type="title"/>
          </p:nvPr>
        </p:nvSpPr>
        <p:spPr>
          <a:xfrm>
            <a:off x="1413892" y="2791518"/>
            <a:ext cx="7008574" cy="1930400"/>
          </a:xfrm>
        </p:spPr>
        <p:txBody>
          <a:bodyPr>
            <a:noAutofit/>
          </a:bodyPr>
          <a:lstStyle/>
          <a:p>
            <a:r>
              <a:rPr lang="en-GB" sz="3200" b="1" dirty="0"/>
              <a:t>How do you think </a:t>
            </a:r>
            <a:r>
              <a:rPr lang="en-GB" sz="3200" b="1" dirty="0" err="1"/>
              <a:t>Pog</a:t>
            </a:r>
            <a:r>
              <a:rPr lang="en-GB" sz="3200" b="1" dirty="0"/>
              <a:t> is feeling in this extract? How do you know. Find evidence.</a:t>
            </a:r>
            <a:endParaRPr lang="en-GB" sz="3200" dirty="0"/>
          </a:p>
        </p:txBody>
      </p:sp>
      <p:pic>
        <p:nvPicPr>
          <p:cNvPr id="5" name="Picture 4">
            <a:extLst>
              <a:ext uri="{FF2B5EF4-FFF2-40B4-BE49-F238E27FC236}">
                <a16:creationId xmlns:a16="http://schemas.microsoft.com/office/drawing/2014/main" id="{2EB51F3F-8751-40A4-B545-12B7B7CE8A25}"/>
              </a:ext>
            </a:extLst>
          </p:cNvPr>
          <p:cNvPicPr/>
          <p:nvPr/>
        </p:nvPicPr>
        <p:blipFill rotWithShape="1">
          <a:blip r:embed="rId2" cstate="print">
            <a:extLst>
              <a:ext uri="{28A0092B-C50C-407E-A947-70E740481C1C}">
                <a14:useLocalDpi xmlns:a14="http://schemas.microsoft.com/office/drawing/2010/main" val="0"/>
              </a:ext>
            </a:extLst>
          </a:blip>
          <a:srcRect l="36727" t="23941" r="37514" b="12512"/>
          <a:stretch/>
        </p:blipFill>
        <p:spPr bwMode="auto">
          <a:xfrm>
            <a:off x="424287" y="2785155"/>
            <a:ext cx="856815" cy="1315036"/>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1CDEF31-9E6A-4EBE-8E54-3107262F9E1E}"/>
              </a:ext>
            </a:extLst>
          </p:cNvPr>
          <p:cNvPicPr>
            <a:picLocks noChangeAspect="1"/>
          </p:cNvPicPr>
          <p:nvPr/>
        </p:nvPicPr>
        <p:blipFill>
          <a:blip r:embed="rId3"/>
          <a:stretch>
            <a:fillRect/>
          </a:stretch>
        </p:blipFill>
        <p:spPr>
          <a:xfrm>
            <a:off x="424287" y="5245101"/>
            <a:ext cx="856815" cy="1179289"/>
          </a:xfrm>
          <a:prstGeom prst="rect">
            <a:avLst/>
          </a:prstGeom>
        </p:spPr>
      </p:pic>
      <p:sp>
        <p:nvSpPr>
          <p:cNvPr id="8" name="Title 1">
            <a:extLst>
              <a:ext uri="{FF2B5EF4-FFF2-40B4-BE49-F238E27FC236}">
                <a16:creationId xmlns:a16="http://schemas.microsoft.com/office/drawing/2014/main" id="{69E11A2C-A9D5-4E54-BFD6-EF66D5765BBA}"/>
              </a:ext>
            </a:extLst>
          </p:cNvPr>
          <p:cNvSpPr txBox="1">
            <a:spLocks/>
          </p:cNvSpPr>
          <p:nvPr/>
        </p:nvSpPr>
        <p:spPr>
          <a:xfrm>
            <a:off x="1422643" y="5459190"/>
            <a:ext cx="7008574" cy="1930400"/>
          </a:xfrm>
          <a:prstGeom prst="rect">
            <a:avLst/>
          </a:prstGeom>
        </p:spPr>
        <p:txBody>
          <a:bodyPr vert="horz" lIns="121899" tIns="60949" rIns="121899" bIns="60949" rtlCol="0" anchor="t">
            <a:no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r>
              <a:rPr lang="en-GB" sz="3200" b="1" dirty="0"/>
              <a:t>Do you think they will go home </a:t>
            </a:r>
          </a:p>
          <a:p>
            <a:r>
              <a:rPr lang="en-GB" sz="3200" b="1" dirty="0"/>
              <a:t>now? Why? </a:t>
            </a:r>
            <a:r>
              <a:rPr lang="en-GB" sz="3200" b="1"/>
              <a:t>Why not?</a:t>
            </a:r>
            <a:endParaRPr lang="en-GB" sz="3200" dirty="0"/>
          </a:p>
        </p:txBody>
      </p:sp>
      <p:pic>
        <p:nvPicPr>
          <p:cNvPr id="9" name="Picture 8">
            <a:extLst>
              <a:ext uri="{FF2B5EF4-FFF2-40B4-BE49-F238E27FC236}">
                <a16:creationId xmlns:a16="http://schemas.microsoft.com/office/drawing/2014/main" id="{2D440E2B-2E66-4A28-9751-464548FFF66E}"/>
              </a:ext>
            </a:extLst>
          </p:cNvPr>
          <p:cNvPicPr>
            <a:picLocks noChangeAspect="1"/>
          </p:cNvPicPr>
          <p:nvPr/>
        </p:nvPicPr>
        <p:blipFill>
          <a:blip r:embed="rId4"/>
          <a:stretch>
            <a:fillRect/>
          </a:stretch>
        </p:blipFill>
        <p:spPr>
          <a:xfrm>
            <a:off x="405780" y="233487"/>
            <a:ext cx="863735" cy="1406758"/>
          </a:xfrm>
          <a:prstGeom prst="rect">
            <a:avLst/>
          </a:prstGeom>
        </p:spPr>
      </p:pic>
      <p:sp>
        <p:nvSpPr>
          <p:cNvPr id="10" name="Title 1">
            <a:extLst>
              <a:ext uri="{FF2B5EF4-FFF2-40B4-BE49-F238E27FC236}">
                <a16:creationId xmlns:a16="http://schemas.microsoft.com/office/drawing/2014/main" id="{6C372171-E9A2-420C-9F86-2C75519F5206}"/>
              </a:ext>
            </a:extLst>
          </p:cNvPr>
          <p:cNvSpPr txBox="1">
            <a:spLocks/>
          </p:cNvSpPr>
          <p:nvPr/>
        </p:nvSpPr>
        <p:spPr>
          <a:xfrm>
            <a:off x="1281102" y="460067"/>
            <a:ext cx="7008574" cy="1930400"/>
          </a:xfrm>
          <a:prstGeom prst="rect">
            <a:avLst/>
          </a:prstGeom>
        </p:spPr>
        <p:txBody>
          <a:bodyPr vert="horz" lIns="121899" tIns="60949" rIns="121899" bIns="60949" rtlCol="0" anchor="t">
            <a:noAutofit/>
          </a:bodyPr>
          <a:lstStyle>
            <a:lvl1pPr algn="l" defTabSz="1218987" rtl="0" eaLnBrk="1" latinLnBrk="0" hangingPunct="1">
              <a:lnSpc>
                <a:spcPct val="85000"/>
              </a:lnSpc>
              <a:spcBef>
                <a:spcPct val="0"/>
              </a:spcBef>
              <a:buNone/>
              <a:tabLst/>
              <a:defRPr sz="5400" b="0" kern="1200" cap="none" baseline="0">
                <a:solidFill>
                  <a:schemeClr val="tx1"/>
                </a:solidFill>
                <a:latin typeface="+mj-lt"/>
                <a:ea typeface="+mj-ea"/>
                <a:cs typeface="+mj-cs"/>
              </a:defRPr>
            </a:lvl1pPr>
          </a:lstStyle>
          <a:p>
            <a:r>
              <a:rPr lang="en-GB" sz="3200" b="1" dirty="0"/>
              <a:t>Why are the children running away? </a:t>
            </a:r>
            <a:endParaRPr lang="en-GB" sz="3200" dirty="0"/>
          </a:p>
        </p:txBody>
      </p:sp>
    </p:spTree>
    <p:extLst>
      <p:ext uri="{BB962C8B-B14F-4D97-AF65-F5344CB8AC3E}">
        <p14:creationId xmlns:p14="http://schemas.microsoft.com/office/powerpoint/2010/main" val="518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32542C-4192-4748-A471-094A22A41D98}"/>
              </a:ext>
            </a:extLst>
          </p:cNvPr>
          <p:cNvSpPr/>
          <p:nvPr/>
        </p:nvSpPr>
        <p:spPr>
          <a:xfrm>
            <a:off x="477788" y="620688"/>
            <a:ext cx="7992888" cy="3785652"/>
          </a:xfrm>
          <a:prstGeom prst="rect">
            <a:avLst/>
          </a:prstGeom>
        </p:spPr>
        <p:txBody>
          <a:bodyPr wrap="square">
            <a:spAutoFit/>
          </a:bodyPr>
          <a:lstStyle/>
          <a:p>
            <a:r>
              <a:rPr lang="en-GB" i="1" dirty="0">
                <a:solidFill>
                  <a:srgbClr val="231F20"/>
                </a:solidFill>
                <a:latin typeface="ReithSans"/>
              </a:rPr>
              <a:t>The four working elephants were standing in the shade. They were chained by the back legs to huge posts. They stood quite still, their trunks limp and drooping, as if they were resting. Only their ears flapped from time to time as they tried to shake off the flies that buzzed around their eyes.</a:t>
            </a:r>
          </a:p>
          <a:p>
            <a:endParaRPr lang="en-GB" dirty="0">
              <a:solidFill>
                <a:srgbClr val="231F20"/>
              </a:solidFill>
              <a:latin typeface="ReithSans"/>
            </a:endParaRPr>
          </a:p>
          <a:p>
            <a:r>
              <a:rPr lang="en-GB" i="1" dirty="0" err="1">
                <a:solidFill>
                  <a:srgbClr val="231F20"/>
                </a:solidFill>
                <a:latin typeface="ReithSans"/>
              </a:rPr>
              <a:t>Pog</a:t>
            </a:r>
            <a:r>
              <a:rPr lang="en-GB" i="1" dirty="0">
                <a:solidFill>
                  <a:srgbClr val="231F20"/>
                </a:solidFill>
                <a:latin typeface="ReithSans"/>
              </a:rPr>
              <a:t> and I had seen the estate’s tame working elephants quite often before. They weren’t usually at this end of the tea plantation, but sometimes, when they were, Daddy would drive us down in his car as a treat to look at them. </a:t>
            </a:r>
            <a:endParaRPr lang="en-GB" b="0" i="0" u="none" strike="noStrike" dirty="0">
              <a:solidFill>
                <a:srgbClr val="231F20"/>
              </a:solidFill>
              <a:effectLst/>
              <a:latin typeface="ReithSans"/>
            </a:endParaRPr>
          </a:p>
        </p:txBody>
      </p:sp>
    </p:spTree>
    <p:extLst>
      <p:ext uri="{BB962C8B-B14F-4D97-AF65-F5344CB8AC3E}">
        <p14:creationId xmlns:p14="http://schemas.microsoft.com/office/powerpoint/2010/main" val="231601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E1C1-0ADA-4431-92AB-73CCABCE2EB7}"/>
              </a:ext>
            </a:extLst>
          </p:cNvPr>
          <p:cNvSpPr>
            <a:spLocks noGrp="1"/>
          </p:cNvSpPr>
          <p:nvPr>
            <p:ph type="title"/>
          </p:nvPr>
        </p:nvSpPr>
        <p:spPr>
          <a:xfrm>
            <a:off x="909836" y="980728"/>
            <a:ext cx="7008574" cy="1930400"/>
          </a:xfrm>
        </p:spPr>
        <p:txBody>
          <a:bodyPr>
            <a:normAutofit/>
          </a:bodyPr>
          <a:lstStyle/>
          <a:p>
            <a:br>
              <a:rPr lang="en-GB" dirty="0"/>
            </a:br>
            <a:endParaRPr lang="en-GB" dirty="0"/>
          </a:p>
        </p:txBody>
      </p:sp>
      <p:sp>
        <p:nvSpPr>
          <p:cNvPr id="3" name="Rectangle 2">
            <a:extLst>
              <a:ext uri="{FF2B5EF4-FFF2-40B4-BE49-F238E27FC236}">
                <a16:creationId xmlns:a16="http://schemas.microsoft.com/office/drawing/2014/main" id="{75BD33E8-E4A3-4E03-8F91-F3DAF1B4CAAD}"/>
              </a:ext>
            </a:extLst>
          </p:cNvPr>
          <p:cNvSpPr/>
          <p:nvPr/>
        </p:nvSpPr>
        <p:spPr>
          <a:xfrm>
            <a:off x="405780" y="260648"/>
            <a:ext cx="7416824" cy="4154984"/>
          </a:xfrm>
          <a:prstGeom prst="rect">
            <a:avLst/>
          </a:prstGeom>
        </p:spPr>
        <p:txBody>
          <a:bodyPr wrap="square">
            <a:spAutoFit/>
          </a:bodyPr>
          <a:lstStyle/>
          <a:p>
            <a:r>
              <a:rPr lang="en-GB" i="1" dirty="0">
                <a:solidFill>
                  <a:srgbClr val="231F20"/>
                </a:solidFill>
                <a:latin typeface="ReithSans"/>
              </a:rPr>
              <a:t>We’d even ridden on an old one once. I’d been a bit scared of falling off, but </a:t>
            </a:r>
            <a:r>
              <a:rPr lang="en-GB" i="1" dirty="0" err="1">
                <a:solidFill>
                  <a:srgbClr val="231F20"/>
                </a:solidFill>
                <a:latin typeface="ReithSans"/>
              </a:rPr>
              <a:t>Pog</a:t>
            </a:r>
            <a:r>
              <a:rPr lang="en-GB" i="1" dirty="0">
                <a:solidFill>
                  <a:srgbClr val="231F20"/>
                </a:solidFill>
                <a:latin typeface="ReithSans"/>
              </a:rPr>
              <a:t> had loved it. He’d shouted so loudly that the mahout (the man who looked after the elephants) had to tell Daddy to keep him quiet in case the elephant got upset.</a:t>
            </a:r>
          </a:p>
          <a:p>
            <a:endParaRPr lang="en-GB" dirty="0">
              <a:solidFill>
                <a:srgbClr val="231F20"/>
              </a:solidFill>
              <a:latin typeface="ReithSans"/>
            </a:endParaRPr>
          </a:p>
          <a:p>
            <a:r>
              <a:rPr lang="en-GB" i="1" dirty="0">
                <a:solidFill>
                  <a:srgbClr val="231F20"/>
                </a:solidFill>
                <a:latin typeface="ReithSans"/>
              </a:rPr>
              <a:t>'Why don’t we shout and see if anyone will come?’ I said.</a:t>
            </a:r>
            <a:endParaRPr lang="en-GB" dirty="0">
              <a:solidFill>
                <a:srgbClr val="231F20"/>
              </a:solidFill>
              <a:latin typeface="ReithSans"/>
            </a:endParaRPr>
          </a:p>
          <a:p>
            <a:r>
              <a:rPr lang="en-GB" i="1" dirty="0">
                <a:solidFill>
                  <a:srgbClr val="231F20"/>
                </a:solidFill>
                <a:latin typeface="ReithSans"/>
              </a:rPr>
              <a:t>‘You don’t want to scare the elephants,’ said Nikhil. ‘And, anyway, we don’t shout. It’s rude.’</a:t>
            </a:r>
            <a:endParaRPr lang="en-GB" dirty="0">
              <a:solidFill>
                <a:srgbClr val="231F20"/>
              </a:solidFill>
              <a:latin typeface="ReithSans"/>
            </a:endParaRPr>
          </a:p>
          <a:p>
            <a:r>
              <a:rPr lang="en-GB" i="1" dirty="0">
                <a:solidFill>
                  <a:srgbClr val="231F20"/>
                </a:solidFill>
                <a:latin typeface="ReithSans"/>
              </a:rPr>
              <a:t>I bit my lip. Daddy was always shouting at people. Mother shouted at </a:t>
            </a:r>
            <a:r>
              <a:rPr lang="en-GB" i="1" dirty="0" err="1">
                <a:solidFill>
                  <a:srgbClr val="231F20"/>
                </a:solidFill>
                <a:latin typeface="ReithSans"/>
              </a:rPr>
              <a:t>Sunderam</a:t>
            </a:r>
            <a:r>
              <a:rPr lang="en-GB" i="1" dirty="0">
                <a:solidFill>
                  <a:srgbClr val="231F20"/>
                </a:solidFill>
                <a:latin typeface="ReithSans"/>
              </a:rPr>
              <a:t> all the time too.</a:t>
            </a:r>
            <a:endParaRPr lang="en-GB" dirty="0">
              <a:solidFill>
                <a:srgbClr val="231F20"/>
              </a:solidFill>
              <a:latin typeface="ReithSans"/>
            </a:endParaRPr>
          </a:p>
        </p:txBody>
      </p:sp>
    </p:spTree>
    <p:extLst>
      <p:ext uri="{BB962C8B-B14F-4D97-AF65-F5344CB8AC3E}">
        <p14:creationId xmlns:p14="http://schemas.microsoft.com/office/powerpoint/2010/main" val="209092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8A5794-1B97-4CC9-9581-D09EB5814AE5}"/>
              </a:ext>
            </a:extLst>
          </p:cNvPr>
          <p:cNvSpPr>
            <a:spLocks noGrp="1"/>
          </p:cNvSpPr>
          <p:nvPr>
            <p:ph type="body" idx="1"/>
          </p:nvPr>
        </p:nvSpPr>
        <p:spPr>
          <a:xfrm>
            <a:off x="169807" y="404664"/>
            <a:ext cx="8157650" cy="5976664"/>
          </a:xfrm>
        </p:spPr>
        <p:txBody>
          <a:bodyPr>
            <a:normAutofit fontScale="77500" lnSpcReduction="20000"/>
          </a:bodyPr>
          <a:lstStyle/>
          <a:p>
            <a:r>
              <a:rPr lang="en-GB" dirty="0"/>
              <a:t>The writer tells you lots of information about the elephants.</a:t>
            </a:r>
          </a:p>
          <a:p>
            <a:r>
              <a:rPr lang="en-GB" dirty="0"/>
              <a:t>When you heard that this book was called </a:t>
            </a:r>
            <a:r>
              <a:rPr lang="en-GB" i="1" dirty="0" err="1"/>
              <a:t>Dindy</a:t>
            </a:r>
            <a:r>
              <a:rPr lang="en-GB" i="1" dirty="0"/>
              <a:t> and the Elephant</a:t>
            </a:r>
            <a:r>
              <a:rPr lang="en-GB" dirty="0"/>
              <a:t>, what were you expecting?</a:t>
            </a:r>
          </a:p>
          <a:p>
            <a:endParaRPr lang="en-GB" dirty="0"/>
          </a:p>
          <a:p>
            <a:r>
              <a:rPr lang="en-GB" dirty="0"/>
              <a:t>How did you feel when you read this section about the elephants? Did it match your expectation?</a:t>
            </a:r>
          </a:p>
          <a:p>
            <a:endParaRPr lang="en-GB" dirty="0"/>
          </a:p>
          <a:p>
            <a:endParaRPr lang="en-GB" dirty="0"/>
          </a:p>
          <a:p>
            <a:endParaRPr lang="en-GB" dirty="0"/>
          </a:p>
          <a:p>
            <a:r>
              <a:rPr lang="en-GB" b="1" dirty="0"/>
              <a:t>Write a short paragraph about how you feel about this description of the elephants.</a:t>
            </a:r>
            <a:endParaRPr lang="en-GB" dirty="0"/>
          </a:p>
          <a:p>
            <a:r>
              <a:rPr lang="en-GB" b="1" dirty="0"/>
              <a:t>You might want to use some of these sentence starters to help you.</a:t>
            </a:r>
          </a:p>
          <a:p>
            <a:endParaRPr lang="en-GB" dirty="0"/>
          </a:p>
          <a:p>
            <a:r>
              <a:rPr lang="en-GB" dirty="0"/>
              <a:t>I felt ...................... when I read the description because ...................... .</a:t>
            </a:r>
          </a:p>
          <a:p>
            <a:r>
              <a:rPr lang="en-GB" dirty="0"/>
              <a:t>It made me feel ...................... because ...................... .</a:t>
            </a:r>
          </a:p>
          <a:p>
            <a:r>
              <a:rPr lang="en-GB" dirty="0"/>
              <a:t>This part of the text ...................... made me feel ...................... .</a:t>
            </a:r>
          </a:p>
          <a:p>
            <a:r>
              <a:rPr lang="en-GB" dirty="0"/>
              <a:t>I liked the part when ...................... because ...................... .</a:t>
            </a:r>
          </a:p>
          <a:p>
            <a:r>
              <a:rPr lang="en-GB" dirty="0"/>
              <a:t>I did not like the part when...................... because ...................... .</a:t>
            </a:r>
          </a:p>
          <a:p>
            <a:r>
              <a:rPr lang="en-GB" dirty="0"/>
              <a:t>I was surprised because I thought ...................... .</a:t>
            </a:r>
          </a:p>
          <a:p>
            <a:endParaRPr lang="en-GB" dirty="0"/>
          </a:p>
        </p:txBody>
      </p:sp>
    </p:spTree>
    <p:extLst>
      <p:ext uri="{BB962C8B-B14F-4D97-AF65-F5344CB8AC3E}">
        <p14:creationId xmlns:p14="http://schemas.microsoft.com/office/powerpoint/2010/main" val="9956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702</Words>
  <Application>Microsoft Office PowerPoint</Application>
  <PresentationFormat>Custom</PresentationFormat>
  <Paragraphs>50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CCW Cursive Writing 12</vt:lpstr>
      <vt:lpstr>Century Gothic</vt:lpstr>
      <vt:lpstr>inherit</vt:lpstr>
      <vt:lpstr>ReithSans</vt:lpstr>
      <vt:lpstr>Books 16x9</vt:lpstr>
      <vt:lpstr>PowerPoint Presentation</vt:lpstr>
      <vt:lpstr>         </vt:lpstr>
      <vt:lpstr>Today we are going to use a range of skills to explore  2 extracts from Dindy and the elephant.    You will need these skills today. </vt:lpstr>
      <vt:lpstr>PowerPoint Presentation</vt:lpstr>
      <vt:lpstr>PowerPoint Presentation</vt:lpstr>
      <vt:lpstr>How do you think Pog is feeling in this extract? How do you know. Find evidence.</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2015-03-01T20:28:27Z</dcterms:created>
  <dcterms:modified xsi:type="dcterms:W3CDTF">2020-06-12T14:40:00Z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