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4"/>
  </p:notesMasterIdLst>
  <p:sldIdLst>
    <p:sldId id="256" r:id="rId2"/>
    <p:sldId id="257" r:id="rId3"/>
    <p:sldId id="267" r:id="rId4"/>
    <p:sldId id="258" r:id="rId5"/>
    <p:sldId id="259" r:id="rId6"/>
    <p:sldId id="260" r:id="rId7"/>
    <p:sldId id="261" r:id="rId8"/>
    <p:sldId id="262" r:id="rId9"/>
    <p:sldId id="268" r:id="rId10"/>
    <p:sldId id="270" r:id="rId11"/>
    <p:sldId id="271" r:id="rId12"/>
    <p:sldId id="26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0" autoAdjust="0"/>
    <p:restoredTop sz="91935"/>
  </p:normalViewPr>
  <p:slideViewPr>
    <p:cSldViewPr snapToGrid="0">
      <p:cViewPr varScale="1">
        <p:scale>
          <a:sx n="105" d="100"/>
          <a:sy n="105" d="100"/>
        </p:scale>
        <p:origin x="28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C72343-0786-2D4E-AACD-078F62C4E206}" type="datetimeFigureOut">
              <a:rPr lang="en-US" smtClean="0"/>
              <a:t>6/10/2020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6C0143-7CB7-7B42-A184-C38C0672D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297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C0143-7CB7-7B42-A184-C38C0672D31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212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4 Geometry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F59068A2-26A9-4B1D-86B6-6AB5C28F8528}"/>
              </a:ext>
            </a:extLst>
          </p:cNvPr>
          <p:cNvSpPr txBox="1">
            <a:spLocks/>
          </p:cNvSpPr>
          <p:nvPr/>
        </p:nvSpPr>
        <p:spPr>
          <a:xfrm>
            <a:off x="2832306" y="4108679"/>
            <a:ext cx="6831673" cy="10862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Franklin Gothic Book" panose="020B0503020102020204" pitchFamily="34" charset="0"/>
              <a:buNone/>
              <a:defRPr sz="23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Lesson 38 Geometry Lesson #4</a:t>
            </a: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GB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Comparing and classifying quadrilaterals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859B43A-B6A2-490B-971E-FDF8083D3330}"/>
              </a:ext>
            </a:extLst>
          </p:cNvPr>
          <p:cNvSpPr txBox="1"/>
          <p:nvPr/>
        </p:nvSpPr>
        <p:spPr>
          <a:xfrm>
            <a:off x="8986838" y="2286000"/>
            <a:ext cx="2424874" cy="14773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It has four sides which meet at right angles. </a:t>
            </a:r>
          </a:p>
          <a:p>
            <a:pPr algn="ctr"/>
            <a:r>
              <a:rPr lang="en-GB" dirty="0"/>
              <a:t>Opposite (parallel) sides are the same length.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4B7CC6E-CA3F-4EBE-BA10-EC3AADF1FF59}"/>
              </a:ext>
            </a:extLst>
          </p:cNvPr>
          <p:cNvSpPr/>
          <p:nvPr/>
        </p:nvSpPr>
        <p:spPr>
          <a:xfrm>
            <a:off x="2350008" y="2715768"/>
            <a:ext cx="3118104" cy="113385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186E884-8152-491D-AA4B-2BDA6EB50F81}"/>
              </a:ext>
            </a:extLst>
          </p:cNvPr>
          <p:cNvSpPr txBox="1"/>
          <p:nvPr/>
        </p:nvSpPr>
        <p:spPr>
          <a:xfrm>
            <a:off x="8477632" y="1703654"/>
            <a:ext cx="3443285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This is a </a:t>
            </a:r>
            <a:r>
              <a:rPr lang="en-GB" b="1" dirty="0"/>
              <a:t>rectangle.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572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arallelogram 6">
            <a:extLst>
              <a:ext uri="{FF2B5EF4-FFF2-40B4-BE49-F238E27FC236}">
                <a16:creationId xmlns:a16="http://schemas.microsoft.com/office/drawing/2014/main" id="{80D8084E-9528-4C30-AB7D-060C31FAA161}"/>
              </a:ext>
            </a:extLst>
          </p:cNvPr>
          <p:cNvSpPr/>
          <p:nvPr/>
        </p:nvSpPr>
        <p:spPr>
          <a:xfrm>
            <a:off x="1407045" y="2557618"/>
            <a:ext cx="4801732" cy="1719143"/>
          </a:xfrm>
          <a:prstGeom prst="parallelogram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ACD6488-6F30-4B51-B47B-5EF1F0B0E465}"/>
              </a:ext>
            </a:extLst>
          </p:cNvPr>
          <p:cNvSpPr txBox="1"/>
          <p:nvPr/>
        </p:nvSpPr>
        <p:spPr>
          <a:xfrm>
            <a:off x="7652566" y="2188286"/>
            <a:ext cx="3443285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This is a </a:t>
            </a:r>
            <a:r>
              <a:rPr lang="en-GB" b="1" dirty="0"/>
              <a:t>parallelogram</a:t>
            </a:r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67478C0-8087-4A04-8E7C-5DF3D85A4B3C}"/>
              </a:ext>
            </a:extLst>
          </p:cNvPr>
          <p:cNvSpPr txBox="1"/>
          <p:nvPr/>
        </p:nvSpPr>
        <p:spPr>
          <a:xfrm>
            <a:off x="7652566" y="2683360"/>
            <a:ext cx="3443285" cy="147732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Opposite sides are equal and parallel. </a:t>
            </a:r>
          </a:p>
          <a:p>
            <a:pPr algn="ctr"/>
            <a:r>
              <a:rPr lang="en-GB" dirty="0"/>
              <a:t>One set of sides is longer than the other. </a:t>
            </a:r>
          </a:p>
          <a:p>
            <a:pPr algn="ctr"/>
            <a:r>
              <a:rPr lang="en-GB" dirty="0"/>
              <a:t>The shape looks like it’s slanted </a:t>
            </a:r>
          </a:p>
        </p:txBody>
      </p:sp>
    </p:spTree>
    <p:extLst>
      <p:ext uri="{BB962C8B-B14F-4D97-AF65-F5344CB8AC3E}">
        <p14:creationId xmlns:p14="http://schemas.microsoft.com/office/powerpoint/2010/main" val="3953985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A720364-7303-4F91-8D86-22B532A848A2}"/>
              </a:ext>
            </a:extLst>
          </p:cNvPr>
          <p:cNvSpPr txBox="1"/>
          <p:nvPr/>
        </p:nvSpPr>
        <p:spPr>
          <a:xfrm>
            <a:off x="7408450" y="2450663"/>
            <a:ext cx="3443285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This is an a</a:t>
            </a:r>
            <a:r>
              <a:rPr lang="en-GB" b="1" dirty="0"/>
              <a:t> rhombus</a:t>
            </a:r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9B05AF3-4810-4619-B173-37BC65E0F96B}"/>
              </a:ext>
            </a:extLst>
          </p:cNvPr>
          <p:cNvSpPr txBox="1"/>
          <p:nvPr/>
        </p:nvSpPr>
        <p:spPr>
          <a:xfrm>
            <a:off x="7404877" y="2948356"/>
            <a:ext cx="3443285" cy="147732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Opposite sides are parallel. 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All sides are the same length. 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The shape looks like it’s slanted. </a:t>
            </a:r>
          </a:p>
        </p:txBody>
      </p:sp>
      <p:sp>
        <p:nvSpPr>
          <p:cNvPr id="4" name="Parallelogram 3">
            <a:extLst>
              <a:ext uri="{FF2B5EF4-FFF2-40B4-BE49-F238E27FC236}">
                <a16:creationId xmlns:a16="http://schemas.microsoft.com/office/drawing/2014/main" id="{C31FDA9B-DA22-4F96-8940-4906EE6B824D}"/>
              </a:ext>
            </a:extLst>
          </p:cNvPr>
          <p:cNvSpPr/>
          <p:nvPr/>
        </p:nvSpPr>
        <p:spPr>
          <a:xfrm>
            <a:off x="2532886" y="2369938"/>
            <a:ext cx="2834642" cy="2146841"/>
          </a:xfrm>
          <a:prstGeom prst="parallelogram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6558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704C90C-0DAB-4DAD-A53E-3AE80E91F97B}"/>
              </a:ext>
            </a:extLst>
          </p:cNvPr>
          <p:cNvSpPr txBox="1"/>
          <p:nvPr/>
        </p:nvSpPr>
        <p:spPr>
          <a:xfrm>
            <a:off x="2557463" y="685800"/>
            <a:ext cx="7772400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What do we know about quadrilaterals?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5157045-9141-4DCD-8792-96E91D017B4B}"/>
              </a:ext>
            </a:extLst>
          </p:cNvPr>
          <p:cNvSpPr txBox="1"/>
          <p:nvPr/>
        </p:nvSpPr>
        <p:spPr>
          <a:xfrm>
            <a:off x="1109663" y="2024063"/>
            <a:ext cx="7772400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800" dirty="0"/>
              <a:t>1. Quadrilaterals are 2D shapes.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4F1A696-FB77-4953-9E68-AD5178BA291C}"/>
              </a:ext>
            </a:extLst>
          </p:cNvPr>
          <p:cNvSpPr txBox="1"/>
          <p:nvPr/>
        </p:nvSpPr>
        <p:spPr>
          <a:xfrm>
            <a:off x="1081088" y="2839106"/>
            <a:ext cx="9827704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800" dirty="0"/>
              <a:t>2. Quadrilaterals are 4 sided shapes with 4 straight sides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6AC7529-9ADE-4335-8E46-34C1E84F9454}"/>
              </a:ext>
            </a:extLst>
          </p:cNvPr>
          <p:cNvSpPr txBox="1"/>
          <p:nvPr/>
        </p:nvSpPr>
        <p:spPr>
          <a:xfrm>
            <a:off x="1081088" y="4966960"/>
            <a:ext cx="7772400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800" dirty="0"/>
              <a:t>There are different types of quadrilaterals. </a:t>
            </a:r>
          </a:p>
        </p:txBody>
      </p:sp>
    </p:spTree>
    <p:extLst>
      <p:ext uri="{BB962C8B-B14F-4D97-AF65-F5344CB8AC3E}">
        <p14:creationId xmlns:p14="http://schemas.microsoft.com/office/powerpoint/2010/main" val="3050782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190F580-92F5-458C-98B4-EBACFBFC480C}"/>
              </a:ext>
            </a:extLst>
          </p:cNvPr>
          <p:cNvSpPr txBox="1"/>
          <p:nvPr/>
        </p:nvSpPr>
        <p:spPr>
          <a:xfrm>
            <a:off x="2836736" y="239512"/>
            <a:ext cx="7772400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We already know 2 types of quadrilaterals.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5CBA4BF-18DF-4B8E-BBCD-21164A5D149A}"/>
              </a:ext>
            </a:extLst>
          </p:cNvPr>
          <p:cNvSpPr/>
          <p:nvPr/>
        </p:nvSpPr>
        <p:spPr>
          <a:xfrm>
            <a:off x="1406496" y="1773936"/>
            <a:ext cx="4032504" cy="165506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99D22EE-0AB7-4104-A39E-A3ADA9982BC4}"/>
              </a:ext>
            </a:extLst>
          </p:cNvPr>
          <p:cNvSpPr/>
          <p:nvPr/>
        </p:nvSpPr>
        <p:spPr>
          <a:xfrm>
            <a:off x="8628888" y="1701468"/>
            <a:ext cx="1800000" cy="1800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14D5959-750D-4009-B265-CC276E92C892}"/>
              </a:ext>
            </a:extLst>
          </p:cNvPr>
          <p:cNvSpPr txBox="1"/>
          <p:nvPr/>
        </p:nvSpPr>
        <p:spPr>
          <a:xfrm>
            <a:off x="1617526" y="3724478"/>
            <a:ext cx="3443285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This is a </a:t>
            </a:r>
            <a:r>
              <a:rPr lang="en-GB" b="1" dirty="0"/>
              <a:t>rectangle.</a:t>
            </a: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009B694-E92C-4D8D-A4FB-4BF8EDB80C44}"/>
              </a:ext>
            </a:extLst>
          </p:cNvPr>
          <p:cNvSpPr txBox="1"/>
          <p:nvPr/>
        </p:nvSpPr>
        <p:spPr>
          <a:xfrm>
            <a:off x="1617526" y="4219552"/>
            <a:ext cx="3443285" cy="120032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It has four sides which meet at right angles. </a:t>
            </a:r>
          </a:p>
          <a:p>
            <a:pPr algn="ctr"/>
            <a:r>
              <a:rPr lang="en-GB" dirty="0"/>
              <a:t>Opposite (parallel) sides are the same length.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D1A15F2-7BC1-4D84-8CE7-82EC8EA48359}"/>
              </a:ext>
            </a:extLst>
          </p:cNvPr>
          <p:cNvSpPr txBox="1"/>
          <p:nvPr/>
        </p:nvSpPr>
        <p:spPr>
          <a:xfrm>
            <a:off x="7841542" y="3724478"/>
            <a:ext cx="3443285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This is a </a:t>
            </a:r>
            <a:r>
              <a:rPr lang="en-GB" b="1" dirty="0"/>
              <a:t>square.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285BBA-D44A-4C60-882F-BE364ADD83B0}"/>
              </a:ext>
            </a:extLst>
          </p:cNvPr>
          <p:cNvSpPr txBox="1"/>
          <p:nvPr/>
        </p:nvSpPr>
        <p:spPr>
          <a:xfrm>
            <a:off x="7841542" y="4219552"/>
            <a:ext cx="3443285" cy="92333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It has four sides which meet at right angles. </a:t>
            </a:r>
          </a:p>
          <a:p>
            <a:pPr algn="ctr"/>
            <a:r>
              <a:rPr lang="en-GB" dirty="0"/>
              <a:t>All the sides are the same length. </a:t>
            </a:r>
          </a:p>
        </p:txBody>
      </p:sp>
    </p:spTree>
    <p:extLst>
      <p:ext uri="{BB962C8B-B14F-4D97-AF65-F5344CB8AC3E}">
        <p14:creationId xmlns:p14="http://schemas.microsoft.com/office/powerpoint/2010/main" val="4275261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51D4E61-2778-4CFA-8B9D-63CBA84DDD9B}"/>
              </a:ext>
            </a:extLst>
          </p:cNvPr>
          <p:cNvSpPr txBox="1"/>
          <p:nvPr/>
        </p:nvSpPr>
        <p:spPr>
          <a:xfrm>
            <a:off x="2586038" y="200025"/>
            <a:ext cx="7772400" cy="95410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Take some time to look at these new types of quadrilaterals and the difference between them.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90AD708-4480-46E5-B3CA-BD4B5C3C7D6F}"/>
              </a:ext>
            </a:extLst>
          </p:cNvPr>
          <p:cNvCxnSpPr/>
          <p:nvPr/>
        </p:nvCxnSpPr>
        <p:spPr>
          <a:xfrm>
            <a:off x="4786313" y="1395412"/>
            <a:ext cx="0" cy="49720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20F1B41-AA48-4E55-8151-3727B91B4F31}"/>
              </a:ext>
            </a:extLst>
          </p:cNvPr>
          <p:cNvCxnSpPr/>
          <p:nvPr/>
        </p:nvCxnSpPr>
        <p:spPr>
          <a:xfrm>
            <a:off x="8482013" y="1395412"/>
            <a:ext cx="0" cy="49720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543AFE42-0AD9-448D-BBCD-9C04BAECB4BA}"/>
              </a:ext>
            </a:extLst>
          </p:cNvPr>
          <p:cNvSpPr txBox="1"/>
          <p:nvPr/>
        </p:nvSpPr>
        <p:spPr>
          <a:xfrm>
            <a:off x="1004878" y="3797630"/>
            <a:ext cx="3443285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This is a </a:t>
            </a:r>
            <a:r>
              <a:rPr lang="en-GB" b="1" dirty="0"/>
              <a:t>parallelogram</a:t>
            </a:r>
            <a:endParaRPr lang="en-GB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E8880F3-C82B-4658-9C2F-AF434A75A223}"/>
              </a:ext>
            </a:extLst>
          </p:cNvPr>
          <p:cNvSpPr txBox="1"/>
          <p:nvPr/>
        </p:nvSpPr>
        <p:spPr>
          <a:xfrm>
            <a:off x="4902994" y="3795011"/>
            <a:ext cx="3443285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This is an a</a:t>
            </a:r>
            <a:r>
              <a:rPr lang="en-GB" b="1" dirty="0"/>
              <a:t> rhombus</a:t>
            </a:r>
            <a:endParaRPr lang="en-GB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F3FCA59-9EFA-4087-B4D5-2C55E7703E47}"/>
              </a:ext>
            </a:extLst>
          </p:cNvPr>
          <p:cNvSpPr txBox="1"/>
          <p:nvPr/>
        </p:nvSpPr>
        <p:spPr>
          <a:xfrm>
            <a:off x="8636795" y="3791094"/>
            <a:ext cx="3443285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This is a </a:t>
            </a:r>
            <a:r>
              <a:rPr lang="en-GB" b="1" dirty="0"/>
              <a:t>trapezium. </a:t>
            </a:r>
            <a:endParaRPr lang="en-GB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86153B4-A105-4BE3-A5B4-127F51537CA1}"/>
              </a:ext>
            </a:extLst>
          </p:cNvPr>
          <p:cNvSpPr txBox="1"/>
          <p:nvPr/>
        </p:nvSpPr>
        <p:spPr>
          <a:xfrm>
            <a:off x="1004878" y="4292704"/>
            <a:ext cx="3443285" cy="147732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Opposite sides are equal and parallel. </a:t>
            </a:r>
          </a:p>
          <a:p>
            <a:pPr algn="ctr"/>
            <a:r>
              <a:rPr lang="en-GB" dirty="0"/>
              <a:t>One set of sides is longer than the other. </a:t>
            </a:r>
          </a:p>
          <a:p>
            <a:pPr algn="ctr"/>
            <a:r>
              <a:rPr lang="en-GB" dirty="0"/>
              <a:t>The shape looks like it’s slanted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8BE7B40-3912-4FA5-9D91-5D030068F2DD}"/>
              </a:ext>
            </a:extLst>
          </p:cNvPr>
          <p:cNvSpPr txBox="1"/>
          <p:nvPr/>
        </p:nvSpPr>
        <p:spPr>
          <a:xfrm>
            <a:off x="4899421" y="4292704"/>
            <a:ext cx="3443285" cy="147732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Opposite sides are parallel. 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All sides are the same length. 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The shape looks like it’s slanted.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75C1880-4E43-41E0-B3A3-9D5DDC513361}"/>
              </a:ext>
            </a:extLst>
          </p:cNvPr>
          <p:cNvSpPr txBox="1"/>
          <p:nvPr/>
        </p:nvSpPr>
        <p:spPr>
          <a:xfrm>
            <a:off x="8655832" y="4308434"/>
            <a:ext cx="3443285" cy="147732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Only one pair of opposite sides are parallel. </a:t>
            </a:r>
          </a:p>
          <a:p>
            <a:pPr algn="ctr"/>
            <a:r>
              <a:rPr lang="en-GB" dirty="0"/>
              <a:t>One parallel side is longer than the other meaning that two of the sides slant inwards. </a:t>
            </a:r>
          </a:p>
        </p:txBody>
      </p:sp>
      <p:sp>
        <p:nvSpPr>
          <p:cNvPr id="3" name="Parallelogram 2">
            <a:extLst>
              <a:ext uri="{FF2B5EF4-FFF2-40B4-BE49-F238E27FC236}">
                <a16:creationId xmlns:a16="http://schemas.microsoft.com/office/drawing/2014/main" id="{FD6E65DB-A76F-4436-BA26-DF439D56081F}"/>
              </a:ext>
            </a:extLst>
          </p:cNvPr>
          <p:cNvSpPr/>
          <p:nvPr/>
        </p:nvSpPr>
        <p:spPr>
          <a:xfrm>
            <a:off x="1290834" y="2246365"/>
            <a:ext cx="3155615" cy="954106"/>
          </a:xfrm>
          <a:prstGeom prst="parallelogram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Parallelogram 26">
            <a:extLst>
              <a:ext uri="{FF2B5EF4-FFF2-40B4-BE49-F238E27FC236}">
                <a16:creationId xmlns:a16="http://schemas.microsoft.com/office/drawing/2014/main" id="{8EE36899-F509-4061-AA3E-2F94ACC85FA7}"/>
              </a:ext>
            </a:extLst>
          </p:cNvPr>
          <p:cNvSpPr/>
          <p:nvPr/>
        </p:nvSpPr>
        <p:spPr>
          <a:xfrm>
            <a:off x="5934454" y="2002607"/>
            <a:ext cx="1724949" cy="1257873"/>
          </a:xfrm>
          <a:prstGeom prst="parallelogram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rapezoid 7">
            <a:extLst>
              <a:ext uri="{FF2B5EF4-FFF2-40B4-BE49-F238E27FC236}">
                <a16:creationId xmlns:a16="http://schemas.microsoft.com/office/drawing/2014/main" id="{A0D844A9-7261-4D1E-951F-A5BDECD2FBAD}"/>
              </a:ext>
            </a:extLst>
          </p:cNvPr>
          <p:cNvSpPr/>
          <p:nvPr/>
        </p:nvSpPr>
        <p:spPr>
          <a:xfrm>
            <a:off x="9006840" y="2002607"/>
            <a:ext cx="2377436" cy="1197864"/>
          </a:xfrm>
          <a:prstGeom prst="trapezoid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88161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B028315-95B3-46BD-89FA-77325AE3D2CD}"/>
              </a:ext>
            </a:extLst>
          </p:cNvPr>
          <p:cNvSpPr txBox="1"/>
          <p:nvPr/>
        </p:nvSpPr>
        <p:spPr>
          <a:xfrm>
            <a:off x="2728913" y="942975"/>
            <a:ext cx="7772400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Quadrilateral quiz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C227885-EE23-46C4-9CE2-73A5C11C0A0C}"/>
              </a:ext>
            </a:extLst>
          </p:cNvPr>
          <p:cNvSpPr txBox="1"/>
          <p:nvPr/>
        </p:nvSpPr>
        <p:spPr>
          <a:xfrm>
            <a:off x="2728913" y="2843213"/>
            <a:ext cx="7772400" cy="95410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Use your knowledge of triangles to guess what type of triangle it is. </a:t>
            </a:r>
          </a:p>
        </p:txBody>
      </p:sp>
    </p:spTree>
    <p:extLst>
      <p:ext uri="{BB962C8B-B14F-4D97-AF65-F5344CB8AC3E}">
        <p14:creationId xmlns:p14="http://schemas.microsoft.com/office/powerpoint/2010/main" val="42806883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859B43A-B6A2-490B-971E-FDF8083D3330}"/>
              </a:ext>
            </a:extLst>
          </p:cNvPr>
          <p:cNvSpPr txBox="1"/>
          <p:nvPr/>
        </p:nvSpPr>
        <p:spPr>
          <a:xfrm>
            <a:off x="8986838" y="2286000"/>
            <a:ext cx="2424874" cy="14773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It has four sides which meet at right angles. </a:t>
            </a:r>
          </a:p>
          <a:p>
            <a:pPr algn="ctr"/>
            <a:r>
              <a:rPr lang="en-GB" dirty="0"/>
              <a:t>Opposite (parallel) sides are the same length.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4B7CC6E-CA3F-4EBE-BA10-EC3AADF1FF59}"/>
              </a:ext>
            </a:extLst>
          </p:cNvPr>
          <p:cNvSpPr/>
          <p:nvPr/>
        </p:nvSpPr>
        <p:spPr>
          <a:xfrm>
            <a:off x="4113120" y="1572768"/>
            <a:ext cx="824640" cy="41696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186E884-8152-491D-AA4B-2BDA6EB50F81}"/>
              </a:ext>
            </a:extLst>
          </p:cNvPr>
          <p:cNvSpPr txBox="1"/>
          <p:nvPr/>
        </p:nvSpPr>
        <p:spPr>
          <a:xfrm>
            <a:off x="8477632" y="1703654"/>
            <a:ext cx="3443285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This is a </a:t>
            </a:r>
            <a:r>
              <a:rPr lang="en-GB" b="1" dirty="0"/>
              <a:t>rectangle.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7869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arallelogram 6">
            <a:extLst>
              <a:ext uri="{FF2B5EF4-FFF2-40B4-BE49-F238E27FC236}">
                <a16:creationId xmlns:a16="http://schemas.microsoft.com/office/drawing/2014/main" id="{80D8084E-9528-4C30-AB7D-060C31FAA161}"/>
              </a:ext>
            </a:extLst>
          </p:cNvPr>
          <p:cNvSpPr/>
          <p:nvPr/>
        </p:nvSpPr>
        <p:spPr>
          <a:xfrm>
            <a:off x="3851155" y="1353312"/>
            <a:ext cx="2046726" cy="3593663"/>
          </a:xfrm>
          <a:prstGeom prst="parallelogram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ACD6488-6F30-4B51-B47B-5EF1F0B0E465}"/>
              </a:ext>
            </a:extLst>
          </p:cNvPr>
          <p:cNvSpPr txBox="1"/>
          <p:nvPr/>
        </p:nvSpPr>
        <p:spPr>
          <a:xfrm>
            <a:off x="7652566" y="2188286"/>
            <a:ext cx="3443285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This is a </a:t>
            </a:r>
            <a:r>
              <a:rPr lang="en-GB" b="1" dirty="0"/>
              <a:t>parallelogram</a:t>
            </a:r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67478C0-8087-4A04-8E7C-5DF3D85A4B3C}"/>
              </a:ext>
            </a:extLst>
          </p:cNvPr>
          <p:cNvSpPr txBox="1"/>
          <p:nvPr/>
        </p:nvSpPr>
        <p:spPr>
          <a:xfrm>
            <a:off x="7652566" y="2683360"/>
            <a:ext cx="3443285" cy="147732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Opposite sides are equal and parallel. </a:t>
            </a:r>
          </a:p>
          <a:p>
            <a:pPr algn="ctr"/>
            <a:r>
              <a:rPr lang="en-GB" dirty="0"/>
              <a:t>One set of sides is longer than the other. </a:t>
            </a:r>
          </a:p>
          <a:p>
            <a:pPr algn="ctr"/>
            <a:r>
              <a:rPr lang="en-GB" dirty="0"/>
              <a:t>The shape looks like it’s slanted </a:t>
            </a:r>
          </a:p>
        </p:txBody>
      </p:sp>
    </p:spTree>
    <p:extLst>
      <p:ext uri="{BB962C8B-B14F-4D97-AF65-F5344CB8AC3E}">
        <p14:creationId xmlns:p14="http://schemas.microsoft.com/office/powerpoint/2010/main" val="2757496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apezoid 10">
            <a:extLst>
              <a:ext uri="{FF2B5EF4-FFF2-40B4-BE49-F238E27FC236}">
                <a16:creationId xmlns:a16="http://schemas.microsoft.com/office/drawing/2014/main" id="{045DA564-A5C1-43CD-BA4D-99C4E7FF7766}"/>
              </a:ext>
            </a:extLst>
          </p:cNvPr>
          <p:cNvSpPr/>
          <p:nvPr/>
        </p:nvSpPr>
        <p:spPr>
          <a:xfrm rot="5400000">
            <a:off x="2039075" y="2130589"/>
            <a:ext cx="3241617" cy="1979674"/>
          </a:xfrm>
          <a:prstGeom prst="trapezoid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263035C-75AE-4BD3-A602-05E19C467C5B}"/>
              </a:ext>
            </a:extLst>
          </p:cNvPr>
          <p:cNvSpPr txBox="1"/>
          <p:nvPr/>
        </p:nvSpPr>
        <p:spPr>
          <a:xfrm>
            <a:off x="7542280" y="2190894"/>
            <a:ext cx="3443285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This is a </a:t>
            </a:r>
            <a:r>
              <a:rPr lang="en-GB" b="1" dirty="0"/>
              <a:t>trapezium. </a:t>
            </a:r>
            <a:endParaRPr lang="en-GB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9CCE756-432C-405E-AC7C-F7BBEDD6ABA4}"/>
              </a:ext>
            </a:extLst>
          </p:cNvPr>
          <p:cNvSpPr txBox="1"/>
          <p:nvPr/>
        </p:nvSpPr>
        <p:spPr>
          <a:xfrm>
            <a:off x="7561317" y="2708234"/>
            <a:ext cx="3443285" cy="147732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Only one pair of opposite sides are parallel. </a:t>
            </a:r>
          </a:p>
          <a:p>
            <a:pPr algn="ctr"/>
            <a:r>
              <a:rPr lang="en-GB" dirty="0"/>
              <a:t>One parallel side is longer than the other meaning that two of the sides slant inwards. </a:t>
            </a:r>
          </a:p>
        </p:txBody>
      </p:sp>
    </p:spTree>
    <p:extLst>
      <p:ext uri="{BB962C8B-B14F-4D97-AF65-F5344CB8AC3E}">
        <p14:creationId xmlns:p14="http://schemas.microsoft.com/office/powerpoint/2010/main" val="1316809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87071D2-FFF4-452B-A386-B4B9C3E82996}"/>
              </a:ext>
            </a:extLst>
          </p:cNvPr>
          <p:cNvSpPr/>
          <p:nvPr/>
        </p:nvSpPr>
        <p:spPr>
          <a:xfrm>
            <a:off x="2371168" y="1350435"/>
            <a:ext cx="3960000" cy="3960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EE8CA1A-330C-49A6-AA60-24701E8DC348}"/>
              </a:ext>
            </a:extLst>
          </p:cNvPr>
          <p:cNvSpPr txBox="1"/>
          <p:nvPr/>
        </p:nvSpPr>
        <p:spPr>
          <a:xfrm>
            <a:off x="7316331" y="2518154"/>
            <a:ext cx="3443285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This is a </a:t>
            </a:r>
            <a:r>
              <a:rPr lang="en-GB" b="1" dirty="0"/>
              <a:t>square.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14EC9AC-0A0E-406A-9C16-7F80CE11516F}"/>
              </a:ext>
            </a:extLst>
          </p:cNvPr>
          <p:cNvSpPr txBox="1"/>
          <p:nvPr/>
        </p:nvSpPr>
        <p:spPr>
          <a:xfrm>
            <a:off x="7340715" y="3330435"/>
            <a:ext cx="3443285" cy="92333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It has four sides which meet at right angles. </a:t>
            </a:r>
          </a:p>
          <a:p>
            <a:pPr algn="ctr"/>
            <a:r>
              <a:rPr lang="en-GB" dirty="0"/>
              <a:t>All the sides are the same length. </a:t>
            </a:r>
          </a:p>
        </p:txBody>
      </p:sp>
    </p:spTree>
    <p:extLst>
      <p:ext uri="{BB962C8B-B14F-4D97-AF65-F5344CB8AC3E}">
        <p14:creationId xmlns:p14="http://schemas.microsoft.com/office/powerpoint/2010/main" val="494947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1785</TotalTime>
  <Words>399</Words>
  <Application>Microsoft Office PowerPoint</Application>
  <PresentationFormat>Widescreen</PresentationFormat>
  <Paragraphs>56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Calibri</vt:lpstr>
      <vt:lpstr>Franklin Gothic Book</vt:lpstr>
      <vt:lpstr>Crop</vt:lpstr>
      <vt:lpstr>Year 4 Geometry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Laura Whitehouse</cp:lastModifiedBy>
  <cp:revision>153</cp:revision>
  <dcterms:created xsi:type="dcterms:W3CDTF">2020-03-20T11:22:32Z</dcterms:created>
  <dcterms:modified xsi:type="dcterms:W3CDTF">2020-06-10T08:48:45Z</dcterms:modified>
</cp:coreProperties>
</file>