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7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00" autoAdjust="0"/>
    <p:restoredTop sz="94660"/>
  </p:normalViewPr>
  <p:slideViewPr>
    <p:cSldViewPr snapToGrid="0">
      <p:cViewPr>
        <p:scale>
          <a:sx n="60" d="100"/>
          <a:sy n="60" d="100"/>
        </p:scale>
        <p:origin x="1344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Decimals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Lesson 3 writing hundredths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F0E1AC88-CB6D-4C54-B030-52CD4BE0D20D}"/>
              </a:ext>
            </a:extLst>
          </p:cNvPr>
          <p:cNvSpPr txBox="1"/>
          <p:nvPr/>
        </p:nvSpPr>
        <p:spPr>
          <a:xfrm>
            <a:off x="3625516" y="176463"/>
            <a:ext cx="58836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How much is represented in each diagram? 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0179601B-2F59-4BB7-9D1B-5ED48B5547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351571"/>
              </p:ext>
            </p:extLst>
          </p:nvPr>
        </p:nvGraphicFramePr>
        <p:xfrm>
          <a:off x="1213853" y="896129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30082901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3234222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EABDC28A-D446-45BF-B3B8-9329DCF384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221143"/>
              </p:ext>
            </p:extLst>
          </p:nvPr>
        </p:nvGraphicFramePr>
        <p:xfrm>
          <a:off x="1213853" y="1666150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286562058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35651096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9200145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86100436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35207674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95100243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45055196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11737833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67049900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473841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636457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5F8DBF2B-4951-4556-A206-0097F71864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278146"/>
              </p:ext>
            </p:extLst>
          </p:nvPr>
        </p:nvGraphicFramePr>
        <p:xfrm>
          <a:off x="1213853" y="2544287"/>
          <a:ext cx="411747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747">
                  <a:extLst>
                    <a:ext uri="{9D8B030D-6E8A-4147-A177-3AD203B41FA5}">
                      <a16:colId xmlns:a16="http://schemas.microsoft.com/office/drawing/2014/main" val="3283549070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3435648912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4176779194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706796555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3330209207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47470151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4254390178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4167647162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1308499273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1569483394"/>
                    </a:ext>
                  </a:extLst>
                </a:gridCol>
              </a:tblGrid>
              <a:tr h="301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85934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516827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460024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489276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287128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555862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06109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839504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202637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355590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950EE6A8-FCD1-4A0C-8028-89771FC3434F}"/>
              </a:ext>
            </a:extLst>
          </p:cNvPr>
          <p:cNvSpPr txBox="1"/>
          <p:nvPr/>
        </p:nvSpPr>
        <p:spPr>
          <a:xfrm>
            <a:off x="9753600" y="896129"/>
            <a:ext cx="120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One whole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AC2FA16-5B16-49F1-ADBA-D66FD1ECC07E}"/>
              </a:ext>
            </a:extLst>
          </p:cNvPr>
          <p:cNvSpPr txBox="1"/>
          <p:nvPr/>
        </p:nvSpPr>
        <p:spPr>
          <a:xfrm>
            <a:off x="9772368" y="1667658"/>
            <a:ext cx="1140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One tenth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BC81D43-760C-4F72-9772-7965239AB7E0}"/>
              </a:ext>
            </a:extLst>
          </p:cNvPr>
          <p:cNvSpPr txBox="1"/>
          <p:nvPr/>
        </p:nvSpPr>
        <p:spPr>
          <a:xfrm>
            <a:off x="5525555" y="2631225"/>
            <a:ext cx="1649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One hundredth</a:t>
            </a:r>
          </a:p>
        </p:txBody>
      </p:sp>
    </p:spTree>
    <p:extLst>
      <p:ext uri="{BB962C8B-B14F-4D97-AF65-F5344CB8AC3E}">
        <p14:creationId xmlns:p14="http://schemas.microsoft.com/office/powerpoint/2010/main" val="3971107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121145C-5A56-4230-89DE-A2C1C37776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296330"/>
              </p:ext>
            </p:extLst>
          </p:nvPr>
        </p:nvGraphicFramePr>
        <p:xfrm>
          <a:off x="1326147" y="1138751"/>
          <a:ext cx="411747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747">
                  <a:extLst>
                    <a:ext uri="{9D8B030D-6E8A-4147-A177-3AD203B41FA5}">
                      <a16:colId xmlns:a16="http://schemas.microsoft.com/office/drawing/2014/main" val="3283549070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3435648912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4176779194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706796555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3330209207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47470151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4254390178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4167647162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1308499273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1569483394"/>
                    </a:ext>
                  </a:extLst>
                </a:gridCol>
              </a:tblGrid>
              <a:tr h="301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85934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516827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460024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489276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287128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555862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06109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839504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202637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35559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FFF4CA2-6AB4-4F23-B2C0-A9F6EF312CE9}"/>
              </a:ext>
            </a:extLst>
          </p:cNvPr>
          <p:cNvSpPr txBox="1"/>
          <p:nvPr/>
        </p:nvSpPr>
        <p:spPr>
          <a:xfrm>
            <a:off x="3681512" y="471446"/>
            <a:ext cx="4997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Hundredths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3235FA-B56C-4DD3-BAC3-77EB9D286606}"/>
              </a:ext>
            </a:extLst>
          </p:cNvPr>
          <p:cNvSpPr txBox="1"/>
          <p:nvPr/>
        </p:nvSpPr>
        <p:spPr>
          <a:xfrm>
            <a:off x="6625389" y="994666"/>
            <a:ext cx="4997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We get hundredths when we divide into 100 equal pieces.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1499FE-0DC0-496F-9612-4C1E452EE1EA}"/>
              </a:ext>
            </a:extLst>
          </p:cNvPr>
          <p:cNvSpPr txBox="1"/>
          <p:nvPr/>
        </p:nvSpPr>
        <p:spPr>
          <a:xfrm>
            <a:off x="8967537" y="2705941"/>
            <a:ext cx="8031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4438F1-0B80-4C6E-BF15-449A24B1B13E}"/>
              </a:ext>
            </a:extLst>
          </p:cNvPr>
          <p:cNvSpPr txBox="1"/>
          <p:nvPr/>
        </p:nvSpPr>
        <p:spPr>
          <a:xfrm>
            <a:off x="5974734" y="2859829"/>
            <a:ext cx="1869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100 equal pieces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686C0B4-BA0D-4D70-AF29-B66D582CB507}"/>
              </a:ext>
            </a:extLst>
          </p:cNvPr>
          <p:cNvCxnSpPr/>
          <p:nvPr/>
        </p:nvCxnSpPr>
        <p:spPr>
          <a:xfrm>
            <a:off x="8678779" y="2705941"/>
            <a:ext cx="12994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5E2C5BB-4F03-4297-82FD-2BE5E7640637}"/>
              </a:ext>
            </a:extLst>
          </p:cNvPr>
          <p:cNvSpPr txBox="1"/>
          <p:nvPr/>
        </p:nvSpPr>
        <p:spPr>
          <a:xfrm>
            <a:off x="5813706" y="2036378"/>
            <a:ext cx="2030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 equal pieces is shaded in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4BC86AE-9BAF-44CE-9671-9842EAA66FCC}"/>
              </a:ext>
            </a:extLst>
          </p:cNvPr>
          <p:cNvSpPr txBox="1"/>
          <p:nvPr/>
        </p:nvSpPr>
        <p:spPr>
          <a:xfrm>
            <a:off x="9171759" y="2128620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0856FE8-84E7-499E-AF89-7F7EB1085D0A}"/>
              </a:ext>
            </a:extLst>
          </p:cNvPr>
          <p:cNvCxnSpPr>
            <a:cxnSpLocks/>
          </p:cNvCxnSpPr>
          <p:nvPr/>
        </p:nvCxnSpPr>
        <p:spPr>
          <a:xfrm>
            <a:off x="8357937" y="3429000"/>
            <a:ext cx="0" cy="99862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D6EDF59-2147-4D0A-9DBE-69D1C75D46A7}"/>
              </a:ext>
            </a:extLst>
          </p:cNvPr>
          <p:cNvSpPr txBox="1"/>
          <p:nvPr/>
        </p:nvSpPr>
        <p:spPr>
          <a:xfrm>
            <a:off x="8678779" y="3716784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As a decimal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09A99BB3-AD6B-402D-AF80-98A8DD00EF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179970"/>
              </p:ext>
            </p:extLst>
          </p:nvPr>
        </p:nvGraphicFramePr>
        <p:xfrm>
          <a:off x="2764899" y="5304948"/>
          <a:ext cx="81280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43229628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20925612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4007271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9184352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201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3804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69AF2A38-A0EE-437F-B239-6E89EC924092}"/>
              </a:ext>
            </a:extLst>
          </p:cNvPr>
          <p:cNvSpPr txBox="1"/>
          <p:nvPr/>
        </p:nvSpPr>
        <p:spPr>
          <a:xfrm>
            <a:off x="9172759" y="4802296"/>
            <a:ext cx="1393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 hundredth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3F4DEBD-BC26-40A5-B92B-07FB63F05001}"/>
              </a:ext>
            </a:extLst>
          </p:cNvPr>
          <p:cNvSpPr txBox="1"/>
          <p:nvPr/>
        </p:nvSpPr>
        <p:spPr>
          <a:xfrm>
            <a:off x="3681512" y="5784350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CBA6EE3-C8F7-455E-BB93-FD9A20088953}"/>
              </a:ext>
            </a:extLst>
          </p:cNvPr>
          <p:cNvSpPr txBox="1"/>
          <p:nvPr/>
        </p:nvSpPr>
        <p:spPr>
          <a:xfrm>
            <a:off x="7661189" y="5828167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1436834-9B72-4E49-BCFD-9DEE3BDA962A}"/>
              </a:ext>
            </a:extLst>
          </p:cNvPr>
          <p:cNvSpPr txBox="1"/>
          <p:nvPr/>
        </p:nvSpPr>
        <p:spPr>
          <a:xfrm>
            <a:off x="9733555" y="5761113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730513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9" grpId="0"/>
      <p:bldP spid="10" grpId="0"/>
      <p:bldP spid="14" grpId="0"/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121145C-5A56-4230-89DE-A2C1C37776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910392"/>
              </p:ext>
            </p:extLst>
          </p:nvPr>
        </p:nvGraphicFramePr>
        <p:xfrm>
          <a:off x="1326147" y="1138751"/>
          <a:ext cx="411747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747">
                  <a:extLst>
                    <a:ext uri="{9D8B030D-6E8A-4147-A177-3AD203B41FA5}">
                      <a16:colId xmlns:a16="http://schemas.microsoft.com/office/drawing/2014/main" val="3283549070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3435648912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4176779194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706796555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3330209207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47470151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4254390178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4167647162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1308499273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1569483394"/>
                    </a:ext>
                  </a:extLst>
                </a:gridCol>
              </a:tblGrid>
              <a:tr h="301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85934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516827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460024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489276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287128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555862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06109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839504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202637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35559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FFF4CA2-6AB4-4F23-B2C0-A9F6EF312CE9}"/>
              </a:ext>
            </a:extLst>
          </p:cNvPr>
          <p:cNvSpPr txBox="1"/>
          <p:nvPr/>
        </p:nvSpPr>
        <p:spPr>
          <a:xfrm>
            <a:off x="3681512" y="471446"/>
            <a:ext cx="4997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Hundredths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3235FA-B56C-4DD3-BAC3-77EB9D286606}"/>
              </a:ext>
            </a:extLst>
          </p:cNvPr>
          <p:cNvSpPr txBox="1"/>
          <p:nvPr/>
        </p:nvSpPr>
        <p:spPr>
          <a:xfrm>
            <a:off x="6625389" y="994666"/>
            <a:ext cx="4997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We get hundredths when we divide into 100 equal pieces.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1499FE-0DC0-496F-9612-4C1E452EE1EA}"/>
              </a:ext>
            </a:extLst>
          </p:cNvPr>
          <p:cNvSpPr txBox="1"/>
          <p:nvPr/>
        </p:nvSpPr>
        <p:spPr>
          <a:xfrm>
            <a:off x="8967537" y="2705941"/>
            <a:ext cx="8031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4438F1-0B80-4C6E-BF15-449A24B1B13E}"/>
              </a:ext>
            </a:extLst>
          </p:cNvPr>
          <p:cNvSpPr txBox="1"/>
          <p:nvPr/>
        </p:nvSpPr>
        <p:spPr>
          <a:xfrm>
            <a:off x="5974734" y="2859829"/>
            <a:ext cx="1869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100 equal pieces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686C0B4-BA0D-4D70-AF29-B66D582CB507}"/>
              </a:ext>
            </a:extLst>
          </p:cNvPr>
          <p:cNvCxnSpPr/>
          <p:nvPr/>
        </p:nvCxnSpPr>
        <p:spPr>
          <a:xfrm>
            <a:off x="8678779" y="2705941"/>
            <a:ext cx="12994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5E2C5BB-4F03-4297-82FD-2BE5E7640637}"/>
              </a:ext>
            </a:extLst>
          </p:cNvPr>
          <p:cNvSpPr txBox="1"/>
          <p:nvPr/>
        </p:nvSpPr>
        <p:spPr>
          <a:xfrm>
            <a:off x="5813706" y="2036378"/>
            <a:ext cx="2030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 equal pieces are shaded in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4BC86AE-9BAF-44CE-9671-9842EAA66FCC}"/>
              </a:ext>
            </a:extLst>
          </p:cNvPr>
          <p:cNvSpPr txBox="1"/>
          <p:nvPr/>
        </p:nvSpPr>
        <p:spPr>
          <a:xfrm>
            <a:off x="9171759" y="2128620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0856FE8-84E7-499E-AF89-7F7EB1085D0A}"/>
              </a:ext>
            </a:extLst>
          </p:cNvPr>
          <p:cNvCxnSpPr>
            <a:cxnSpLocks/>
          </p:cNvCxnSpPr>
          <p:nvPr/>
        </p:nvCxnSpPr>
        <p:spPr>
          <a:xfrm>
            <a:off x="8357937" y="3429000"/>
            <a:ext cx="0" cy="99862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D6EDF59-2147-4D0A-9DBE-69D1C75D46A7}"/>
              </a:ext>
            </a:extLst>
          </p:cNvPr>
          <p:cNvSpPr txBox="1"/>
          <p:nvPr/>
        </p:nvSpPr>
        <p:spPr>
          <a:xfrm>
            <a:off x="8678779" y="3716784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As a decimal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09A99BB3-AD6B-402D-AF80-98A8DD00EF83}"/>
              </a:ext>
            </a:extLst>
          </p:cNvPr>
          <p:cNvGraphicFramePr>
            <a:graphicFrameLocks noGrp="1"/>
          </p:cNvGraphicFramePr>
          <p:nvPr/>
        </p:nvGraphicFramePr>
        <p:xfrm>
          <a:off x="2764899" y="5304948"/>
          <a:ext cx="81280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43229628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20925612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4007271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9184352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201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3804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69AF2A38-A0EE-437F-B239-6E89EC924092}"/>
              </a:ext>
            </a:extLst>
          </p:cNvPr>
          <p:cNvSpPr txBox="1"/>
          <p:nvPr/>
        </p:nvSpPr>
        <p:spPr>
          <a:xfrm>
            <a:off x="9172759" y="4802296"/>
            <a:ext cx="1500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 hundredths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3F4DEBD-BC26-40A5-B92B-07FB63F05001}"/>
              </a:ext>
            </a:extLst>
          </p:cNvPr>
          <p:cNvSpPr txBox="1"/>
          <p:nvPr/>
        </p:nvSpPr>
        <p:spPr>
          <a:xfrm>
            <a:off x="3681512" y="5784350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CBA6EE3-C8F7-455E-BB93-FD9A20088953}"/>
              </a:ext>
            </a:extLst>
          </p:cNvPr>
          <p:cNvSpPr txBox="1"/>
          <p:nvPr/>
        </p:nvSpPr>
        <p:spPr>
          <a:xfrm>
            <a:off x="7661189" y="5828167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1436834-9B72-4E49-BCFD-9DEE3BDA962A}"/>
              </a:ext>
            </a:extLst>
          </p:cNvPr>
          <p:cNvSpPr txBox="1"/>
          <p:nvPr/>
        </p:nvSpPr>
        <p:spPr>
          <a:xfrm>
            <a:off x="9733555" y="5761113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716650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9" grpId="0"/>
      <p:bldP spid="10" grpId="0"/>
      <p:bldP spid="14" grpId="0"/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121145C-5A56-4230-89DE-A2C1C37776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051590"/>
              </p:ext>
            </p:extLst>
          </p:nvPr>
        </p:nvGraphicFramePr>
        <p:xfrm>
          <a:off x="1326147" y="1138751"/>
          <a:ext cx="411747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747">
                  <a:extLst>
                    <a:ext uri="{9D8B030D-6E8A-4147-A177-3AD203B41FA5}">
                      <a16:colId xmlns:a16="http://schemas.microsoft.com/office/drawing/2014/main" val="3283549070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3435648912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4176779194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706796555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3330209207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47470151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4254390178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4167647162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1308499273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1569483394"/>
                    </a:ext>
                  </a:extLst>
                </a:gridCol>
              </a:tblGrid>
              <a:tr h="301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85934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516827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460024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489276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287128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555862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06109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839504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202637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35559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FFF4CA2-6AB4-4F23-B2C0-A9F6EF312CE9}"/>
              </a:ext>
            </a:extLst>
          </p:cNvPr>
          <p:cNvSpPr txBox="1"/>
          <p:nvPr/>
        </p:nvSpPr>
        <p:spPr>
          <a:xfrm>
            <a:off x="3681512" y="471446"/>
            <a:ext cx="4997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Hundredths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3235FA-B56C-4DD3-BAC3-77EB9D286606}"/>
              </a:ext>
            </a:extLst>
          </p:cNvPr>
          <p:cNvSpPr txBox="1"/>
          <p:nvPr/>
        </p:nvSpPr>
        <p:spPr>
          <a:xfrm>
            <a:off x="6625389" y="994666"/>
            <a:ext cx="4997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We get hundredths when we divide into 100 equal pieces.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1499FE-0DC0-496F-9612-4C1E452EE1EA}"/>
              </a:ext>
            </a:extLst>
          </p:cNvPr>
          <p:cNvSpPr txBox="1"/>
          <p:nvPr/>
        </p:nvSpPr>
        <p:spPr>
          <a:xfrm>
            <a:off x="8967537" y="2705941"/>
            <a:ext cx="8031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4438F1-0B80-4C6E-BF15-449A24B1B13E}"/>
              </a:ext>
            </a:extLst>
          </p:cNvPr>
          <p:cNvSpPr txBox="1"/>
          <p:nvPr/>
        </p:nvSpPr>
        <p:spPr>
          <a:xfrm>
            <a:off x="5974734" y="2859829"/>
            <a:ext cx="1869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100 equal pieces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686C0B4-BA0D-4D70-AF29-B66D582CB507}"/>
              </a:ext>
            </a:extLst>
          </p:cNvPr>
          <p:cNvCxnSpPr/>
          <p:nvPr/>
        </p:nvCxnSpPr>
        <p:spPr>
          <a:xfrm>
            <a:off x="8678779" y="2705941"/>
            <a:ext cx="12994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5E2C5BB-4F03-4297-82FD-2BE5E7640637}"/>
              </a:ext>
            </a:extLst>
          </p:cNvPr>
          <p:cNvSpPr txBox="1"/>
          <p:nvPr/>
        </p:nvSpPr>
        <p:spPr>
          <a:xfrm>
            <a:off x="5813706" y="2036378"/>
            <a:ext cx="2030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 equal pieces are shaded in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4BC86AE-9BAF-44CE-9671-9842EAA66FCC}"/>
              </a:ext>
            </a:extLst>
          </p:cNvPr>
          <p:cNvSpPr txBox="1"/>
          <p:nvPr/>
        </p:nvSpPr>
        <p:spPr>
          <a:xfrm>
            <a:off x="9171759" y="2128620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8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0856FE8-84E7-499E-AF89-7F7EB1085D0A}"/>
              </a:ext>
            </a:extLst>
          </p:cNvPr>
          <p:cNvCxnSpPr>
            <a:cxnSpLocks/>
          </p:cNvCxnSpPr>
          <p:nvPr/>
        </p:nvCxnSpPr>
        <p:spPr>
          <a:xfrm>
            <a:off x="8357937" y="3429000"/>
            <a:ext cx="0" cy="99862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D6EDF59-2147-4D0A-9DBE-69D1C75D46A7}"/>
              </a:ext>
            </a:extLst>
          </p:cNvPr>
          <p:cNvSpPr txBox="1"/>
          <p:nvPr/>
        </p:nvSpPr>
        <p:spPr>
          <a:xfrm>
            <a:off x="8678779" y="3716784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As a decimal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09A99BB3-AD6B-402D-AF80-98A8DD00EF83}"/>
              </a:ext>
            </a:extLst>
          </p:cNvPr>
          <p:cNvGraphicFramePr>
            <a:graphicFrameLocks noGrp="1"/>
          </p:cNvGraphicFramePr>
          <p:nvPr/>
        </p:nvGraphicFramePr>
        <p:xfrm>
          <a:off x="2764899" y="5304948"/>
          <a:ext cx="81280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43229628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20925612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4007271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9184352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201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3804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69AF2A38-A0EE-437F-B239-6E89EC924092}"/>
              </a:ext>
            </a:extLst>
          </p:cNvPr>
          <p:cNvSpPr txBox="1"/>
          <p:nvPr/>
        </p:nvSpPr>
        <p:spPr>
          <a:xfrm>
            <a:off x="9172759" y="4802296"/>
            <a:ext cx="1500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8 hundredths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3F4DEBD-BC26-40A5-B92B-07FB63F05001}"/>
              </a:ext>
            </a:extLst>
          </p:cNvPr>
          <p:cNvSpPr txBox="1"/>
          <p:nvPr/>
        </p:nvSpPr>
        <p:spPr>
          <a:xfrm>
            <a:off x="3681512" y="5784350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CBA6EE3-C8F7-455E-BB93-FD9A20088953}"/>
              </a:ext>
            </a:extLst>
          </p:cNvPr>
          <p:cNvSpPr txBox="1"/>
          <p:nvPr/>
        </p:nvSpPr>
        <p:spPr>
          <a:xfrm>
            <a:off x="7661189" y="5828167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1436834-9B72-4E49-BCFD-9DEE3BDA962A}"/>
              </a:ext>
            </a:extLst>
          </p:cNvPr>
          <p:cNvSpPr txBox="1"/>
          <p:nvPr/>
        </p:nvSpPr>
        <p:spPr>
          <a:xfrm>
            <a:off x="9733555" y="5761113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227965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9" grpId="0"/>
      <p:bldP spid="10" grpId="0"/>
      <p:bldP spid="14" grpId="0"/>
      <p:bldP spid="16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121145C-5A56-4230-89DE-A2C1C37776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27022"/>
              </p:ext>
            </p:extLst>
          </p:nvPr>
        </p:nvGraphicFramePr>
        <p:xfrm>
          <a:off x="1326147" y="1138751"/>
          <a:ext cx="411747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747">
                  <a:extLst>
                    <a:ext uri="{9D8B030D-6E8A-4147-A177-3AD203B41FA5}">
                      <a16:colId xmlns:a16="http://schemas.microsoft.com/office/drawing/2014/main" val="3283549070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3435648912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4176779194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706796555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3330209207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47470151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4254390178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4167647162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1308499273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1569483394"/>
                    </a:ext>
                  </a:extLst>
                </a:gridCol>
              </a:tblGrid>
              <a:tr h="301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85934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516827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460024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489276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287128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555862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06109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839504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202637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35559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FFF4CA2-6AB4-4F23-B2C0-A9F6EF312CE9}"/>
              </a:ext>
            </a:extLst>
          </p:cNvPr>
          <p:cNvSpPr txBox="1"/>
          <p:nvPr/>
        </p:nvSpPr>
        <p:spPr>
          <a:xfrm>
            <a:off x="3681512" y="471446"/>
            <a:ext cx="4997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Hundredths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3235FA-B56C-4DD3-BAC3-77EB9D286606}"/>
              </a:ext>
            </a:extLst>
          </p:cNvPr>
          <p:cNvSpPr txBox="1"/>
          <p:nvPr/>
        </p:nvSpPr>
        <p:spPr>
          <a:xfrm>
            <a:off x="6625389" y="994666"/>
            <a:ext cx="4997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We get hundredths when we divide into 100 equal pieces.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1499FE-0DC0-496F-9612-4C1E452EE1EA}"/>
              </a:ext>
            </a:extLst>
          </p:cNvPr>
          <p:cNvSpPr txBox="1"/>
          <p:nvPr/>
        </p:nvSpPr>
        <p:spPr>
          <a:xfrm>
            <a:off x="8967537" y="2705941"/>
            <a:ext cx="8031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4438F1-0B80-4C6E-BF15-449A24B1B13E}"/>
              </a:ext>
            </a:extLst>
          </p:cNvPr>
          <p:cNvSpPr txBox="1"/>
          <p:nvPr/>
        </p:nvSpPr>
        <p:spPr>
          <a:xfrm>
            <a:off x="5974734" y="2859829"/>
            <a:ext cx="1869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100 equal pieces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686C0B4-BA0D-4D70-AF29-B66D582CB507}"/>
              </a:ext>
            </a:extLst>
          </p:cNvPr>
          <p:cNvCxnSpPr/>
          <p:nvPr/>
        </p:nvCxnSpPr>
        <p:spPr>
          <a:xfrm>
            <a:off x="8678779" y="2705941"/>
            <a:ext cx="12994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5E2C5BB-4F03-4297-82FD-2BE5E7640637}"/>
              </a:ext>
            </a:extLst>
          </p:cNvPr>
          <p:cNvSpPr txBox="1"/>
          <p:nvPr/>
        </p:nvSpPr>
        <p:spPr>
          <a:xfrm>
            <a:off x="5813706" y="2036378"/>
            <a:ext cx="2030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12 equal pieces are shaded in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4BC86AE-9BAF-44CE-9671-9842EAA66FCC}"/>
              </a:ext>
            </a:extLst>
          </p:cNvPr>
          <p:cNvSpPr txBox="1"/>
          <p:nvPr/>
        </p:nvSpPr>
        <p:spPr>
          <a:xfrm>
            <a:off x="9171759" y="2128620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12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0856FE8-84E7-499E-AF89-7F7EB1085D0A}"/>
              </a:ext>
            </a:extLst>
          </p:cNvPr>
          <p:cNvCxnSpPr>
            <a:cxnSpLocks/>
          </p:cNvCxnSpPr>
          <p:nvPr/>
        </p:nvCxnSpPr>
        <p:spPr>
          <a:xfrm>
            <a:off x="8357937" y="3429000"/>
            <a:ext cx="0" cy="99862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D6EDF59-2147-4D0A-9DBE-69D1C75D46A7}"/>
              </a:ext>
            </a:extLst>
          </p:cNvPr>
          <p:cNvSpPr txBox="1"/>
          <p:nvPr/>
        </p:nvSpPr>
        <p:spPr>
          <a:xfrm>
            <a:off x="8678779" y="3716784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As a decimal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09A99BB3-AD6B-402D-AF80-98A8DD00EF83}"/>
              </a:ext>
            </a:extLst>
          </p:cNvPr>
          <p:cNvGraphicFramePr>
            <a:graphicFrameLocks noGrp="1"/>
          </p:cNvGraphicFramePr>
          <p:nvPr/>
        </p:nvGraphicFramePr>
        <p:xfrm>
          <a:off x="2764899" y="5304948"/>
          <a:ext cx="81280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43229628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20925612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4007271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9184352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201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3804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69AF2A38-A0EE-437F-B239-6E89EC924092}"/>
              </a:ext>
            </a:extLst>
          </p:cNvPr>
          <p:cNvSpPr txBox="1"/>
          <p:nvPr/>
        </p:nvSpPr>
        <p:spPr>
          <a:xfrm>
            <a:off x="6881767" y="4530007"/>
            <a:ext cx="42090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10 hundredths = 1 tenth</a:t>
            </a:r>
          </a:p>
          <a:p>
            <a:r>
              <a:rPr lang="en-GB" dirty="0"/>
              <a:t>12 hundredths = 1 tenth + 2 hundredths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3F4DEBD-BC26-40A5-B92B-07FB63F05001}"/>
              </a:ext>
            </a:extLst>
          </p:cNvPr>
          <p:cNvSpPr txBox="1"/>
          <p:nvPr/>
        </p:nvSpPr>
        <p:spPr>
          <a:xfrm>
            <a:off x="3681512" y="5784350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CBA6EE3-C8F7-455E-BB93-FD9A20088953}"/>
              </a:ext>
            </a:extLst>
          </p:cNvPr>
          <p:cNvSpPr txBox="1"/>
          <p:nvPr/>
        </p:nvSpPr>
        <p:spPr>
          <a:xfrm>
            <a:off x="7661189" y="5828167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1436834-9B72-4E49-BCFD-9DEE3BDA962A}"/>
              </a:ext>
            </a:extLst>
          </p:cNvPr>
          <p:cNvSpPr txBox="1"/>
          <p:nvPr/>
        </p:nvSpPr>
        <p:spPr>
          <a:xfrm>
            <a:off x="9733555" y="5761113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17073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9" grpId="0"/>
      <p:bldP spid="10" grpId="0"/>
      <p:bldP spid="14" grpId="0"/>
      <p:bldP spid="16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121145C-5A56-4230-89DE-A2C1C37776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907259"/>
              </p:ext>
            </p:extLst>
          </p:nvPr>
        </p:nvGraphicFramePr>
        <p:xfrm>
          <a:off x="1326147" y="1138751"/>
          <a:ext cx="411747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747">
                  <a:extLst>
                    <a:ext uri="{9D8B030D-6E8A-4147-A177-3AD203B41FA5}">
                      <a16:colId xmlns:a16="http://schemas.microsoft.com/office/drawing/2014/main" val="3283549070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3435648912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4176779194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706796555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3330209207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47470151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4254390178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4167647162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1308499273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1569483394"/>
                    </a:ext>
                  </a:extLst>
                </a:gridCol>
              </a:tblGrid>
              <a:tr h="301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85934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516827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460024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489276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287128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555862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06109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839504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202637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35559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FFF4CA2-6AB4-4F23-B2C0-A9F6EF312CE9}"/>
              </a:ext>
            </a:extLst>
          </p:cNvPr>
          <p:cNvSpPr txBox="1"/>
          <p:nvPr/>
        </p:nvSpPr>
        <p:spPr>
          <a:xfrm>
            <a:off x="3681512" y="471446"/>
            <a:ext cx="4997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Hundredths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3235FA-B56C-4DD3-BAC3-77EB9D286606}"/>
              </a:ext>
            </a:extLst>
          </p:cNvPr>
          <p:cNvSpPr txBox="1"/>
          <p:nvPr/>
        </p:nvSpPr>
        <p:spPr>
          <a:xfrm>
            <a:off x="6625389" y="994666"/>
            <a:ext cx="4997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We get hundredths when we divide into 100 equal pieces.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1499FE-0DC0-496F-9612-4C1E452EE1EA}"/>
              </a:ext>
            </a:extLst>
          </p:cNvPr>
          <p:cNvSpPr txBox="1"/>
          <p:nvPr/>
        </p:nvSpPr>
        <p:spPr>
          <a:xfrm>
            <a:off x="8967537" y="2705941"/>
            <a:ext cx="8031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4438F1-0B80-4C6E-BF15-449A24B1B13E}"/>
              </a:ext>
            </a:extLst>
          </p:cNvPr>
          <p:cNvSpPr txBox="1"/>
          <p:nvPr/>
        </p:nvSpPr>
        <p:spPr>
          <a:xfrm>
            <a:off x="5974734" y="2859829"/>
            <a:ext cx="1869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100 equal pieces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686C0B4-BA0D-4D70-AF29-B66D582CB507}"/>
              </a:ext>
            </a:extLst>
          </p:cNvPr>
          <p:cNvCxnSpPr/>
          <p:nvPr/>
        </p:nvCxnSpPr>
        <p:spPr>
          <a:xfrm>
            <a:off x="8678779" y="2705941"/>
            <a:ext cx="12994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5E2C5BB-4F03-4297-82FD-2BE5E7640637}"/>
              </a:ext>
            </a:extLst>
          </p:cNvPr>
          <p:cNvSpPr txBox="1"/>
          <p:nvPr/>
        </p:nvSpPr>
        <p:spPr>
          <a:xfrm>
            <a:off x="5813706" y="2036378"/>
            <a:ext cx="2030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25 equal pieces are shaded in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4BC86AE-9BAF-44CE-9671-9842EAA66FCC}"/>
              </a:ext>
            </a:extLst>
          </p:cNvPr>
          <p:cNvSpPr txBox="1"/>
          <p:nvPr/>
        </p:nvSpPr>
        <p:spPr>
          <a:xfrm>
            <a:off x="9171759" y="2128620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25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0856FE8-84E7-499E-AF89-7F7EB1085D0A}"/>
              </a:ext>
            </a:extLst>
          </p:cNvPr>
          <p:cNvCxnSpPr>
            <a:cxnSpLocks/>
          </p:cNvCxnSpPr>
          <p:nvPr/>
        </p:nvCxnSpPr>
        <p:spPr>
          <a:xfrm>
            <a:off x="8357937" y="3429000"/>
            <a:ext cx="0" cy="99862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D6EDF59-2147-4D0A-9DBE-69D1C75D46A7}"/>
              </a:ext>
            </a:extLst>
          </p:cNvPr>
          <p:cNvSpPr txBox="1"/>
          <p:nvPr/>
        </p:nvSpPr>
        <p:spPr>
          <a:xfrm>
            <a:off x="8678779" y="3716784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As a decimal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09A99BB3-AD6B-402D-AF80-98A8DD00EF83}"/>
              </a:ext>
            </a:extLst>
          </p:cNvPr>
          <p:cNvGraphicFramePr>
            <a:graphicFrameLocks noGrp="1"/>
          </p:cNvGraphicFramePr>
          <p:nvPr/>
        </p:nvGraphicFramePr>
        <p:xfrm>
          <a:off x="2764899" y="5304948"/>
          <a:ext cx="81280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43229628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20925612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4007271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9184352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201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3804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69AF2A38-A0EE-437F-B239-6E89EC924092}"/>
              </a:ext>
            </a:extLst>
          </p:cNvPr>
          <p:cNvSpPr txBox="1"/>
          <p:nvPr/>
        </p:nvSpPr>
        <p:spPr>
          <a:xfrm>
            <a:off x="6881767" y="4530007"/>
            <a:ext cx="43164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10 hundredths = 1 tenth</a:t>
            </a:r>
          </a:p>
          <a:p>
            <a:r>
              <a:rPr lang="en-GB" dirty="0"/>
              <a:t>25 hundredths = 2 tenths + 5 hundredths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3F4DEBD-BC26-40A5-B92B-07FB63F05001}"/>
              </a:ext>
            </a:extLst>
          </p:cNvPr>
          <p:cNvSpPr txBox="1"/>
          <p:nvPr/>
        </p:nvSpPr>
        <p:spPr>
          <a:xfrm>
            <a:off x="3681512" y="5784350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CBA6EE3-C8F7-455E-BB93-FD9A20088953}"/>
              </a:ext>
            </a:extLst>
          </p:cNvPr>
          <p:cNvSpPr txBox="1"/>
          <p:nvPr/>
        </p:nvSpPr>
        <p:spPr>
          <a:xfrm>
            <a:off x="7661189" y="5828167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1436834-9B72-4E49-BCFD-9DEE3BDA962A}"/>
              </a:ext>
            </a:extLst>
          </p:cNvPr>
          <p:cNvSpPr txBox="1"/>
          <p:nvPr/>
        </p:nvSpPr>
        <p:spPr>
          <a:xfrm>
            <a:off x="9733555" y="5761113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78445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9" grpId="0"/>
      <p:bldP spid="10" grpId="0"/>
      <p:bldP spid="14" grpId="0"/>
      <p:bldP spid="16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121145C-5A56-4230-89DE-A2C1C37776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948366"/>
              </p:ext>
            </p:extLst>
          </p:nvPr>
        </p:nvGraphicFramePr>
        <p:xfrm>
          <a:off x="1326147" y="1138751"/>
          <a:ext cx="411747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747">
                  <a:extLst>
                    <a:ext uri="{9D8B030D-6E8A-4147-A177-3AD203B41FA5}">
                      <a16:colId xmlns:a16="http://schemas.microsoft.com/office/drawing/2014/main" val="3283549070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3435648912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4176779194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706796555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3330209207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47470151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4254390178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4167647162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1308499273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1569483394"/>
                    </a:ext>
                  </a:extLst>
                </a:gridCol>
              </a:tblGrid>
              <a:tr h="301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85934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516827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460024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489276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287128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555862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06109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839504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202637"/>
                  </a:ext>
                </a:extLst>
              </a:tr>
              <a:tr h="301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35559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FFF4CA2-6AB4-4F23-B2C0-A9F6EF312CE9}"/>
              </a:ext>
            </a:extLst>
          </p:cNvPr>
          <p:cNvSpPr txBox="1"/>
          <p:nvPr/>
        </p:nvSpPr>
        <p:spPr>
          <a:xfrm>
            <a:off x="3681512" y="471446"/>
            <a:ext cx="4997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Hundredths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3235FA-B56C-4DD3-BAC3-77EB9D286606}"/>
              </a:ext>
            </a:extLst>
          </p:cNvPr>
          <p:cNvSpPr txBox="1"/>
          <p:nvPr/>
        </p:nvSpPr>
        <p:spPr>
          <a:xfrm>
            <a:off x="6625389" y="994666"/>
            <a:ext cx="4997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We get hundredths when we divide into 100 equal pieces.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1499FE-0DC0-496F-9612-4C1E452EE1EA}"/>
              </a:ext>
            </a:extLst>
          </p:cNvPr>
          <p:cNvSpPr txBox="1"/>
          <p:nvPr/>
        </p:nvSpPr>
        <p:spPr>
          <a:xfrm>
            <a:off x="8967537" y="2705941"/>
            <a:ext cx="8031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4438F1-0B80-4C6E-BF15-449A24B1B13E}"/>
              </a:ext>
            </a:extLst>
          </p:cNvPr>
          <p:cNvSpPr txBox="1"/>
          <p:nvPr/>
        </p:nvSpPr>
        <p:spPr>
          <a:xfrm>
            <a:off x="5974734" y="2859829"/>
            <a:ext cx="1869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100 equal pieces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686C0B4-BA0D-4D70-AF29-B66D582CB507}"/>
              </a:ext>
            </a:extLst>
          </p:cNvPr>
          <p:cNvCxnSpPr/>
          <p:nvPr/>
        </p:nvCxnSpPr>
        <p:spPr>
          <a:xfrm>
            <a:off x="8678779" y="2705941"/>
            <a:ext cx="12994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5E2C5BB-4F03-4297-82FD-2BE5E7640637}"/>
              </a:ext>
            </a:extLst>
          </p:cNvPr>
          <p:cNvSpPr txBox="1"/>
          <p:nvPr/>
        </p:nvSpPr>
        <p:spPr>
          <a:xfrm>
            <a:off x="5813706" y="2036378"/>
            <a:ext cx="2030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41 equal pieces are shaded in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4BC86AE-9BAF-44CE-9671-9842EAA66FCC}"/>
              </a:ext>
            </a:extLst>
          </p:cNvPr>
          <p:cNvSpPr txBox="1"/>
          <p:nvPr/>
        </p:nvSpPr>
        <p:spPr>
          <a:xfrm>
            <a:off x="9171759" y="2128620"/>
            <a:ext cx="580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41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0856FE8-84E7-499E-AF89-7F7EB1085D0A}"/>
              </a:ext>
            </a:extLst>
          </p:cNvPr>
          <p:cNvCxnSpPr>
            <a:cxnSpLocks/>
          </p:cNvCxnSpPr>
          <p:nvPr/>
        </p:nvCxnSpPr>
        <p:spPr>
          <a:xfrm>
            <a:off x="8357937" y="3429000"/>
            <a:ext cx="0" cy="99862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D6EDF59-2147-4D0A-9DBE-69D1C75D46A7}"/>
              </a:ext>
            </a:extLst>
          </p:cNvPr>
          <p:cNvSpPr txBox="1"/>
          <p:nvPr/>
        </p:nvSpPr>
        <p:spPr>
          <a:xfrm>
            <a:off x="8678779" y="3716784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As a decimal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09A99BB3-AD6B-402D-AF80-98A8DD00EF83}"/>
              </a:ext>
            </a:extLst>
          </p:cNvPr>
          <p:cNvGraphicFramePr>
            <a:graphicFrameLocks noGrp="1"/>
          </p:cNvGraphicFramePr>
          <p:nvPr/>
        </p:nvGraphicFramePr>
        <p:xfrm>
          <a:off x="2764899" y="5304948"/>
          <a:ext cx="81280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43229628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20925612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4007271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9184352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201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3804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69AF2A38-A0EE-437F-B239-6E89EC924092}"/>
              </a:ext>
            </a:extLst>
          </p:cNvPr>
          <p:cNvSpPr txBox="1"/>
          <p:nvPr/>
        </p:nvSpPr>
        <p:spPr>
          <a:xfrm>
            <a:off x="6881767" y="4530007"/>
            <a:ext cx="4328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10 hundredths = 1 tenth</a:t>
            </a:r>
          </a:p>
          <a:p>
            <a:r>
              <a:rPr lang="en-GB" dirty="0"/>
              <a:t>41 hundredths = 4 tenths + 1 hundredths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3F4DEBD-BC26-40A5-B92B-07FB63F05001}"/>
              </a:ext>
            </a:extLst>
          </p:cNvPr>
          <p:cNvSpPr txBox="1"/>
          <p:nvPr/>
        </p:nvSpPr>
        <p:spPr>
          <a:xfrm>
            <a:off x="3681512" y="5784350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CBA6EE3-C8F7-455E-BB93-FD9A20088953}"/>
              </a:ext>
            </a:extLst>
          </p:cNvPr>
          <p:cNvSpPr txBox="1"/>
          <p:nvPr/>
        </p:nvSpPr>
        <p:spPr>
          <a:xfrm>
            <a:off x="7661189" y="5828167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1436834-9B72-4E49-BCFD-9DEE3BDA962A}"/>
              </a:ext>
            </a:extLst>
          </p:cNvPr>
          <p:cNvSpPr txBox="1"/>
          <p:nvPr/>
        </p:nvSpPr>
        <p:spPr>
          <a:xfrm>
            <a:off x="9733555" y="5761113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1794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9" grpId="0"/>
      <p:bldP spid="10" grpId="0"/>
      <p:bldP spid="14" grpId="0"/>
      <p:bldP spid="16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525</TotalTime>
  <Words>270</Words>
  <Application>Microsoft Office PowerPoint</Application>
  <PresentationFormat>Widescreen</PresentationFormat>
  <Paragraphs>105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Year 4 Decimals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62</cp:revision>
  <dcterms:created xsi:type="dcterms:W3CDTF">2020-03-20T11:22:32Z</dcterms:created>
  <dcterms:modified xsi:type="dcterms:W3CDTF">2020-04-16T09:27:42Z</dcterms:modified>
</cp:coreProperties>
</file>