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32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Decimals #10</a:t>
            </a:r>
          </a:p>
          <a:p>
            <a:r>
              <a:rPr lang="en-GB" dirty="0"/>
              <a:t>Dividing by 100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30E76A-93A8-48D4-A427-641D41AFF023}"/>
              </a:ext>
            </a:extLst>
          </p:cNvPr>
          <p:cNvSpPr txBox="1"/>
          <p:nvPr/>
        </p:nvSpPr>
        <p:spPr>
          <a:xfrm>
            <a:off x="4717775" y="530087"/>
            <a:ext cx="23191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48÷ 100 =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DA707A-AA34-4F0F-8F86-9FBA5D257CCB}"/>
              </a:ext>
            </a:extLst>
          </p:cNvPr>
          <p:cNvSpPr txBox="1"/>
          <p:nvPr/>
        </p:nvSpPr>
        <p:spPr>
          <a:xfrm>
            <a:off x="2839278" y="1186069"/>
            <a:ext cx="651344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First put 23 into the place value grid.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B89A78-D465-4FD2-8F62-150773167726}"/>
              </a:ext>
            </a:extLst>
          </p:cNvPr>
          <p:cNvGraphicFramePr>
            <a:graphicFrameLocks noGrp="1"/>
          </p:cNvGraphicFramePr>
          <p:nvPr/>
        </p:nvGraphicFramePr>
        <p:xfrm>
          <a:off x="1985225" y="2901643"/>
          <a:ext cx="8669526" cy="217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21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96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D11481-BA59-4D4D-A550-664E311C0988}"/>
              </a:ext>
            </a:extLst>
          </p:cNvPr>
          <p:cNvSpPr txBox="1"/>
          <p:nvPr/>
        </p:nvSpPr>
        <p:spPr>
          <a:xfrm>
            <a:off x="5098775" y="342900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21052-9FBB-41B4-A7EA-5D7C7B752A2F}"/>
              </a:ext>
            </a:extLst>
          </p:cNvPr>
          <p:cNvSpPr txBox="1"/>
          <p:nvPr/>
        </p:nvSpPr>
        <p:spPr>
          <a:xfrm>
            <a:off x="1083365" y="1878203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Move each digit two place value columns smaller to divide by 100.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8189C-9A61-4279-8694-98AB6E21F6EB}"/>
              </a:ext>
            </a:extLst>
          </p:cNvPr>
          <p:cNvCxnSpPr>
            <a:cxnSpLocks/>
          </p:cNvCxnSpPr>
          <p:nvPr/>
        </p:nvCxnSpPr>
        <p:spPr>
          <a:xfrm>
            <a:off x="5877340" y="3690610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4B4D0B-DD44-46AC-8224-544830BD1BB5}"/>
              </a:ext>
            </a:extLst>
          </p:cNvPr>
          <p:cNvSpPr txBox="1"/>
          <p:nvPr/>
        </p:nvSpPr>
        <p:spPr>
          <a:xfrm>
            <a:off x="9357694" y="447676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17FCF-BDD6-4A89-840D-649E50A4A3B2}"/>
              </a:ext>
            </a:extLst>
          </p:cNvPr>
          <p:cNvSpPr txBox="1"/>
          <p:nvPr/>
        </p:nvSpPr>
        <p:spPr>
          <a:xfrm>
            <a:off x="1083365" y="5547121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Insert place value zeros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B218F-AEDF-49E1-BF1A-2BD0F33DAB07}"/>
              </a:ext>
            </a:extLst>
          </p:cNvPr>
          <p:cNvSpPr txBox="1"/>
          <p:nvPr/>
        </p:nvSpPr>
        <p:spPr>
          <a:xfrm>
            <a:off x="7983725" y="442268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EB78D5-0CC5-4A4A-9B56-C16E14D8271B}"/>
              </a:ext>
            </a:extLst>
          </p:cNvPr>
          <p:cNvSpPr txBox="1"/>
          <p:nvPr/>
        </p:nvSpPr>
        <p:spPr>
          <a:xfrm>
            <a:off x="5119838" y="439972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7BCAA9-162E-4AEF-A389-698444C79FD2}"/>
              </a:ext>
            </a:extLst>
          </p:cNvPr>
          <p:cNvSpPr txBox="1"/>
          <p:nvPr/>
        </p:nvSpPr>
        <p:spPr>
          <a:xfrm>
            <a:off x="7375781" y="526049"/>
            <a:ext cx="117187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0.48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3D2E46-FE24-4714-8810-73D152295BB3}"/>
              </a:ext>
            </a:extLst>
          </p:cNvPr>
          <p:cNvSpPr txBox="1"/>
          <p:nvPr/>
        </p:nvSpPr>
        <p:spPr>
          <a:xfrm>
            <a:off x="3616781" y="345105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4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FA5452-8F15-4C3A-9F6D-340860D386C5}"/>
              </a:ext>
            </a:extLst>
          </p:cNvPr>
          <p:cNvCxnSpPr>
            <a:cxnSpLocks/>
          </p:cNvCxnSpPr>
          <p:nvPr/>
        </p:nvCxnSpPr>
        <p:spPr>
          <a:xfrm>
            <a:off x="4147814" y="3891085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22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10" grpId="0"/>
      <p:bldP spid="11" grpId="0" animBg="1"/>
      <p:bldP spid="12" grpId="0"/>
      <p:bldP spid="13" grpId="0"/>
      <p:bldP spid="14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30E76A-93A8-48D4-A427-641D41AFF023}"/>
              </a:ext>
            </a:extLst>
          </p:cNvPr>
          <p:cNvSpPr txBox="1"/>
          <p:nvPr/>
        </p:nvSpPr>
        <p:spPr>
          <a:xfrm>
            <a:off x="4717775" y="530087"/>
            <a:ext cx="23191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76÷ 100 =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DA707A-AA34-4F0F-8F86-9FBA5D257CCB}"/>
              </a:ext>
            </a:extLst>
          </p:cNvPr>
          <p:cNvSpPr txBox="1"/>
          <p:nvPr/>
        </p:nvSpPr>
        <p:spPr>
          <a:xfrm>
            <a:off x="2839278" y="1186069"/>
            <a:ext cx="651344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First put 76 into the place value grid.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B89A78-D465-4FD2-8F62-150773167726}"/>
              </a:ext>
            </a:extLst>
          </p:cNvPr>
          <p:cNvGraphicFramePr>
            <a:graphicFrameLocks noGrp="1"/>
          </p:cNvGraphicFramePr>
          <p:nvPr/>
        </p:nvGraphicFramePr>
        <p:xfrm>
          <a:off x="1985225" y="2901643"/>
          <a:ext cx="8669526" cy="217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21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96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D11481-BA59-4D4D-A550-664E311C0988}"/>
              </a:ext>
            </a:extLst>
          </p:cNvPr>
          <p:cNvSpPr txBox="1"/>
          <p:nvPr/>
        </p:nvSpPr>
        <p:spPr>
          <a:xfrm>
            <a:off x="5098775" y="342900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21052-9FBB-41B4-A7EA-5D7C7B752A2F}"/>
              </a:ext>
            </a:extLst>
          </p:cNvPr>
          <p:cNvSpPr txBox="1"/>
          <p:nvPr/>
        </p:nvSpPr>
        <p:spPr>
          <a:xfrm>
            <a:off x="1083365" y="1878203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Move each digit two place value columns smaller to divide by 100.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8189C-9A61-4279-8694-98AB6E21F6EB}"/>
              </a:ext>
            </a:extLst>
          </p:cNvPr>
          <p:cNvCxnSpPr>
            <a:cxnSpLocks/>
          </p:cNvCxnSpPr>
          <p:nvPr/>
        </p:nvCxnSpPr>
        <p:spPr>
          <a:xfrm>
            <a:off x="5877340" y="3690610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4B4D0B-DD44-46AC-8224-544830BD1BB5}"/>
              </a:ext>
            </a:extLst>
          </p:cNvPr>
          <p:cNvSpPr txBox="1"/>
          <p:nvPr/>
        </p:nvSpPr>
        <p:spPr>
          <a:xfrm>
            <a:off x="9357694" y="447676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17FCF-BDD6-4A89-840D-649E50A4A3B2}"/>
              </a:ext>
            </a:extLst>
          </p:cNvPr>
          <p:cNvSpPr txBox="1"/>
          <p:nvPr/>
        </p:nvSpPr>
        <p:spPr>
          <a:xfrm>
            <a:off x="1083365" y="5547121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Insert place value zeros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B218F-AEDF-49E1-BF1A-2BD0F33DAB07}"/>
              </a:ext>
            </a:extLst>
          </p:cNvPr>
          <p:cNvSpPr txBox="1"/>
          <p:nvPr/>
        </p:nvSpPr>
        <p:spPr>
          <a:xfrm>
            <a:off x="7983725" y="442268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EB78D5-0CC5-4A4A-9B56-C16E14D8271B}"/>
              </a:ext>
            </a:extLst>
          </p:cNvPr>
          <p:cNvSpPr txBox="1"/>
          <p:nvPr/>
        </p:nvSpPr>
        <p:spPr>
          <a:xfrm>
            <a:off x="5119838" y="439972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7BCAA9-162E-4AEF-A389-698444C79FD2}"/>
              </a:ext>
            </a:extLst>
          </p:cNvPr>
          <p:cNvSpPr txBox="1"/>
          <p:nvPr/>
        </p:nvSpPr>
        <p:spPr>
          <a:xfrm>
            <a:off x="7375781" y="526049"/>
            <a:ext cx="117187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0.76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3D2E46-FE24-4714-8810-73D152295BB3}"/>
              </a:ext>
            </a:extLst>
          </p:cNvPr>
          <p:cNvSpPr txBox="1"/>
          <p:nvPr/>
        </p:nvSpPr>
        <p:spPr>
          <a:xfrm>
            <a:off x="3616781" y="345105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7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FA5452-8F15-4C3A-9F6D-340860D386C5}"/>
              </a:ext>
            </a:extLst>
          </p:cNvPr>
          <p:cNvCxnSpPr>
            <a:cxnSpLocks/>
          </p:cNvCxnSpPr>
          <p:nvPr/>
        </p:nvCxnSpPr>
        <p:spPr>
          <a:xfrm>
            <a:off x="4147814" y="3891085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1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10" grpId="0"/>
      <p:bldP spid="11" grpId="0" animBg="1"/>
      <p:bldP spid="12" grpId="0"/>
      <p:bldP spid="13" grpId="0"/>
      <p:bldP spid="14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30E76A-93A8-48D4-A427-641D41AFF023}"/>
              </a:ext>
            </a:extLst>
          </p:cNvPr>
          <p:cNvSpPr txBox="1"/>
          <p:nvPr/>
        </p:nvSpPr>
        <p:spPr>
          <a:xfrm>
            <a:off x="4717775" y="530087"/>
            <a:ext cx="23191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91÷ 100 =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DA707A-AA34-4F0F-8F86-9FBA5D257CCB}"/>
              </a:ext>
            </a:extLst>
          </p:cNvPr>
          <p:cNvSpPr txBox="1"/>
          <p:nvPr/>
        </p:nvSpPr>
        <p:spPr>
          <a:xfrm>
            <a:off x="2839278" y="1186069"/>
            <a:ext cx="651344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First put 91 into the place value grid.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B89A78-D465-4FD2-8F62-150773167726}"/>
              </a:ext>
            </a:extLst>
          </p:cNvPr>
          <p:cNvGraphicFramePr>
            <a:graphicFrameLocks noGrp="1"/>
          </p:cNvGraphicFramePr>
          <p:nvPr/>
        </p:nvGraphicFramePr>
        <p:xfrm>
          <a:off x="1985225" y="2901643"/>
          <a:ext cx="8669526" cy="217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21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96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D11481-BA59-4D4D-A550-664E311C0988}"/>
              </a:ext>
            </a:extLst>
          </p:cNvPr>
          <p:cNvSpPr txBox="1"/>
          <p:nvPr/>
        </p:nvSpPr>
        <p:spPr>
          <a:xfrm>
            <a:off x="5098775" y="342900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21052-9FBB-41B4-A7EA-5D7C7B752A2F}"/>
              </a:ext>
            </a:extLst>
          </p:cNvPr>
          <p:cNvSpPr txBox="1"/>
          <p:nvPr/>
        </p:nvSpPr>
        <p:spPr>
          <a:xfrm>
            <a:off x="1083365" y="1878203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Move each digit two place value columns smaller to divide by 100.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8189C-9A61-4279-8694-98AB6E21F6EB}"/>
              </a:ext>
            </a:extLst>
          </p:cNvPr>
          <p:cNvCxnSpPr>
            <a:cxnSpLocks/>
          </p:cNvCxnSpPr>
          <p:nvPr/>
        </p:nvCxnSpPr>
        <p:spPr>
          <a:xfrm>
            <a:off x="5877340" y="3690610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4B4D0B-DD44-46AC-8224-544830BD1BB5}"/>
              </a:ext>
            </a:extLst>
          </p:cNvPr>
          <p:cNvSpPr txBox="1"/>
          <p:nvPr/>
        </p:nvSpPr>
        <p:spPr>
          <a:xfrm>
            <a:off x="9357694" y="447676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17FCF-BDD6-4A89-840D-649E50A4A3B2}"/>
              </a:ext>
            </a:extLst>
          </p:cNvPr>
          <p:cNvSpPr txBox="1"/>
          <p:nvPr/>
        </p:nvSpPr>
        <p:spPr>
          <a:xfrm>
            <a:off x="1083365" y="5547121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Insert place value zeros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B218F-AEDF-49E1-BF1A-2BD0F33DAB07}"/>
              </a:ext>
            </a:extLst>
          </p:cNvPr>
          <p:cNvSpPr txBox="1"/>
          <p:nvPr/>
        </p:nvSpPr>
        <p:spPr>
          <a:xfrm>
            <a:off x="7983725" y="442268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EB78D5-0CC5-4A4A-9B56-C16E14D8271B}"/>
              </a:ext>
            </a:extLst>
          </p:cNvPr>
          <p:cNvSpPr txBox="1"/>
          <p:nvPr/>
        </p:nvSpPr>
        <p:spPr>
          <a:xfrm>
            <a:off x="5119838" y="439972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7BCAA9-162E-4AEF-A389-698444C79FD2}"/>
              </a:ext>
            </a:extLst>
          </p:cNvPr>
          <p:cNvSpPr txBox="1"/>
          <p:nvPr/>
        </p:nvSpPr>
        <p:spPr>
          <a:xfrm>
            <a:off x="7375781" y="526049"/>
            <a:ext cx="117187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0.91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3D2E46-FE24-4714-8810-73D152295BB3}"/>
              </a:ext>
            </a:extLst>
          </p:cNvPr>
          <p:cNvSpPr txBox="1"/>
          <p:nvPr/>
        </p:nvSpPr>
        <p:spPr>
          <a:xfrm>
            <a:off x="3616781" y="345105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9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FA5452-8F15-4C3A-9F6D-340860D386C5}"/>
              </a:ext>
            </a:extLst>
          </p:cNvPr>
          <p:cNvCxnSpPr>
            <a:cxnSpLocks/>
          </p:cNvCxnSpPr>
          <p:nvPr/>
        </p:nvCxnSpPr>
        <p:spPr>
          <a:xfrm>
            <a:off x="4147814" y="3891085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02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10" grpId="0"/>
      <p:bldP spid="11" grpId="0" animBg="1"/>
      <p:bldP spid="12" grpId="0"/>
      <p:bldP spid="13" grpId="0"/>
      <p:bldP spid="14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E05EDB-E654-484C-B916-8DB96E9F4C0A}"/>
              </a:ext>
            </a:extLst>
          </p:cNvPr>
          <p:cNvSpPr txBox="1"/>
          <p:nvPr/>
        </p:nvSpPr>
        <p:spPr>
          <a:xfrm>
            <a:off x="2389021" y="1722782"/>
            <a:ext cx="8053692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When we divide by 100 we are finding 1 hundredth of an amount.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671C6A-8A4F-44B1-804F-82D0665C32A8}"/>
              </a:ext>
            </a:extLst>
          </p:cNvPr>
          <p:cNvSpPr txBox="1"/>
          <p:nvPr/>
        </p:nvSpPr>
        <p:spPr>
          <a:xfrm>
            <a:off x="2389021" y="3519392"/>
            <a:ext cx="8053692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 are sharing the amount into 100 equal pieces.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78949F-510E-4F34-904D-76319DC05F1B}"/>
              </a:ext>
            </a:extLst>
          </p:cNvPr>
          <p:cNvSpPr txBox="1"/>
          <p:nvPr/>
        </p:nvSpPr>
        <p:spPr>
          <a:xfrm>
            <a:off x="2389021" y="5148469"/>
            <a:ext cx="8053692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 are making the amount 100 times smaller.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59FBB8-69FE-4BDA-A495-BFF9781AA701}"/>
              </a:ext>
            </a:extLst>
          </p:cNvPr>
          <p:cNvSpPr txBox="1"/>
          <p:nvPr/>
        </p:nvSpPr>
        <p:spPr>
          <a:xfrm>
            <a:off x="1452928" y="408979"/>
            <a:ext cx="9925878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 have 100 apples. I share them between 100 people.</a:t>
            </a:r>
          </a:p>
          <a:p>
            <a:pPr algn="ctr"/>
            <a:r>
              <a:rPr lang="en-GB" sz="2800" dirty="0"/>
              <a:t>How many does each person get? </a:t>
            </a:r>
          </a:p>
        </p:txBody>
      </p:sp>
    </p:spTree>
    <p:extLst>
      <p:ext uri="{BB962C8B-B14F-4D97-AF65-F5344CB8AC3E}">
        <p14:creationId xmlns:p14="http://schemas.microsoft.com/office/powerpoint/2010/main" val="27596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F674BD-755E-4AC5-82DD-5A3729ADA574}"/>
              </a:ext>
            </a:extLst>
          </p:cNvPr>
          <p:cNvSpPr txBox="1"/>
          <p:nvPr/>
        </p:nvSpPr>
        <p:spPr>
          <a:xfrm>
            <a:off x="1421613" y="291547"/>
            <a:ext cx="10372822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What happens when we divide 1 or 2 digit numbers by 100?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E77AB-F770-40FC-A737-844BAC8678F9}"/>
              </a:ext>
            </a:extLst>
          </p:cNvPr>
          <p:cNvSpPr txBox="1"/>
          <p:nvPr/>
        </p:nvSpPr>
        <p:spPr>
          <a:xfrm>
            <a:off x="1421613" y="1186069"/>
            <a:ext cx="103728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 number still gets 100 times smaller, but this may result in a decimal answer.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C20D6F-49BB-4217-BD53-971A220521DE}"/>
              </a:ext>
            </a:extLst>
          </p:cNvPr>
          <p:cNvSpPr txBox="1"/>
          <p:nvPr/>
        </p:nvSpPr>
        <p:spPr>
          <a:xfrm>
            <a:off x="1421613" y="1948069"/>
            <a:ext cx="1037282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understand this we need to understand a place value grid.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D556806-24A7-49DF-B539-E917189FF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287511"/>
              </p:ext>
            </p:extLst>
          </p:nvPr>
        </p:nvGraphicFramePr>
        <p:xfrm>
          <a:off x="2263520" y="4107591"/>
          <a:ext cx="8689008" cy="156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168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8168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8168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8168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8168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8168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387627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11767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DD5BFE-44B5-4757-B283-F47D86864E6D}"/>
              </a:ext>
            </a:extLst>
          </p:cNvPr>
          <p:cNvSpPr txBox="1"/>
          <p:nvPr/>
        </p:nvSpPr>
        <p:spPr>
          <a:xfrm>
            <a:off x="2110774" y="3019334"/>
            <a:ext cx="1473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divide 100 by 100 to get ones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81DFEB-E3D3-4BDB-9C66-8AB726F60D8B}"/>
              </a:ext>
            </a:extLst>
          </p:cNvPr>
          <p:cNvCxnSpPr>
            <a:cxnSpLocks/>
          </p:cNvCxnSpPr>
          <p:nvPr/>
        </p:nvCxnSpPr>
        <p:spPr>
          <a:xfrm>
            <a:off x="3367218" y="3583977"/>
            <a:ext cx="2420490" cy="1425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761574F-A3C5-4859-B1A1-4BD1FA1A0B80}"/>
              </a:ext>
            </a:extLst>
          </p:cNvPr>
          <p:cNvSpPr txBox="1"/>
          <p:nvPr/>
        </p:nvSpPr>
        <p:spPr>
          <a:xfrm>
            <a:off x="3843918" y="3073018"/>
            <a:ext cx="1291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divide 10 by 100 to get tenths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B78726B-ECA0-4622-B135-761807EA3130}"/>
              </a:ext>
            </a:extLst>
          </p:cNvPr>
          <p:cNvCxnSpPr>
            <a:cxnSpLocks/>
          </p:cNvCxnSpPr>
          <p:nvPr/>
        </p:nvCxnSpPr>
        <p:spPr>
          <a:xfrm>
            <a:off x="4841159" y="3662826"/>
            <a:ext cx="3885580" cy="1346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16C6E23-5E57-4C5E-93EA-D9A353E568EB}"/>
              </a:ext>
            </a:extLst>
          </p:cNvPr>
          <p:cNvSpPr txBox="1"/>
          <p:nvPr/>
        </p:nvSpPr>
        <p:spPr>
          <a:xfrm>
            <a:off x="5224763" y="2933348"/>
            <a:ext cx="1383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divide 1 by 100 to get hundredths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584B137-0FD6-4150-9F2B-E95034321382}"/>
              </a:ext>
            </a:extLst>
          </p:cNvPr>
          <p:cNvCxnSpPr>
            <a:cxnSpLocks/>
          </p:cNvCxnSpPr>
          <p:nvPr/>
        </p:nvCxnSpPr>
        <p:spPr>
          <a:xfrm>
            <a:off x="6424990" y="3662826"/>
            <a:ext cx="3503490" cy="1094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C0CDD77-CB59-45BF-9F45-D4A5C1D38B8B}"/>
              </a:ext>
            </a:extLst>
          </p:cNvPr>
          <p:cNvSpPr txBox="1"/>
          <p:nvPr/>
        </p:nvSpPr>
        <p:spPr>
          <a:xfrm>
            <a:off x="1421613" y="5997106"/>
            <a:ext cx="1037282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When we divide by 100, the number is two place value columns smaller.</a:t>
            </a:r>
          </a:p>
        </p:txBody>
      </p:sp>
    </p:spTree>
    <p:extLst>
      <p:ext uri="{BB962C8B-B14F-4D97-AF65-F5344CB8AC3E}">
        <p14:creationId xmlns:p14="http://schemas.microsoft.com/office/powerpoint/2010/main" val="68890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/>
      <p:bldP spid="9" grpId="0"/>
      <p:bldP spid="11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30E76A-93A8-48D4-A427-641D41AFF023}"/>
              </a:ext>
            </a:extLst>
          </p:cNvPr>
          <p:cNvSpPr txBox="1"/>
          <p:nvPr/>
        </p:nvSpPr>
        <p:spPr>
          <a:xfrm>
            <a:off x="4717775" y="530087"/>
            <a:ext cx="23191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1 ÷ 100 =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DA707A-AA34-4F0F-8F86-9FBA5D257CCB}"/>
              </a:ext>
            </a:extLst>
          </p:cNvPr>
          <p:cNvSpPr txBox="1"/>
          <p:nvPr/>
        </p:nvSpPr>
        <p:spPr>
          <a:xfrm>
            <a:off x="2839278" y="1186069"/>
            <a:ext cx="651344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First put 1 into the place value grid.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B89A78-D465-4FD2-8F62-150773167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015362"/>
              </p:ext>
            </p:extLst>
          </p:nvPr>
        </p:nvGraphicFramePr>
        <p:xfrm>
          <a:off x="1985225" y="2901643"/>
          <a:ext cx="8669526" cy="217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21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96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D11481-BA59-4D4D-A550-664E311C0988}"/>
              </a:ext>
            </a:extLst>
          </p:cNvPr>
          <p:cNvSpPr txBox="1"/>
          <p:nvPr/>
        </p:nvSpPr>
        <p:spPr>
          <a:xfrm>
            <a:off x="5098775" y="342900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21052-9FBB-41B4-A7EA-5D7C7B752A2F}"/>
              </a:ext>
            </a:extLst>
          </p:cNvPr>
          <p:cNvSpPr txBox="1"/>
          <p:nvPr/>
        </p:nvSpPr>
        <p:spPr>
          <a:xfrm>
            <a:off x="1083365" y="1878203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Move each digit two place value columns smaller to divide by 100.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8189C-9A61-4279-8694-98AB6E21F6EB}"/>
              </a:ext>
            </a:extLst>
          </p:cNvPr>
          <p:cNvCxnSpPr>
            <a:cxnSpLocks/>
          </p:cNvCxnSpPr>
          <p:nvPr/>
        </p:nvCxnSpPr>
        <p:spPr>
          <a:xfrm>
            <a:off x="5877340" y="3690610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4B4D0B-DD44-46AC-8224-544830BD1BB5}"/>
              </a:ext>
            </a:extLst>
          </p:cNvPr>
          <p:cNvSpPr txBox="1"/>
          <p:nvPr/>
        </p:nvSpPr>
        <p:spPr>
          <a:xfrm>
            <a:off x="9357694" y="447676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17FCF-BDD6-4A89-840D-649E50A4A3B2}"/>
              </a:ext>
            </a:extLst>
          </p:cNvPr>
          <p:cNvSpPr txBox="1"/>
          <p:nvPr/>
        </p:nvSpPr>
        <p:spPr>
          <a:xfrm>
            <a:off x="1083365" y="5547121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Insert place value zeros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B218F-AEDF-49E1-BF1A-2BD0F33DAB07}"/>
              </a:ext>
            </a:extLst>
          </p:cNvPr>
          <p:cNvSpPr txBox="1"/>
          <p:nvPr/>
        </p:nvSpPr>
        <p:spPr>
          <a:xfrm>
            <a:off x="7983725" y="442268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EB78D5-0CC5-4A4A-9B56-C16E14D8271B}"/>
              </a:ext>
            </a:extLst>
          </p:cNvPr>
          <p:cNvSpPr txBox="1"/>
          <p:nvPr/>
        </p:nvSpPr>
        <p:spPr>
          <a:xfrm>
            <a:off x="5119838" y="439972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7BCAA9-162E-4AEF-A389-698444C79FD2}"/>
              </a:ext>
            </a:extLst>
          </p:cNvPr>
          <p:cNvSpPr txBox="1"/>
          <p:nvPr/>
        </p:nvSpPr>
        <p:spPr>
          <a:xfrm>
            <a:off x="7375781" y="526049"/>
            <a:ext cx="117187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0.01</a:t>
            </a:r>
          </a:p>
        </p:txBody>
      </p:sp>
    </p:spTree>
    <p:extLst>
      <p:ext uri="{BB962C8B-B14F-4D97-AF65-F5344CB8AC3E}">
        <p14:creationId xmlns:p14="http://schemas.microsoft.com/office/powerpoint/2010/main" val="222872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10" grpId="0"/>
      <p:bldP spid="11" grpId="0" animBg="1"/>
      <p:bldP spid="12" grpId="0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30E76A-93A8-48D4-A427-641D41AFF023}"/>
              </a:ext>
            </a:extLst>
          </p:cNvPr>
          <p:cNvSpPr txBox="1"/>
          <p:nvPr/>
        </p:nvSpPr>
        <p:spPr>
          <a:xfrm>
            <a:off x="4717775" y="530087"/>
            <a:ext cx="23191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3 ÷ 100 =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DA707A-AA34-4F0F-8F86-9FBA5D257CCB}"/>
              </a:ext>
            </a:extLst>
          </p:cNvPr>
          <p:cNvSpPr txBox="1"/>
          <p:nvPr/>
        </p:nvSpPr>
        <p:spPr>
          <a:xfrm>
            <a:off x="2839278" y="1186069"/>
            <a:ext cx="651344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First put 3 into the place value grid.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B89A78-D465-4FD2-8F62-150773167726}"/>
              </a:ext>
            </a:extLst>
          </p:cNvPr>
          <p:cNvGraphicFramePr>
            <a:graphicFrameLocks noGrp="1"/>
          </p:cNvGraphicFramePr>
          <p:nvPr/>
        </p:nvGraphicFramePr>
        <p:xfrm>
          <a:off x="1985225" y="2901643"/>
          <a:ext cx="8669526" cy="217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21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96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D11481-BA59-4D4D-A550-664E311C0988}"/>
              </a:ext>
            </a:extLst>
          </p:cNvPr>
          <p:cNvSpPr txBox="1"/>
          <p:nvPr/>
        </p:nvSpPr>
        <p:spPr>
          <a:xfrm>
            <a:off x="5098775" y="342900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21052-9FBB-41B4-A7EA-5D7C7B752A2F}"/>
              </a:ext>
            </a:extLst>
          </p:cNvPr>
          <p:cNvSpPr txBox="1"/>
          <p:nvPr/>
        </p:nvSpPr>
        <p:spPr>
          <a:xfrm>
            <a:off x="1083365" y="1878203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Move each digit two place value columns smaller to divide by 100.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8189C-9A61-4279-8694-98AB6E21F6EB}"/>
              </a:ext>
            </a:extLst>
          </p:cNvPr>
          <p:cNvCxnSpPr>
            <a:cxnSpLocks/>
          </p:cNvCxnSpPr>
          <p:nvPr/>
        </p:nvCxnSpPr>
        <p:spPr>
          <a:xfrm>
            <a:off x="5877340" y="3690610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4B4D0B-DD44-46AC-8224-544830BD1BB5}"/>
              </a:ext>
            </a:extLst>
          </p:cNvPr>
          <p:cNvSpPr txBox="1"/>
          <p:nvPr/>
        </p:nvSpPr>
        <p:spPr>
          <a:xfrm>
            <a:off x="9357694" y="447676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17FCF-BDD6-4A89-840D-649E50A4A3B2}"/>
              </a:ext>
            </a:extLst>
          </p:cNvPr>
          <p:cNvSpPr txBox="1"/>
          <p:nvPr/>
        </p:nvSpPr>
        <p:spPr>
          <a:xfrm>
            <a:off x="1083365" y="5547121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Insert place value zeros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B218F-AEDF-49E1-BF1A-2BD0F33DAB07}"/>
              </a:ext>
            </a:extLst>
          </p:cNvPr>
          <p:cNvSpPr txBox="1"/>
          <p:nvPr/>
        </p:nvSpPr>
        <p:spPr>
          <a:xfrm>
            <a:off x="7983725" y="442268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EB78D5-0CC5-4A4A-9B56-C16E14D8271B}"/>
              </a:ext>
            </a:extLst>
          </p:cNvPr>
          <p:cNvSpPr txBox="1"/>
          <p:nvPr/>
        </p:nvSpPr>
        <p:spPr>
          <a:xfrm>
            <a:off x="5119838" y="439972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7BCAA9-162E-4AEF-A389-698444C79FD2}"/>
              </a:ext>
            </a:extLst>
          </p:cNvPr>
          <p:cNvSpPr txBox="1"/>
          <p:nvPr/>
        </p:nvSpPr>
        <p:spPr>
          <a:xfrm>
            <a:off x="7375781" y="526049"/>
            <a:ext cx="117187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0.03</a:t>
            </a:r>
          </a:p>
        </p:txBody>
      </p:sp>
    </p:spTree>
    <p:extLst>
      <p:ext uri="{BB962C8B-B14F-4D97-AF65-F5344CB8AC3E}">
        <p14:creationId xmlns:p14="http://schemas.microsoft.com/office/powerpoint/2010/main" val="161168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10" grpId="0"/>
      <p:bldP spid="11" grpId="0" animBg="1"/>
      <p:bldP spid="12" grpId="0"/>
      <p:bldP spid="1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30E76A-93A8-48D4-A427-641D41AFF023}"/>
              </a:ext>
            </a:extLst>
          </p:cNvPr>
          <p:cNvSpPr txBox="1"/>
          <p:nvPr/>
        </p:nvSpPr>
        <p:spPr>
          <a:xfrm>
            <a:off x="4717775" y="530087"/>
            <a:ext cx="23191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6 ÷ 100 =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DA707A-AA34-4F0F-8F86-9FBA5D257CCB}"/>
              </a:ext>
            </a:extLst>
          </p:cNvPr>
          <p:cNvSpPr txBox="1"/>
          <p:nvPr/>
        </p:nvSpPr>
        <p:spPr>
          <a:xfrm>
            <a:off x="2839278" y="1186069"/>
            <a:ext cx="651344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First put 6 into the place value grid.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B89A78-D465-4FD2-8F62-150773167726}"/>
              </a:ext>
            </a:extLst>
          </p:cNvPr>
          <p:cNvGraphicFramePr>
            <a:graphicFrameLocks noGrp="1"/>
          </p:cNvGraphicFramePr>
          <p:nvPr/>
        </p:nvGraphicFramePr>
        <p:xfrm>
          <a:off x="1985225" y="2901643"/>
          <a:ext cx="8669526" cy="217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21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96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D11481-BA59-4D4D-A550-664E311C0988}"/>
              </a:ext>
            </a:extLst>
          </p:cNvPr>
          <p:cNvSpPr txBox="1"/>
          <p:nvPr/>
        </p:nvSpPr>
        <p:spPr>
          <a:xfrm>
            <a:off x="5098775" y="342900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21052-9FBB-41B4-A7EA-5D7C7B752A2F}"/>
              </a:ext>
            </a:extLst>
          </p:cNvPr>
          <p:cNvSpPr txBox="1"/>
          <p:nvPr/>
        </p:nvSpPr>
        <p:spPr>
          <a:xfrm>
            <a:off x="1083365" y="1878203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Move each digit two place value columns smaller to divide by 100.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8189C-9A61-4279-8694-98AB6E21F6EB}"/>
              </a:ext>
            </a:extLst>
          </p:cNvPr>
          <p:cNvCxnSpPr>
            <a:cxnSpLocks/>
          </p:cNvCxnSpPr>
          <p:nvPr/>
        </p:nvCxnSpPr>
        <p:spPr>
          <a:xfrm>
            <a:off x="5877340" y="3690610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4B4D0B-DD44-46AC-8224-544830BD1BB5}"/>
              </a:ext>
            </a:extLst>
          </p:cNvPr>
          <p:cNvSpPr txBox="1"/>
          <p:nvPr/>
        </p:nvSpPr>
        <p:spPr>
          <a:xfrm>
            <a:off x="9357694" y="447676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17FCF-BDD6-4A89-840D-649E50A4A3B2}"/>
              </a:ext>
            </a:extLst>
          </p:cNvPr>
          <p:cNvSpPr txBox="1"/>
          <p:nvPr/>
        </p:nvSpPr>
        <p:spPr>
          <a:xfrm>
            <a:off x="1083365" y="5547121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Insert place value zeros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B218F-AEDF-49E1-BF1A-2BD0F33DAB07}"/>
              </a:ext>
            </a:extLst>
          </p:cNvPr>
          <p:cNvSpPr txBox="1"/>
          <p:nvPr/>
        </p:nvSpPr>
        <p:spPr>
          <a:xfrm>
            <a:off x="7983725" y="442268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EB78D5-0CC5-4A4A-9B56-C16E14D8271B}"/>
              </a:ext>
            </a:extLst>
          </p:cNvPr>
          <p:cNvSpPr txBox="1"/>
          <p:nvPr/>
        </p:nvSpPr>
        <p:spPr>
          <a:xfrm>
            <a:off x="5119838" y="439972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7BCAA9-162E-4AEF-A389-698444C79FD2}"/>
              </a:ext>
            </a:extLst>
          </p:cNvPr>
          <p:cNvSpPr txBox="1"/>
          <p:nvPr/>
        </p:nvSpPr>
        <p:spPr>
          <a:xfrm>
            <a:off x="7375781" y="526049"/>
            <a:ext cx="117187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0.06</a:t>
            </a:r>
          </a:p>
        </p:txBody>
      </p:sp>
    </p:spTree>
    <p:extLst>
      <p:ext uri="{BB962C8B-B14F-4D97-AF65-F5344CB8AC3E}">
        <p14:creationId xmlns:p14="http://schemas.microsoft.com/office/powerpoint/2010/main" val="302292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10" grpId="0"/>
      <p:bldP spid="11" grpId="0" animBg="1"/>
      <p:bldP spid="12" grpId="0"/>
      <p:bldP spid="13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30E76A-93A8-48D4-A427-641D41AFF023}"/>
              </a:ext>
            </a:extLst>
          </p:cNvPr>
          <p:cNvSpPr txBox="1"/>
          <p:nvPr/>
        </p:nvSpPr>
        <p:spPr>
          <a:xfrm>
            <a:off x="4717775" y="530087"/>
            <a:ext cx="23191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12 ÷ 100 =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DA707A-AA34-4F0F-8F86-9FBA5D257CCB}"/>
              </a:ext>
            </a:extLst>
          </p:cNvPr>
          <p:cNvSpPr txBox="1"/>
          <p:nvPr/>
        </p:nvSpPr>
        <p:spPr>
          <a:xfrm>
            <a:off x="2839278" y="1186069"/>
            <a:ext cx="651344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First put 12 into the place value grid.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B89A78-D465-4FD2-8F62-150773167726}"/>
              </a:ext>
            </a:extLst>
          </p:cNvPr>
          <p:cNvGraphicFramePr>
            <a:graphicFrameLocks noGrp="1"/>
          </p:cNvGraphicFramePr>
          <p:nvPr/>
        </p:nvGraphicFramePr>
        <p:xfrm>
          <a:off x="1985225" y="2901643"/>
          <a:ext cx="8669526" cy="217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21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96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D11481-BA59-4D4D-A550-664E311C0988}"/>
              </a:ext>
            </a:extLst>
          </p:cNvPr>
          <p:cNvSpPr txBox="1"/>
          <p:nvPr/>
        </p:nvSpPr>
        <p:spPr>
          <a:xfrm>
            <a:off x="5098775" y="342900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21052-9FBB-41B4-A7EA-5D7C7B752A2F}"/>
              </a:ext>
            </a:extLst>
          </p:cNvPr>
          <p:cNvSpPr txBox="1"/>
          <p:nvPr/>
        </p:nvSpPr>
        <p:spPr>
          <a:xfrm>
            <a:off x="1083365" y="1878203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Move each digit two place value columns smaller to divide by 100.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8189C-9A61-4279-8694-98AB6E21F6EB}"/>
              </a:ext>
            </a:extLst>
          </p:cNvPr>
          <p:cNvCxnSpPr>
            <a:cxnSpLocks/>
          </p:cNvCxnSpPr>
          <p:nvPr/>
        </p:nvCxnSpPr>
        <p:spPr>
          <a:xfrm>
            <a:off x="5877340" y="3690610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4B4D0B-DD44-46AC-8224-544830BD1BB5}"/>
              </a:ext>
            </a:extLst>
          </p:cNvPr>
          <p:cNvSpPr txBox="1"/>
          <p:nvPr/>
        </p:nvSpPr>
        <p:spPr>
          <a:xfrm>
            <a:off x="9357694" y="447676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17FCF-BDD6-4A89-840D-649E50A4A3B2}"/>
              </a:ext>
            </a:extLst>
          </p:cNvPr>
          <p:cNvSpPr txBox="1"/>
          <p:nvPr/>
        </p:nvSpPr>
        <p:spPr>
          <a:xfrm>
            <a:off x="1083365" y="5547121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Insert place value zeros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B218F-AEDF-49E1-BF1A-2BD0F33DAB07}"/>
              </a:ext>
            </a:extLst>
          </p:cNvPr>
          <p:cNvSpPr txBox="1"/>
          <p:nvPr/>
        </p:nvSpPr>
        <p:spPr>
          <a:xfrm>
            <a:off x="7983725" y="442268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EB78D5-0CC5-4A4A-9B56-C16E14D8271B}"/>
              </a:ext>
            </a:extLst>
          </p:cNvPr>
          <p:cNvSpPr txBox="1"/>
          <p:nvPr/>
        </p:nvSpPr>
        <p:spPr>
          <a:xfrm>
            <a:off x="5119838" y="439972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7BCAA9-162E-4AEF-A389-698444C79FD2}"/>
              </a:ext>
            </a:extLst>
          </p:cNvPr>
          <p:cNvSpPr txBox="1"/>
          <p:nvPr/>
        </p:nvSpPr>
        <p:spPr>
          <a:xfrm>
            <a:off x="7375781" y="526049"/>
            <a:ext cx="117187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0.12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3D2E46-FE24-4714-8810-73D152295BB3}"/>
              </a:ext>
            </a:extLst>
          </p:cNvPr>
          <p:cNvSpPr txBox="1"/>
          <p:nvPr/>
        </p:nvSpPr>
        <p:spPr>
          <a:xfrm>
            <a:off x="3616781" y="345105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FA5452-8F15-4C3A-9F6D-340860D386C5}"/>
              </a:ext>
            </a:extLst>
          </p:cNvPr>
          <p:cNvCxnSpPr>
            <a:cxnSpLocks/>
          </p:cNvCxnSpPr>
          <p:nvPr/>
        </p:nvCxnSpPr>
        <p:spPr>
          <a:xfrm>
            <a:off x="4147814" y="3891085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91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10" grpId="0"/>
      <p:bldP spid="11" grpId="0" animBg="1"/>
      <p:bldP spid="12" grpId="0"/>
      <p:bldP spid="13" grpId="0"/>
      <p:bldP spid="14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30E76A-93A8-48D4-A427-641D41AFF023}"/>
              </a:ext>
            </a:extLst>
          </p:cNvPr>
          <p:cNvSpPr txBox="1"/>
          <p:nvPr/>
        </p:nvSpPr>
        <p:spPr>
          <a:xfrm>
            <a:off x="4717775" y="530087"/>
            <a:ext cx="23191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18÷ 100 =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DA707A-AA34-4F0F-8F86-9FBA5D257CCB}"/>
              </a:ext>
            </a:extLst>
          </p:cNvPr>
          <p:cNvSpPr txBox="1"/>
          <p:nvPr/>
        </p:nvSpPr>
        <p:spPr>
          <a:xfrm>
            <a:off x="2839278" y="1186069"/>
            <a:ext cx="651344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First put 18 into the place value grid.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B89A78-D465-4FD2-8F62-150773167726}"/>
              </a:ext>
            </a:extLst>
          </p:cNvPr>
          <p:cNvGraphicFramePr>
            <a:graphicFrameLocks noGrp="1"/>
          </p:cNvGraphicFramePr>
          <p:nvPr/>
        </p:nvGraphicFramePr>
        <p:xfrm>
          <a:off x="1985225" y="2901643"/>
          <a:ext cx="8669526" cy="217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21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96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D11481-BA59-4D4D-A550-664E311C0988}"/>
              </a:ext>
            </a:extLst>
          </p:cNvPr>
          <p:cNvSpPr txBox="1"/>
          <p:nvPr/>
        </p:nvSpPr>
        <p:spPr>
          <a:xfrm>
            <a:off x="5098775" y="342900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21052-9FBB-41B4-A7EA-5D7C7B752A2F}"/>
              </a:ext>
            </a:extLst>
          </p:cNvPr>
          <p:cNvSpPr txBox="1"/>
          <p:nvPr/>
        </p:nvSpPr>
        <p:spPr>
          <a:xfrm>
            <a:off x="1083365" y="1878203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Move each digit two place value columns smaller to divide by 100.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8189C-9A61-4279-8694-98AB6E21F6EB}"/>
              </a:ext>
            </a:extLst>
          </p:cNvPr>
          <p:cNvCxnSpPr>
            <a:cxnSpLocks/>
          </p:cNvCxnSpPr>
          <p:nvPr/>
        </p:nvCxnSpPr>
        <p:spPr>
          <a:xfrm>
            <a:off x="5877340" y="3690610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4B4D0B-DD44-46AC-8224-544830BD1BB5}"/>
              </a:ext>
            </a:extLst>
          </p:cNvPr>
          <p:cNvSpPr txBox="1"/>
          <p:nvPr/>
        </p:nvSpPr>
        <p:spPr>
          <a:xfrm>
            <a:off x="9357694" y="447676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17FCF-BDD6-4A89-840D-649E50A4A3B2}"/>
              </a:ext>
            </a:extLst>
          </p:cNvPr>
          <p:cNvSpPr txBox="1"/>
          <p:nvPr/>
        </p:nvSpPr>
        <p:spPr>
          <a:xfrm>
            <a:off x="1083365" y="5547121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Insert place value zeros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B218F-AEDF-49E1-BF1A-2BD0F33DAB07}"/>
              </a:ext>
            </a:extLst>
          </p:cNvPr>
          <p:cNvSpPr txBox="1"/>
          <p:nvPr/>
        </p:nvSpPr>
        <p:spPr>
          <a:xfrm>
            <a:off x="7983725" y="442268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EB78D5-0CC5-4A4A-9B56-C16E14D8271B}"/>
              </a:ext>
            </a:extLst>
          </p:cNvPr>
          <p:cNvSpPr txBox="1"/>
          <p:nvPr/>
        </p:nvSpPr>
        <p:spPr>
          <a:xfrm>
            <a:off x="5119838" y="439972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7BCAA9-162E-4AEF-A389-698444C79FD2}"/>
              </a:ext>
            </a:extLst>
          </p:cNvPr>
          <p:cNvSpPr txBox="1"/>
          <p:nvPr/>
        </p:nvSpPr>
        <p:spPr>
          <a:xfrm>
            <a:off x="7375781" y="526049"/>
            <a:ext cx="117187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0.18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3D2E46-FE24-4714-8810-73D152295BB3}"/>
              </a:ext>
            </a:extLst>
          </p:cNvPr>
          <p:cNvSpPr txBox="1"/>
          <p:nvPr/>
        </p:nvSpPr>
        <p:spPr>
          <a:xfrm>
            <a:off x="3616781" y="345105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FA5452-8F15-4C3A-9F6D-340860D386C5}"/>
              </a:ext>
            </a:extLst>
          </p:cNvPr>
          <p:cNvCxnSpPr>
            <a:cxnSpLocks/>
          </p:cNvCxnSpPr>
          <p:nvPr/>
        </p:nvCxnSpPr>
        <p:spPr>
          <a:xfrm>
            <a:off x="4147814" y="3891085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39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10" grpId="0"/>
      <p:bldP spid="11" grpId="0" animBg="1"/>
      <p:bldP spid="12" grpId="0"/>
      <p:bldP spid="13" grpId="0"/>
      <p:bldP spid="14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30E76A-93A8-48D4-A427-641D41AFF023}"/>
              </a:ext>
            </a:extLst>
          </p:cNvPr>
          <p:cNvSpPr txBox="1"/>
          <p:nvPr/>
        </p:nvSpPr>
        <p:spPr>
          <a:xfrm>
            <a:off x="4717775" y="530087"/>
            <a:ext cx="23191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23÷ 100 =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DA707A-AA34-4F0F-8F86-9FBA5D257CCB}"/>
              </a:ext>
            </a:extLst>
          </p:cNvPr>
          <p:cNvSpPr txBox="1"/>
          <p:nvPr/>
        </p:nvSpPr>
        <p:spPr>
          <a:xfrm>
            <a:off x="2839278" y="1186069"/>
            <a:ext cx="651344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First put 23 into the place value grid.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B89A78-D465-4FD2-8F62-150773167726}"/>
              </a:ext>
            </a:extLst>
          </p:cNvPr>
          <p:cNvGraphicFramePr>
            <a:graphicFrameLocks noGrp="1"/>
          </p:cNvGraphicFramePr>
          <p:nvPr/>
        </p:nvGraphicFramePr>
        <p:xfrm>
          <a:off x="1985225" y="2901643"/>
          <a:ext cx="8669526" cy="217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21">
                  <a:extLst>
                    <a:ext uri="{9D8B030D-6E8A-4147-A177-3AD203B41FA5}">
                      <a16:colId xmlns:a16="http://schemas.microsoft.com/office/drawing/2014/main" val="349462603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729382700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036835061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24265979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3108186467"/>
                    </a:ext>
                  </a:extLst>
                </a:gridCol>
                <a:gridCol w="1444921">
                  <a:extLst>
                    <a:ext uri="{9D8B030D-6E8A-4147-A177-3AD203B41FA5}">
                      <a16:colId xmlns:a16="http://schemas.microsoft.com/office/drawing/2014/main" val="1627143325"/>
                    </a:ext>
                  </a:extLst>
                </a:gridCol>
              </a:tblGrid>
              <a:tr h="29805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516147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34170"/>
                  </a:ext>
                </a:extLst>
              </a:tr>
              <a:tr h="9048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400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596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CD11481-BA59-4D4D-A550-664E311C0988}"/>
              </a:ext>
            </a:extLst>
          </p:cNvPr>
          <p:cNvSpPr txBox="1"/>
          <p:nvPr/>
        </p:nvSpPr>
        <p:spPr>
          <a:xfrm>
            <a:off x="5098775" y="342900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21052-9FBB-41B4-A7EA-5D7C7B752A2F}"/>
              </a:ext>
            </a:extLst>
          </p:cNvPr>
          <p:cNvSpPr txBox="1"/>
          <p:nvPr/>
        </p:nvSpPr>
        <p:spPr>
          <a:xfrm>
            <a:off x="1083365" y="1878203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Move each digit two place value columns smaller to divide by 100.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CF8189C-9A61-4279-8694-98AB6E21F6EB}"/>
              </a:ext>
            </a:extLst>
          </p:cNvPr>
          <p:cNvCxnSpPr>
            <a:cxnSpLocks/>
          </p:cNvCxnSpPr>
          <p:nvPr/>
        </p:nvCxnSpPr>
        <p:spPr>
          <a:xfrm>
            <a:off x="5877340" y="3690610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4B4D0B-DD44-46AC-8224-544830BD1BB5}"/>
              </a:ext>
            </a:extLst>
          </p:cNvPr>
          <p:cNvSpPr txBox="1"/>
          <p:nvPr/>
        </p:nvSpPr>
        <p:spPr>
          <a:xfrm>
            <a:off x="9357694" y="447676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17FCF-BDD6-4A89-840D-649E50A4A3B2}"/>
              </a:ext>
            </a:extLst>
          </p:cNvPr>
          <p:cNvSpPr txBox="1"/>
          <p:nvPr/>
        </p:nvSpPr>
        <p:spPr>
          <a:xfrm>
            <a:off x="1083365" y="5547121"/>
            <a:ext cx="1085684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Insert place value zeros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3B218F-AEDF-49E1-BF1A-2BD0F33DAB07}"/>
              </a:ext>
            </a:extLst>
          </p:cNvPr>
          <p:cNvSpPr txBox="1"/>
          <p:nvPr/>
        </p:nvSpPr>
        <p:spPr>
          <a:xfrm>
            <a:off x="7983725" y="4422680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EB78D5-0CC5-4A4A-9B56-C16E14D8271B}"/>
              </a:ext>
            </a:extLst>
          </p:cNvPr>
          <p:cNvSpPr txBox="1"/>
          <p:nvPr/>
        </p:nvSpPr>
        <p:spPr>
          <a:xfrm>
            <a:off x="5119838" y="439972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7BCAA9-162E-4AEF-A389-698444C79FD2}"/>
              </a:ext>
            </a:extLst>
          </p:cNvPr>
          <p:cNvSpPr txBox="1"/>
          <p:nvPr/>
        </p:nvSpPr>
        <p:spPr>
          <a:xfrm>
            <a:off x="7375781" y="526049"/>
            <a:ext cx="117187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0.23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3D2E46-FE24-4714-8810-73D152295BB3}"/>
              </a:ext>
            </a:extLst>
          </p:cNvPr>
          <p:cNvSpPr txBox="1"/>
          <p:nvPr/>
        </p:nvSpPr>
        <p:spPr>
          <a:xfrm>
            <a:off x="3616781" y="3451052"/>
            <a:ext cx="110324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FA5452-8F15-4C3A-9F6D-340860D386C5}"/>
              </a:ext>
            </a:extLst>
          </p:cNvPr>
          <p:cNvCxnSpPr>
            <a:cxnSpLocks/>
          </p:cNvCxnSpPr>
          <p:nvPr/>
        </p:nvCxnSpPr>
        <p:spPr>
          <a:xfrm>
            <a:off x="4147814" y="3891085"/>
            <a:ext cx="3982277" cy="709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03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10" grpId="0"/>
      <p:bldP spid="11" grpId="0" animBg="1"/>
      <p:bldP spid="12" grpId="0"/>
      <p:bldP spid="13" grpId="0"/>
      <p:bldP spid="14" grpId="0" animBg="1"/>
      <p:bldP spid="1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967</TotalTime>
  <Words>541</Words>
  <Application>Microsoft Office PowerPoint</Application>
  <PresentationFormat>Widescreen</PresentationFormat>
  <Paragraphs>180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82</cp:revision>
  <dcterms:created xsi:type="dcterms:W3CDTF">2020-03-20T11:22:32Z</dcterms:created>
  <dcterms:modified xsi:type="dcterms:W3CDTF">2020-04-27T12:28:44Z</dcterms:modified>
</cp:coreProperties>
</file>