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69" r:id="rId4"/>
    <p:sldId id="270" r:id="rId5"/>
    <p:sldId id="265" r:id="rId6"/>
    <p:sldId id="267" r:id="rId7"/>
    <p:sldId id="266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41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0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99379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1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27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1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0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775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14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B4933AD-53E8-46F7-87C6-3DD8708FE0AE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98309A6-920E-4F19-8C6F-59DC0C11270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708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4 Measurement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9068A2-26A9-4B1D-86B6-6AB5C28F8528}"/>
              </a:ext>
            </a:extLst>
          </p:cNvPr>
          <p:cNvSpPr txBox="1">
            <a:spLocks/>
          </p:cNvSpPr>
          <p:nvPr/>
        </p:nvSpPr>
        <p:spPr>
          <a:xfrm>
            <a:off x="2832306" y="4108679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Lesson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24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Measurement Lesson #8 Problem Solving with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Volume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FDC5D-D18B-4BF5-8C49-CE187C28379F}"/>
              </a:ext>
            </a:extLst>
          </p:cNvPr>
          <p:cNvSpPr txBox="1"/>
          <p:nvPr/>
        </p:nvSpPr>
        <p:spPr>
          <a:xfrm>
            <a:off x="886265" y="410818"/>
            <a:ext cx="11057206" cy="65556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Recap – some important things to remember when problem solving with volume.</a:t>
            </a:r>
          </a:p>
          <a:p>
            <a:endParaRPr lang="en-GB" sz="2400" dirty="0"/>
          </a:p>
          <a:p>
            <a:r>
              <a:rPr lang="en-GB" sz="2400" dirty="0"/>
              <a:t>1000 millilitres = 1 litre</a:t>
            </a:r>
          </a:p>
          <a:p>
            <a:endParaRPr lang="en-GB" sz="2400" dirty="0"/>
          </a:p>
          <a:p>
            <a:r>
              <a:rPr lang="en-GB" sz="2400" dirty="0"/>
              <a:t>To convert from litres into millilitres, we multiply by 1000.</a:t>
            </a:r>
          </a:p>
          <a:p>
            <a:endParaRPr lang="en-GB" sz="2400" dirty="0"/>
          </a:p>
          <a:p>
            <a:r>
              <a:rPr lang="en-GB" sz="2400" dirty="0"/>
              <a:t>To convert from millilitres into litres, we divide by 1000.</a:t>
            </a:r>
          </a:p>
          <a:p>
            <a:endParaRPr lang="en-GB" sz="2400" dirty="0"/>
          </a:p>
          <a:p>
            <a:r>
              <a:rPr lang="en-GB" sz="2400" dirty="0"/>
              <a:t>What liquids can you think of that would be around 1 litre?</a:t>
            </a:r>
          </a:p>
          <a:p>
            <a:endParaRPr lang="en-GB" sz="2400" dirty="0"/>
          </a:p>
          <a:p>
            <a:r>
              <a:rPr lang="en-GB" sz="2400" dirty="0"/>
              <a:t>What do you think you would have to put water into to have 100 litres of water?</a:t>
            </a:r>
          </a:p>
          <a:p>
            <a:endParaRPr lang="en-GB" sz="2400" dirty="0"/>
          </a:p>
          <a:p>
            <a:r>
              <a:rPr lang="en-GB" sz="2400" dirty="0"/>
              <a:t>What would 100 ml of water look like?</a:t>
            </a:r>
          </a:p>
          <a:p>
            <a:endParaRPr lang="en-GB" sz="2400" dirty="0"/>
          </a:p>
          <a:p>
            <a:r>
              <a:rPr lang="en-GB" sz="2400" dirty="0"/>
              <a:t>How about 10 ml of water?</a:t>
            </a:r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04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FDC5D-D18B-4BF5-8C49-CE187C28379F}"/>
              </a:ext>
            </a:extLst>
          </p:cNvPr>
          <p:cNvSpPr txBox="1"/>
          <p:nvPr/>
        </p:nvSpPr>
        <p:spPr>
          <a:xfrm>
            <a:off x="794837" y="542003"/>
            <a:ext cx="5751737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/>
              <a:t>Remember</a:t>
            </a:r>
          </a:p>
          <a:p>
            <a:endParaRPr lang="en-GB" sz="2400" dirty="0"/>
          </a:p>
          <a:p>
            <a:r>
              <a:rPr lang="en-GB" sz="2400" dirty="0"/>
              <a:t>The width of a container can increase the volume of liquid it can hold.</a:t>
            </a:r>
          </a:p>
          <a:p>
            <a:endParaRPr lang="en-GB" sz="2400" dirty="0"/>
          </a:p>
          <a:p>
            <a:r>
              <a:rPr lang="en-GB" sz="2400" u="sng" dirty="0"/>
              <a:t>Practise</a:t>
            </a:r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F30CF-D745-4600-A204-0461CCB68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1101" r="32569" b="20367"/>
          <a:stretch/>
        </p:blipFill>
        <p:spPr>
          <a:xfrm>
            <a:off x="6665843" y="0"/>
            <a:ext cx="5002880" cy="62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FDC5D-D18B-4BF5-8C49-CE187C28379F}"/>
              </a:ext>
            </a:extLst>
          </p:cNvPr>
          <p:cNvSpPr txBox="1"/>
          <p:nvPr/>
        </p:nvSpPr>
        <p:spPr>
          <a:xfrm>
            <a:off x="861098" y="435985"/>
            <a:ext cx="11057206" cy="7109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u="sng" dirty="0"/>
              <a:t>Remember</a:t>
            </a:r>
          </a:p>
          <a:p>
            <a:endParaRPr lang="en-GB" sz="2400" dirty="0"/>
          </a:p>
          <a:p>
            <a:r>
              <a:rPr lang="en-GB" sz="2400" dirty="0"/>
              <a:t>The width of a container can increase the volume of liquid it can hold.</a:t>
            </a:r>
          </a:p>
          <a:p>
            <a:endParaRPr lang="en-GB" sz="2400" dirty="0"/>
          </a:p>
          <a:p>
            <a:r>
              <a:rPr lang="en-GB" sz="2400" u="sng" dirty="0"/>
              <a:t>Practise</a:t>
            </a:r>
          </a:p>
          <a:p>
            <a:endParaRPr lang="en-GB" sz="2400" u="sng" dirty="0"/>
          </a:p>
          <a:p>
            <a:r>
              <a:rPr lang="en-GB" sz="2400" dirty="0"/>
              <a:t>Container 2 has more because I can see from</a:t>
            </a:r>
          </a:p>
          <a:p>
            <a:r>
              <a:rPr lang="en-GB" sz="2400" dirty="0"/>
              <a:t>the scale it has 750 ml whereas container 1 only</a:t>
            </a:r>
          </a:p>
          <a:p>
            <a:r>
              <a:rPr lang="en-GB" sz="2400" dirty="0"/>
              <a:t>h</a:t>
            </a:r>
            <a:r>
              <a:rPr lang="en-GB" sz="2400"/>
              <a:t>as 700 ml.</a:t>
            </a:r>
            <a:endParaRPr lang="en-GB" sz="2400" dirty="0"/>
          </a:p>
          <a:p>
            <a:endParaRPr lang="en-GB" sz="2400" dirty="0"/>
          </a:p>
          <a:p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F30CF-D745-4600-A204-0461CCB68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1101" r="32569" b="20367"/>
          <a:stretch/>
        </p:blipFill>
        <p:spPr>
          <a:xfrm>
            <a:off x="8355435" y="1652630"/>
            <a:ext cx="3154261" cy="392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4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FDC5D-D18B-4BF5-8C49-CE187C28379F}"/>
              </a:ext>
            </a:extLst>
          </p:cNvPr>
          <p:cNvSpPr txBox="1"/>
          <p:nvPr/>
        </p:nvSpPr>
        <p:spPr>
          <a:xfrm>
            <a:off x="863116" y="124857"/>
            <a:ext cx="11057206" cy="88639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Practise – Volume (together)</a:t>
            </a:r>
          </a:p>
          <a:p>
            <a:endParaRPr lang="en-GB" sz="2400" dirty="0"/>
          </a:p>
          <a:p>
            <a:r>
              <a:rPr lang="en-GB" sz="2400" dirty="0"/>
              <a:t>To solve this, I know I could add</a:t>
            </a:r>
          </a:p>
          <a:p>
            <a:endParaRPr lang="en-GB" sz="2400" dirty="0"/>
          </a:p>
          <a:p>
            <a:r>
              <a:rPr lang="en-GB" sz="2400" dirty="0"/>
              <a:t>300 ml + 300 ml + 300 ml + 300 ml</a:t>
            </a:r>
          </a:p>
          <a:p>
            <a:r>
              <a:rPr lang="en-GB" sz="2400" dirty="0"/>
              <a:t>+ 300 ml = 1500 ml. Which is the same</a:t>
            </a:r>
          </a:p>
          <a:p>
            <a:r>
              <a:rPr lang="en-GB" sz="2400" dirty="0"/>
              <a:t>as 1 litre 500 ml.</a:t>
            </a:r>
          </a:p>
          <a:p>
            <a:endParaRPr lang="en-GB" sz="2400" dirty="0"/>
          </a:p>
          <a:p>
            <a:r>
              <a:rPr lang="en-GB" sz="2400" dirty="0"/>
              <a:t>What others ways can you find to solve this?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6D325-E9B5-42D8-9F24-108D88438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611" y="674400"/>
            <a:ext cx="279244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F5724-277D-42CD-9217-E5819FE347F4}"/>
              </a:ext>
            </a:extLst>
          </p:cNvPr>
          <p:cNvSpPr/>
          <p:nvPr/>
        </p:nvSpPr>
        <p:spPr>
          <a:xfrm>
            <a:off x="1544320" y="8422640"/>
            <a:ext cx="504190" cy="393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EC9FB-0F4E-4CA2-B383-E6504B568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1" t="58013" r="52455" b="20857"/>
          <a:stretch/>
        </p:blipFill>
        <p:spPr>
          <a:xfrm>
            <a:off x="6942892" y="471944"/>
            <a:ext cx="4499691" cy="207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6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FDC5D-D18B-4BF5-8C49-CE187C28379F}"/>
              </a:ext>
            </a:extLst>
          </p:cNvPr>
          <p:cNvSpPr txBox="1"/>
          <p:nvPr/>
        </p:nvSpPr>
        <p:spPr>
          <a:xfrm>
            <a:off x="854727" y="276836"/>
            <a:ext cx="11057206" cy="62786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Practise – Volume (your turn)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6D325-E9B5-42D8-9F24-108D88438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611" y="674400"/>
            <a:ext cx="279244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F5724-277D-42CD-9217-E5819FE347F4}"/>
              </a:ext>
            </a:extLst>
          </p:cNvPr>
          <p:cNvSpPr/>
          <p:nvPr/>
        </p:nvSpPr>
        <p:spPr>
          <a:xfrm>
            <a:off x="1544320" y="8422640"/>
            <a:ext cx="504190" cy="393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2026A7-5136-4E0F-962A-4E8E44AA3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30" t="18593" r="22867" b="56086"/>
          <a:stretch/>
        </p:blipFill>
        <p:spPr>
          <a:xfrm>
            <a:off x="5606869" y="531786"/>
            <a:ext cx="5571520" cy="307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4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3FDC5D-D18B-4BF5-8C49-CE187C28379F}"/>
              </a:ext>
            </a:extLst>
          </p:cNvPr>
          <p:cNvSpPr txBox="1"/>
          <p:nvPr/>
        </p:nvSpPr>
        <p:spPr>
          <a:xfrm>
            <a:off x="863116" y="124857"/>
            <a:ext cx="11057206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Now have a go at as many problem solving questions as you can. Good luck!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86D325-E9B5-42D8-9F24-108D88438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611" y="674400"/>
            <a:ext cx="279244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F5724-277D-42CD-9217-E5819FE347F4}"/>
              </a:ext>
            </a:extLst>
          </p:cNvPr>
          <p:cNvSpPr/>
          <p:nvPr/>
        </p:nvSpPr>
        <p:spPr>
          <a:xfrm>
            <a:off x="1544320" y="8422640"/>
            <a:ext cx="504190" cy="393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34960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0</TotalTime>
  <Words>239</Words>
  <Application>Microsoft Office PowerPoint</Application>
  <PresentationFormat>Widescreen</PresentationFormat>
  <Paragraphs>120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Book</vt:lpstr>
      <vt:lpstr>Crop</vt:lpstr>
      <vt:lpstr>Year 4 Measurement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4 Measurement</dc:title>
  <dc:creator>Laura Whitehouse</dc:creator>
  <cp:lastModifiedBy>Laura Whitehouse</cp:lastModifiedBy>
  <cp:revision>2</cp:revision>
  <dcterms:created xsi:type="dcterms:W3CDTF">2020-05-21T12:02:06Z</dcterms:created>
  <dcterms:modified xsi:type="dcterms:W3CDTF">2020-05-21T12:03:50Z</dcterms:modified>
</cp:coreProperties>
</file>